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3"/>
  </p:handoutMasterIdLst>
  <p:sldIdLst>
    <p:sldId id="256" r:id="rId3"/>
    <p:sldId id="334" r:id="rId4"/>
    <p:sldId id="441" r:id="rId5"/>
    <p:sldId id="258" r:id="rId6"/>
    <p:sldId id="260" r:id="rId7"/>
    <p:sldId id="261" r:id="rId8"/>
    <p:sldId id="497" r:id="rId9"/>
    <p:sldId id="819" r:id="rId10"/>
    <p:sldId id="262" r:id="rId11"/>
    <p:sldId id="498" r:id="rId12"/>
    <p:sldId id="499" r:id="rId13"/>
    <p:sldId id="496" r:id="rId14"/>
    <p:sldId id="263" r:id="rId15"/>
    <p:sldId id="264" r:id="rId16"/>
    <p:sldId id="265" r:id="rId17"/>
    <p:sldId id="398" r:id="rId19"/>
    <p:sldId id="338" r:id="rId20"/>
    <p:sldId id="339" r:id="rId21"/>
    <p:sldId id="337" r:id="rId22"/>
    <p:sldId id="501" r:id="rId23"/>
    <p:sldId id="502" r:id="rId24"/>
    <p:sldId id="503" r:id="rId25"/>
    <p:sldId id="500" r:id="rId26"/>
    <p:sldId id="451" r:id="rId27"/>
    <p:sldId id="400" r:id="rId28"/>
    <p:sldId id="504" r:id="rId29"/>
    <p:sldId id="505" r:id="rId30"/>
    <p:sldId id="506" r:id="rId31"/>
    <p:sldId id="507" r:id="rId32"/>
    <p:sldId id="508" r:id="rId33"/>
    <p:sldId id="447" r:id="rId34"/>
    <p:sldId id="449" r:id="rId35"/>
    <p:sldId id="452" r:id="rId36"/>
    <p:sldId id="267" r:id="rId37"/>
    <p:sldId id="450" r:id="rId38"/>
    <p:sldId id="335" r:id="rId39"/>
    <p:sldId id="270" r:id="rId40"/>
    <p:sldId id="271" r:id="rId41"/>
    <p:sldId id="272" r:id="rId42"/>
    <p:sldId id="273" r:id="rId43"/>
    <p:sldId id="340" r:id="rId44"/>
    <p:sldId id="274" r:id="rId45"/>
    <p:sldId id="341" r:id="rId46"/>
    <p:sldId id="275" r:id="rId47"/>
    <p:sldId id="276" r:id="rId48"/>
    <p:sldId id="402" r:id="rId49"/>
    <p:sldId id="403" r:id="rId50"/>
    <p:sldId id="464" r:id="rId51"/>
    <p:sldId id="678" r:id="rId52"/>
    <p:sldId id="465" r:id="rId53"/>
    <p:sldId id="466" r:id="rId54"/>
    <p:sldId id="342" r:id="rId55"/>
    <p:sldId id="509" r:id="rId56"/>
    <p:sldId id="510" r:id="rId57"/>
    <p:sldId id="513" r:id="rId58"/>
    <p:sldId id="484" r:id="rId59"/>
    <p:sldId id="514" r:id="rId60"/>
    <p:sldId id="511" r:id="rId61"/>
    <p:sldId id="515" r:id="rId62"/>
    <p:sldId id="344" r:id="rId63"/>
    <p:sldId id="463" r:id="rId64"/>
    <p:sldId id="512" r:id="rId65"/>
    <p:sldId id="483" r:id="rId66"/>
    <p:sldId id="345" r:id="rId67"/>
    <p:sldId id="282" r:id="rId68"/>
    <p:sldId id="516" r:id="rId69"/>
    <p:sldId id="283" r:id="rId70"/>
    <p:sldId id="405" r:id="rId71"/>
    <p:sldId id="284" r:id="rId72"/>
    <p:sldId id="346" r:id="rId73"/>
    <p:sldId id="347" r:id="rId74"/>
    <p:sldId id="285" r:id="rId75"/>
    <p:sldId id="348" r:id="rId76"/>
    <p:sldId id="480" r:id="rId77"/>
    <p:sldId id="349" r:id="rId78"/>
    <p:sldId id="517" r:id="rId79"/>
    <p:sldId id="350" r:id="rId80"/>
    <p:sldId id="406" r:id="rId81"/>
    <p:sldId id="286" r:id="rId82"/>
    <p:sldId id="287" r:id="rId83"/>
    <p:sldId id="352" r:id="rId84"/>
    <p:sldId id="353" r:id="rId85"/>
    <p:sldId id="354" r:id="rId86"/>
    <p:sldId id="355" r:id="rId87"/>
    <p:sldId id="413" r:id="rId88"/>
    <p:sldId id="479" r:id="rId89"/>
    <p:sldId id="288" r:id="rId90"/>
    <p:sldId id="407" r:id="rId91"/>
    <p:sldId id="356" r:id="rId92"/>
    <p:sldId id="357" r:id="rId93"/>
    <p:sldId id="415" r:id="rId94"/>
    <p:sldId id="358" r:id="rId95"/>
    <p:sldId id="408" r:id="rId96"/>
    <p:sldId id="289" r:id="rId97"/>
    <p:sldId id="290" r:id="rId98"/>
    <p:sldId id="291" r:id="rId99"/>
    <p:sldId id="409" r:id="rId100"/>
    <p:sldId id="411" r:id="rId101"/>
    <p:sldId id="467" r:id="rId102"/>
    <p:sldId id="424" r:id="rId103"/>
    <p:sldId id="518" r:id="rId104"/>
    <p:sldId id="434" r:id="rId105"/>
    <p:sldId id="474" r:id="rId106"/>
    <p:sldId id="475" r:id="rId107"/>
    <p:sldId id="486" r:id="rId108"/>
    <p:sldId id="293" r:id="rId109"/>
    <p:sldId id="361" r:id="rId110"/>
    <p:sldId id="359" r:id="rId111"/>
    <p:sldId id="362" r:id="rId112"/>
    <p:sldId id="295" r:id="rId113"/>
    <p:sldId id="416" r:id="rId114"/>
    <p:sldId id="519" r:id="rId115"/>
    <p:sldId id="520" r:id="rId116"/>
    <p:sldId id="296" r:id="rId117"/>
    <p:sldId id="521" r:id="rId118"/>
    <p:sldId id="522" r:id="rId119"/>
    <p:sldId id="301" r:id="rId120"/>
    <p:sldId id="487" r:id="rId121"/>
    <p:sldId id="425" r:id="rId122"/>
    <p:sldId id="302" r:id="rId123"/>
    <p:sldId id="527" r:id="rId124"/>
    <p:sldId id="488" r:id="rId125"/>
    <p:sldId id="365" r:id="rId126"/>
    <p:sldId id="489" r:id="rId127"/>
    <p:sldId id="427" r:id="rId128"/>
    <p:sldId id="528" r:id="rId129"/>
    <p:sldId id="366" r:id="rId130"/>
    <p:sldId id="367" r:id="rId131"/>
    <p:sldId id="428" r:id="rId132"/>
    <p:sldId id="304" r:id="rId133"/>
    <p:sldId id="303" r:id="rId134"/>
    <p:sldId id="305" r:id="rId135"/>
    <p:sldId id="307" r:id="rId136"/>
    <p:sldId id="529" r:id="rId137"/>
    <p:sldId id="481" r:id="rId138"/>
    <p:sldId id="490" r:id="rId139"/>
    <p:sldId id="491" r:id="rId140"/>
    <p:sldId id="492" r:id="rId141"/>
    <p:sldId id="493" r:id="rId142"/>
    <p:sldId id="308" r:id="rId143"/>
    <p:sldId id="364" r:id="rId144"/>
    <p:sldId id="368" r:id="rId145"/>
    <p:sldId id="524" r:id="rId146"/>
    <p:sldId id="372" r:id="rId147"/>
    <p:sldId id="525" r:id="rId148"/>
    <p:sldId id="373" r:id="rId149"/>
    <p:sldId id="431" r:id="rId150"/>
    <p:sldId id="374" r:id="rId151"/>
    <p:sldId id="376" r:id="rId152"/>
    <p:sldId id="437" r:id="rId153"/>
    <p:sldId id="495" r:id="rId154"/>
    <p:sldId id="533" r:id="rId155"/>
    <p:sldId id="530" r:id="rId156"/>
    <p:sldId id="310" r:id="rId157"/>
    <p:sldId id="532" r:id="rId158"/>
    <p:sldId id="534" r:id="rId159"/>
    <p:sldId id="311" r:id="rId160"/>
    <p:sldId id="377" r:id="rId161"/>
    <p:sldId id="531" r:id="rId162"/>
    <p:sldId id="378" r:id="rId163"/>
    <p:sldId id="312" r:id="rId164"/>
    <p:sldId id="535" r:id="rId165"/>
    <p:sldId id="380" r:id="rId166"/>
    <p:sldId id="381" r:id="rId167"/>
    <p:sldId id="313" r:id="rId168"/>
    <p:sldId id="314" r:id="rId169"/>
    <p:sldId id="315" r:id="rId170"/>
    <p:sldId id="382" r:id="rId171"/>
    <p:sldId id="383" r:id="rId172"/>
    <p:sldId id="316" r:id="rId173"/>
    <p:sldId id="388" r:id="rId174"/>
    <p:sldId id="392" r:id="rId175"/>
    <p:sldId id="393" r:id="rId176"/>
    <p:sldId id="389" r:id="rId177"/>
    <p:sldId id="390" r:id="rId178"/>
    <p:sldId id="471" r:id="rId179"/>
    <p:sldId id="391" r:id="rId180"/>
    <p:sldId id="336" r:id="rId181"/>
    <p:sldId id="494" r:id="rId182"/>
    <p:sldId id="328" r:id="rId183"/>
    <p:sldId id="329" r:id="rId184"/>
    <p:sldId id="330" r:id="rId185"/>
    <p:sldId id="331" r:id="rId186"/>
    <p:sldId id="438" r:id="rId187"/>
    <p:sldId id="439" r:id="rId188"/>
    <p:sldId id="456" r:id="rId189"/>
    <p:sldId id="457" r:id="rId190"/>
    <p:sldId id="394" r:id="rId191"/>
    <p:sldId id="395" r:id="rId192"/>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DEAB9"/>
    <a:srgbClr val="FEE5FF"/>
    <a:srgbClr val="FF0000"/>
    <a:srgbClr val="A50021"/>
    <a:srgbClr val="660033"/>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285"/>
    <p:restoredTop sz="94660"/>
  </p:normalViewPr>
  <p:slideViewPr>
    <p:cSldViewPr showGuides="1">
      <p:cViewPr varScale="1">
        <p:scale>
          <a:sx n="60" d="100"/>
          <a:sy n="60" d="100"/>
        </p:scale>
        <p:origin x="1509" y="45"/>
      </p:cViewPr>
      <p:guideLst>
        <p:guide orient="horz" pos="2160"/>
        <p:guide pos="297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6" Type="http://schemas.openxmlformats.org/officeDocument/2006/relationships/tableStyles" Target="tableStyles.xml"/><Relationship Id="rId195" Type="http://schemas.openxmlformats.org/officeDocument/2006/relationships/viewProps" Target="viewProps.xml"/><Relationship Id="rId194" Type="http://schemas.openxmlformats.org/officeDocument/2006/relationships/presProps" Target="presProps.xml"/><Relationship Id="rId193" Type="http://schemas.openxmlformats.org/officeDocument/2006/relationships/handoutMaster" Target="handoutMasters/handoutMaster1.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notesMaster" Target="notesMasters/notesMaster1.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54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541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541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541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FD728A2-E60A-4074-AF07-7EAE40F5D5D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06A5A67-71F1-4C73-870A-EECE9857C22A}"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9459" name="Rectangle 2"/>
          <p:cNvSpPr>
            <a:spLocks noRot="1" noTextEdit="1"/>
          </p:cNvSpPr>
          <p:nvPr>
            <p:ph type="sldImg"/>
          </p:nvPr>
        </p:nvSpPr>
        <p:spPr/>
      </p:sp>
      <p:sp>
        <p:nvSpPr>
          <p:cNvPr id="19460" name="Rectangle 3"/>
          <p:cNvSpPr>
            <a:spLocks noGrp="1"/>
          </p:cNvSpPr>
          <p:nvPr>
            <p:ph type="body" idx="1"/>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p:txBody>
          <a:bodyPr wrap="square" lIns="91440" tIns="45720" rIns="91440" bIns="45720" anchor="t" anchorCtr="0"/>
          <a:p>
            <a:pPr lvl="0"/>
            <a:endParaRPr lang="zh-CN" altLang="en-US" dirty="0"/>
          </a:p>
        </p:txBody>
      </p:sp>
      <p:sp>
        <p:nvSpPr>
          <p:cNvPr id="665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p:txBody>
          <a:bodyPr wrap="square" lIns="91440" tIns="45720" rIns="91440" bIns="45720" anchor="t" anchorCtr="0"/>
          <a:p>
            <a:pPr lvl="0"/>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幻灯片图像占位符 1"/>
          <p:cNvSpPr>
            <a:spLocks noGrp="1" noRot="1" noChangeAspect="1" noTextEdit="1"/>
          </p:cNvSpPr>
          <p:nvPr>
            <p:ph type="sldImg"/>
          </p:nvPr>
        </p:nvSpPr>
        <p:spPr/>
      </p:sp>
      <p:sp>
        <p:nvSpPr>
          <p:cNvPr id="152579" name="备注占位符 2"/>
          <p:cNvSpPr>
            <a:spLocks noGrp="1"/>
          </p:cNvSpPr>
          <p:nvPr>
            <p:ph type="body" idx="1"/>
          </p:nvPr>
        </p:nvSpPr>
        <p:spPr/>
        <p:txBody>
          <a:bodyPr wrap="square" lIns="91440" tIns="45720" rIns="91440" bIns="45720" anchor="t" anchorCtr="0"/>
          <a:p>
            <a:pPr lvl="0"/>
            <a:endParaRPr lang="zh-CN" altLang="en-US" dirty="0"/>
          </a:p>
        </p:txBody>
      </p:sp>
      <p:sp>
        <p:nvSpPr>
          <p:cNvPr id="152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p:sp>
      <p:sp>
        <p:nvSpPr>
          <p:cNvPr id="174083" name="备注占位符 2"/>
          <p:cNvSpPr>
            <a:spLocks noGrp="1"/>
          </p:cNvSpPr>
          <p:nvPr>
            <p:ph type="body" idx="1"/>
          </p:nvPr>
        </p:nvSpPr>
        <p:spPr/>
        <p:txBody>
          <a:bodyPr wrap="square" lIns="91440" tIns="45720" rIns="91440" bIns="45720" anchor="t" anchorCtr="0"/>
          <a:p>
            <a:pPr lvl="0"/>
            <a:endParaRPr lang="zh-CN" altLang="en-US" dirty="0"/>
          </a:p>
        </p:txBody>
      </p:sp>
      <p:sp>
        <p:nvSpPr>
          <p:cNvPr id="174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幻灯片图像占位符 1"/>
          <p:cNvSpPr>
            <a:spLocks noGrp="1" noRot="1" noChangeAspect="1" noTextEdit="1"/>
          </p:cNvSpPr>
          <p:nvPr>
            <p:ph type="sldImg"/>
          </p:nvPr>
        </p:nvSpPr>
        <p:spPr/>
      </p:sp>
      <p:sp>
        <p:nvSpPr>
          <p:cNvPr id="193539" name="备注占位符 2"/>
          <p:cNvSpPr>
            <a:spLocks noGrp="1"/>
          </p:cNvSpPr>
          <p:nvPr>
            <p:ph type="body" idx="1"/>
          </p:nvPr>
        </p:nvSpPr>
        <p:spPr/>
        <p:txBody>
          <a:bodyPr wrap="square" lIns="91440" tIns="45720" rIns="91440" bIns="45720" anchor="t" anchorCtr="0"/>
          <a:p>
            <a:pPr lvl="0"/>
            <a:endParaRPr lang="zh-CN" altLang="en-US" dirty="0"/>
          </a:p>
        </p:txBody>
      </p:sp>
      <p:sp>
        <p:nvSpPr>
          <p:cNvPr id="193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0"/>
            <a:ext cx="8805863" cy="6858000"/>
            <a:chOff x="0" y="0"/>
            <a:chExt cx="5547" cy="4320"/>
          </a:xfrm>
        </p:grpSpPr>
        <p:grpSp>
          <p:nvGrpSpPr>
            <p:cNvPr id="2056" name="Group 3"/>
            <p:cNvGrpSpPr/>
            <p:nvPr userDrawn="1"/>
          </p:nvGrpSpPr>
          <p:grpSpPr>
            <a:xfrm rot="-215207">
              <a:off x="3690" y="234"/>
              <a:ext cx="1857" cy="3625"/>
              <a:chOff x="3010" y="778"/>
              <a:chExt cx="1857" cy="3625"/>
            </a:xfrm>
          </p:grpSpPr>
          <p:sp>
            <p:nvSpPr>
              <p:cNvPr id="2090" name="Freeform 4"/>
              <p:cNvSpPr/>
              <p:nvPr userDrawn="1"/>
            </p:nvSpPr>
            <p:spPr>
              <a:xfrm rot="-9414770" flipV="1">
                <a:off x="3534" y="778"/>
                <a:ext cx="1333" cy="1485"/>
              </a:xfrm>
              <a:custGeom>
                <a:avLst/>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alpha val="100000"/>
                </a:schemeClr>
              </a:solidFill>
              <a:ln w="9525">
                <a:noFill/>
              </a:ln>
            </p:spPr>
            <p:txBody>
              <a:bodyPr/>
              <a:p>
                <a:endParaRPr lang="zh-CN" altLang="en-US"/>
              </a:p>
            </p:txBody>
          </p:sp>
          <p:sp>
            <p:nvSpPr>
              <p:cNvPr id="2091" name="Freeform 5"/>
              <p:cNvSpPr/>
              <p:nvPr userDrawn="1"/>
            </p:nvSpPr>
            <p:spPr>
              <a:xfrm rot="-9414770" flipV="1">
                <a:off x="4029" y="1802"/>
                <a:ext cx="571" cy="531"/>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alpha val="100000"/>
                </a:schemeClr>
              </a:solidFill>
              <a:ln w="9525">
                <a:noFill/>
              </a:ln>
            </p:spPr>
            <p:txBody>
              <a:bodyPr/>
              <a:p>
                <a:endParaRPr lang="zh-CN" altLang="en-US"/>
              </a:p>
            </p:txBody>
          </p:sp>
          <p:sp>
            <p:nvSpPr>
              <p:cNvPr id="2092" name="Freeform 6"/>
              <p:cNvSpPr/>
              <p:nvPr userDrawn="1"/>
            </p:nvSpPr>
            <p:spPr>
              <a:xfrm rot="-9414770" flipV="1">
                <a:off x="3639" y="2167"/>
                <a:ext cx="277" cy="249"/>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alpha val="100000"/>
                </a:schemeClr>
              </a:solidFill>
              <a:ln w="9525">
                <a:noFill/>
              </a:ln>
            </p:spPr>
            <p:txBody>
              <a:bodyPr/>
              <a:p>
                <a:endParaRPr lang="zh-CN" altLang="en-US"/>
              </a:p>
            </p:txBody>
          </p:sp>
          <p:sp>
            <p:nvSpPr>
              <p:cNvPr id="2093" name="Freeform 7"/>
              <p:cNvSpPr/>
              <p:nvPr userDrawn="1"/>
            </p:nvSpPr>
            <p:spPr>
              <a:xfrm rot="-9414770" flipV="1">
                <a:off x="3979" y="977"/>
                <a:ext cx="245" cy="347"/>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alpha val="100000"/>
                </a:schemeClr>
              </a:solidFill>
              <a:ln w="9525">
                <a:noFill/>
              </a:ln>
            </p:spPr>
            <p:txBody>
              <a:bodyPr/>
              <a:p>
                <a:endParaRPr lang="zh-CN" altLang="en-US"/>
              </a:p>
            </p:txBody>
          </p:sp>
          <p:sp>
            <p:nvSpPr>
              <p:cNvPr id="2094" name="Freeform 8"/>
              <p:cNvSpPr/>
              <p:nvPr userDrawn="1"/>
            </p:nvSpPr>
            <p:spPr>
              <a:xfrm rot="-9414770" flipV="1">
                <a:off x="3845" y="2207"/>
                <a:ext cx="103" cy="209"/>
              </a:xfrm>
              <a:custGeom>
                <a:avLst/>
                <a:gdLst/>
                <a:ahLst/>
                <a:cxnLst>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alpha val="100000"/>
                </a:schemeClr>
              </a:solidFill>
              <a:ln w="9525">
                <a:noFill/>
              </a:ln>
            </p:spPr>
            <p:txBody>
              <a:bodyPr/>
              <a:p>
                <a:endParaRPr lang="zh-CN" altLang="en-US"/>
              </a:p>
            </p:txBody>
          </p:sp>
          <p:sp>
            <p:nvSpPr>
              <p:cNvPr id="2095" name="Freeform 9"/>
              <p:cNvSpPr/>
              <p:nvPr userDrawn="1"/>
            </p:nvSpPr>
            <p:spPr>
              <a:xfrm rot="-9414770" flipV="1">
                <a:off x="3895" y="1325"/>
                <a:ext cx="120" cy="90"/>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alpha val="100000"/>
                </a:schemeClr>
              </a:solidFill>
              <a:ln w="9525">
                <a:noFill/>
              </a:ln>
            </p:spPr>
            <p:txBody>
              <a:bodyPr/>
              <a:p>
                <a:endParaRPr lang="zh-CN" altLang="en-US"/>
              </a:p>
            </p:txBody>
          </p:sp>
          <p:sp>
            <p:nvSpPr>
              <p:cNvPr id="2096" name="Freeform 10"/>
              <p:cNvSpPr/>
              <p:nvPr userDrawn="1"/>
            </p:nvSpPr>
            <p:spPr>
              <a:xfrm rot="-9414770" flipV="1">
                <a:off x="3010" y="2344"/>
                <a:ext cx="330" cy="2059"/>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alpha val="100000"/>
                </a:schemeClr>
              </a:solidFill>
              <a:ln w="9525">
                <a:noFill/>
              </a:ln>
            </p:spPr>
            <p:txBody>
              <a:bodyPr/>
              <a:p>
                <a:endParaRPr lang="zh-CN" altLang="en-US"/>
              </a:p>
            </p:txBody>
          </p:sp>
        </p:grpSp>
        <p:sp>
          <p:nvSpPr>
            <p:cNvPr id="2057" name="Freeform 11"/>
            <p:cNvSpPr/>
            <p:nvPr userDrawn="1"/>
          </p:nvSpPr>
          <p:spPr>
            <a:xfrm rot="373331" flipH="1">
              <a:off x="22" y="1957"/>
              <a:ext cx="323" cy="649"/>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alpha val="100000"/>
              </a:schemeClr>
            </a:solidFill>
            <a:ln w="9525">
              <a:noFill/>
            </a:ln>
          </p:spPr>
          <p:txBody>
            <a:bodyPr/>
            <a:p>
              <a:endParaRPr lang="zh-CN" altLang="en-US"/>
            </a:p>
          </p:txBody>
        </p:sp>
        <p:sp>
          <p:nvSpPr>
            <p:cNvPr id="2058" name="Freeform 12"/>
            <p:cNvSpPr/>
            <p:nvPr userDrawn="1"/>
          </p:nvSpPr>
          <p:spPr>
            <a:xfrm>
              <a:off x="168" y="1260"/>
              <a:ext cx="1259" cy="1532"/>
            </a:xfrm>
            <a:custGeom>
              <a:avLst/>
              <a:gdLst/>
              <a:ahLst/>
              <a:cxnLst>
                <a:cxn ang="0">
                  <a:pos x="891" y="1532"/>
                </a:cxn>
                <a:cxn ang="0">
                  <a:pos x="954" y="1452"/>
                </a:cxn>
                <a:cxn ang="0">
                  <a:pos x="1032" y="1338"/>
                </a:cxn>
                <a:cxn ang="0">
                  <a:pos x="1115" y="1188"/>
                </a:cxn>
                <a:cxn ang="0">
                  <a:pos x="1194" y="1023"/>
                </a:cxn>
                <a:cxn ang="0">
                  <a:pos x="1244" y="841"/>
                </a:cxn>
                <a:cxn ang="0">
                  <a:pos x="1259" y="647"/>
                </a:cxn>
                <a:cxn ang="0">
                  <a:pos x="1230" y="463"/>
                </a:cxn>
                <a:cxn ang="0">
                  <a:pos x="1140" y="294"/>
                </a:cxn>
                <a:cxn ang="0">
                  <a:pos x="1043" y="190"/>
                </a:cxn>
                <a:cxn ang="0">
                  <a:pos x="961" y="109"/>
                </a:cxn>
                <a:cxn ang="0">
                  <a:pos x="894" y="65"/>
                </a:cxn>
                <a:cxn ang="0">
                  <a:pos x="786" y="18"/>
                </a:cxn>
                <a:cxn ang="0">
                  <a:pos x="642" y="0"/>
                </a:cxn>
                <a:cxn ang="0">
                  <a:pos x="440" y="23"/>
                </a:cxn>
                <a:cxn ang="0">
                  <a:pos x="366" y="44"/>
                </a:cxn>
                <a:cxn ang="0">
                  <a:pos x="292" y="58"/>
                </a:cxn>
                <a:cxn ang="0">
                  <a:pos x="229" y="79"/>
                </a:cxn>
                <a:cxn ang="0">
                  <a:pos x="178" y="103"/>
                </a:cxn>
                <a:cxn ang="0">
                  <a:pos x="127" y="127"/>
                </a:cxn>
                <a:cxn ang="0">
                  <a:pos x="82" y="158"/>
                </a:cxn>
                <a:cxn ang="0">
                  <a:pos x="41" y="197"/>
                </a:cxn>
                <a:cxn ang="0">
                  <a:pos x="0" y="243"/>
                </a:cxn>
                <a:cxn ang="0">
                  <a:pos x="76" y="215"/>
                </a:cxn>
                <a:cxn ang="0">
                  <a:pos x="144" y="194"/>
                </a:cxn>
                <a:cxn ang="0">
                  <a:pos x="212" y="179"/>
                </a:cxn>
                <a:cxn ang="0">
                  <a:pos x="280" y="164"/>
                </a:cxn>
                <a:cxn ang="0">
                  <a:pos x="336" y="149"/>
                </a:cxn>
                <a:cxn ang="0">
                  <a:pos x="397" y="149"/>
                </a:cxn>
                <a:cxn ang="0">
                  <a:pos x="458" y="141"/>
                </a:cxn>
                <a:cxn ang="0">
                  <a:pos x="511" y="146"/>
                </a:cxn>
                <a:cxn ang="0">
                  <a:pos x="565" y="152"/>
                </a:cxn>
                <a:cxn ang="0">
                  <a:pos x="618" y="166"/>
                </a:cxn>
                <a:cxn ang="0">
                  <a:pos x="669" y="186"/>
                </a:cxn>
                <a:cxn ang="0">
                  <a:pos x="715" y="205"/>
                </a:cxn>
                <a:cxn ang="0">
                  <a:pos x="760" y="239"/>
                </a:cxn>
                <a:cxn ang="0">
                  <a:pos x="811" y="267"/>
                </a:cxn>
                <a:cxn ang="0">
                  <a:pos x="855" y="307"/>
                </a:cxn>
                <a:cxn ang="0">
                  <a:pos x="899" y="348"/>
                </a:cxn>
                <a:cxn ang="0">
                  <a:pos x="971" y="464"/>
                </a:cxn>
                <a:cxn ang="0">
                  <a:pos x="1016" y="606"/>
                </a:cxn>
                <a:cxn ang="0">
                  <a:pos x="1027" y="774"/>
                </a:cxn>
                <a:cxn ang="0">
                  <a:pos x="1022" y="939"/>
                </a:cxn>
                <a:cxn ang="0">
                  <a:pos x="1002" y="1117"/>
                </a:cxn>
                <a:cxn ang="0">
                  <a:pos x="966" y="1279"/>
                </a:cxn>
                <a:cxn ang="0">
                  <a:pos x="933" y="1421"/>
                </a:cxn>
                <a:cxn ang="0">
                  <a:pos x="891" y="1532"/>
                </a:cxn>
              </a:cxnLst>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alpha val="100000"/>
              </a:schemeClr>
            </a:solidFill>
            <a:ln w="9525">
              <a:noFill/>
            </a:ln>
          </p:spPr>
          <p:txBody>
            <a:bodyPr/>
            <a:p>
              <a:endParaRPr lang="zh-CN" altLang="en-US"/>
            </a:p>
          </p:txBody>
        </p:sp>
        <p:sp>
          <p:nvSpPr>
            <p:cNvPr id="2059" name="Freeform 13"/>
            <p:cNvSpPr/>
            <p:nvPr userDrawn="1"/>
          </p:nvSpPr>
          <p:spPr>
            <a:xfrm>
              <a:off x="0" y="2610"/>
              <a:ext cx="801" cy="459"/>
            </a:xfrm>
            <a:custGeom>
              <a:avLst/>
              <a:gdLst/>
              <a:ahLst/>
              <a:cxnLst>
                <a:cxn ang="0">
                  <a:pos x="0" y="0"/>
                </a:cxn>
                <a:cxn ang="0">
                  <a:pos x="37" y="69"/>
                </a:cxn>
                <a:cxn ang="0">
                  <a:pos x="68" y="132"/>
                </a:cxn>
                <a:cxn ang="0">
                  <a:pos x="110" y="188"/>
                </a:cxn>
                <a:cxn ang="0">
                  <a:pos x="149" y="229"/>
                </a:cxn>
                <a:cxn ang="0">
                  <a:pos x="192" y="278"/>
                </a:cxn>
                <a:cxn ang="0">
                  <a:pos x="250" y="314"/>
                </a:cxn>
                <a:cxn ang="0">
                  <a:pos x="308" y="336"/>
                </a:cxn>
                <a:cxn ang="0">
                  <a:pos x="365" y="365"/>
                </a:cxn>
                <a:cxn ang="0">
                  <a:pos x="430" y="381"/>
                </a:cxn>
                <a:cxn ang="0">
                  <a:pos x="501" y="390"/>
                </a:cxn>
                <a:cxn ang="0">
                  <a:pos x="573" y="392"/>
                </a:cxn>
                <a:cxn ang="0">
                  <a:pos x="646" y="381"/>
                </a:cxn>
                <a:cxn ang="0">
                  <a:pos x="726" y="362"/>
                </a:cxn>
                <a:cxn ang="0">
                  <a:pos x="801" y="335"/>
                </a:cxn>
                <a:cxn ang="0">
                  <a:pos x="731" y="377"/>
                </a:cxn>
                <a:cxn ang="0">
                  <a:pos x="662" y="404"/>
                </a:cxn>
                <a:cxn ang="0">
                  <a:pos x="594" y="432"/>
                </a:cxn>
                <a:cxn ang="0">
                  <a:pos x="532" y="445"/>
                </a:cxn>
                <a:cxn ang="0">
                  <a:pos x="471" y="459"/>
                </a:cxn>
                <a:cxn ang="0">
                  <a:pos x="411" y="458"/>
                </a:cxn>
                <a:cxn ang="0">
                  <a:pos x="350" y="458"/>
                </a:cxn>
                <a:cxn ang="0">
                  <a:pos x="291" y="450"/>
                </a:cxn>
                <a:cxn ang="0">
                  <a:pos x="244" y="436"/>
                </a:cxn>
                <a:cxn ang="0">
                  <a:pos x="192" y="415"/>
                </a:cxn>
                <a:cxn ang="0">
                  <a:pos x="145" y="394"/>
                </a:cxn>
                <a:cxn ang="0">
                  <a:pos x="100" y="373"/>
                </a:cxn>
                <a:cxn ang="0">
                  <a:pos x="60" y="347"/>
                </a:cxn>
                <a:cxn ang="0">
                  <a:pos x="0" y="294"/>
                </a:cxn>
                <a:cxn ang="0">
                  <a:pos x="0" y="0"/>
                </a:cxn>
              </a:cxnLst>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alpha val="100000"/>
              </a:schemeClr>
            </a:solidFill>
            <a:ln w="9525">
              <a:noFill/>
            </a:ln>
          </p:spPr>
          <p:txBody>
            <a:bodyPr/>
            <a:p>
              <a:endParaRPr lang="zh-CN" altLang="en-US"/>
            </a:p>
          </p:txBody>
        </p:sp>
        <p:sp>
          <p:nvSpPr>
            <p:cNvPr id="2060" name="Freeform 14"/>
            <p:cNvSpPr/>
            <p:nvPr userDrawn="1"/>
          </p:nvSpPr>
          <p:spPr>
            <a:xfrm rot="373331" flipH="1">
              <a:off x="898" y="2855"/>
              <a:ext cx="354" cy="464"/>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alpha val="100000"/>
              </a:schemeClr>
            </a:solidFill>
            <a:ln w="9525">
              <a:noFill/>
            </a:ln>
          </p:spPr>
          <p:txBody>
            <a:bodyPr/>
            <a:p>
              <a:endParaRPr lang="zh-CN" altLang="en-US"/>
            </a:p>
          </p:txBody>
        </p:sp>
        <p:sp>
          <p:nvSpPr>
            <p:cNvPr id="2061" name="Freeform 15"/>
            <p:cNvSpPr/>
            <p:nvPr userDrawn="1"/>
          </p:nvSpPr>
          <p:spPr>
            <a:xfrm rot="373331" flipH="1">
              <a:off x="799" y="2979"/>
              <a:ext cx="87" cy="274"/>
            </a:xfrm>
            <a:custGeom>
              <a:avLst/>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alpha val="100000"/>
              </a:schemeClr>
            </a:solidFill>
            <a:ln w="9525">
              <a:noFill/>
            </a:ln>
          </p:spPr>
          <p:txBody>
            <a:bodyPr/>
            <a:p>
              <a:endParaRPr lang="zh-CN" altLang="en-US"/>
            </a:p>
          </p:txBody>
        </p:sp>
        <p:sp>
          <p:nvSpPr>
            <p:cNvPr id="2062" name="Freeform 16"/>
            <p:cNvSpPr/>
            <p:nvPr userDrawn="1"/>
          </p:nvSpPr>
          <p:spPr>
            <a:xfrm>
              <a:off x="1190" y="3273"/>
              <a:ext cx="1108" cy="1047"/>
            </a:xfrm>
            <a:custGeom>
              <a:avLst/>
              <a:gdLst/>
              <a:ahLst/>
              <a:cxnLst>
                <a:cxn ang="0">
                  <a:pos x="784" y="1047"/>
                </a:cxn>
                <a:cxn ang="0">
                  <a:pos x="692" y="1011"/>
                </a:cxn>
                <a:cxn ang="0">
                  <a:pos x="607" y="945"/>
                </a:cxn>
                <a:cxn ang="0">
                  <a:pos x="517" y="861"/>
                </a:cxn>
                <a:cxn ang="0">
                  <a:pos x="432" y="776"/>
                </a:cxn>
                <a:cxn ang="0">
                  <a:pos x="350" y="677"/>
                </a:cxn>
                <a:cxn ang="0">
                  <a:pos x="266" y="563"/>
                </a:cxn>
                <a:cxn ang="0">
                  <a:pos x="188" y="447"/>
                </a:cxn>
                <a:cxn ang="0">
                  <a:pos x="122" y="325"/>
                </a:cxn>
                <a:cxn ang="0">
                  <a:pos x="65" y="211"/>
                </a:cxn>
                <a:cxn ang="0">
                  <a:pos x="21" y="101"/>
                </a:cxn>
                <a:cxn ang="0">
                  <a:pos x="0" y="0"/>
                </a:cxn>
                <a:cxn ang="0">
                  <a:pos x="109" y="217"/>
                </a:cxn>
                <a:cxn ang="0">
                  <a:pos x="209" y="378"/>
                </a:cxn>
                <a:cxn ang="0">
                  <a:pos x="294" y="500"/>
                </a:cxn>
                <a:cxn ang="0">
                  <a:pos x="373" y="590"/>
                </a:cxn>
                <a:cxn ang="0">
                  <a:pos x="441" y="661"/>
                </a:cxn>
                <a:cxn ang="0">
                  <a:pos x="506" y="713"/>
                </a:cxn>
                <a:cxn ang="0">
                  <a:pos x="564" y="754"/>
                </a:cxn>
                <a:cxn ang="0">
                  <a:pos x="620" y="801"/>
                </a:cxn>
                <a:cxn ang="0">
                  <a:pos x="754" y="899"/>
                </a:cxn>
                <a:cxn ang="0">
                  <a:pos x="925" y="977"/>
                </a:cxn>
                <a:cxn ang="0">
                  <a:pos x="1108" y="1047"/>
                </a:cxn>
                <a:cxn ang="0">
                  <a:pos x="784" y="1047"/>
                </a:cxn>
              </a:cxnLst>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alpha val="100000"/>
              </a:schemeClr>
            </a:solidFill>
            <a:ln w="9525">
              <a:noFill/>
            </a:ln>
          </p:spPr>
          <p:txBody>
            <a:bodyPr/>
            <a:p>
              <a:endParaRPr lang="zh-CN" altLang="en-US"/>
            </a:p>
          </p:txBody>
        </p:sp>
        <p:grpSp>
          <p:nvGrpSpPr>
            <p:cNvPr id="2063" name="Group 17"/>
            <p:cNvGrpSpPr/>
            <p:nvPr userDrawn="1"/>
          </p:nvGrpSpPr>
          <p:grpSpPr>
            <a:xfrm rot="3220060">
              <a:off x="2631" y="754"/>
              <a:ext cx="569" cy="637"/>
              <a:chOff x="1727" y="866"/>
              <a:chExt cx="129" cy="157"/>
            </a:xfrm>
          </p:grpSpPr>
          <p:sp>
            <p:nvSpPr>
              <p:cNvPr id="2087" name="Freeform 18"/>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2088" name="Freeform 19"/>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2089" name="Freeform 20"/>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2064" name="Group 21"/>
            <p:cNvGrpSpPr/>
            <p:nvPr userDrawn="1"/>
          </p:nvGrpSpPr>
          <p:grpSpPr>
            <a:xfrm rot="-6691250">
              <a:off x="3636" y="132"/>
              <a:ext cx="356" cy="607"/>
              <a:chOff x="1727" y="866"/>
              <a:chExt cx="129" cy="157"/>
            </a:xfrm>
          </p:grpSpPr>
          <p:sp>
            <p:nvSpPr>
              <p:cNvPr id="2084" name="Freeform 22"/>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2085" name="Freeform 23"/>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2086" name="Freeform 24"/>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2065" name="Group 25"/>
            <p:cNvGrpSpPr/>
            <p:nvPr userDrawn="1"/>
          </p:nvGrpSpPr>
          <p:grpSpPr>
            <a:xfrm rot="8524840">
              <a:off x="668" y="3321"/>
              <a:ext cx="501" cy="502"/>
              <a:chOff x="1727" y="866"/>
              <a:chExt cx="129" cy="157"/>
            </a:xfrm>
          </p:grpSpPr>
          <p:sp>
            <p:nvSpPr>
              <p:cNvPr id="2081" name="Freeform 26"/>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2082" name="Freeform 27"/>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2083" name="Freeform 28"/>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2066" name="Group 29"/>
            <p:cNvGrpSpPr/>
            <p:nvPr userDrawn="1"/>
          </p:nvGrpSpPr>
          <p:grpSpPr>
            <a:xfrm rot="4106450" flipH="1">
              <a:off x="393" y="261"/>
              <a:ext cx="709" cy="892"/>
              <a:chOff x="1727" y="866"/>
              <a:chExt cx="129" cy="157"/>
            </a:xfrm>
          </p:grpSpPr>
          <p:sp>
            <p:nvSpPr>
              <p:cNvPr id="2078" name="Freeform 30"/>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2079" name="Freeform 31"/>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2080" name="Freeform 32"/>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2067" name="Group 33"/>
            <p:cNvGrpSpPr/>
            <p:nvPr userDrawn="1"/>
          </p:nvGrpSpPr>
          <p:grpSpPr>
            <a:xfrm rot="10015322" flipH="1">
              <a:off x="4625" y="2382"/>
              <a:ext cx="709" cy="892"/>
              <a:chOff x="1727" y="866"/>
              <a:chExt cx="129" cy="157"/>
            </a:xfrm>
          </p:grpSpPr>
          <p:sp>
            <p:nvSpPr>
              <p:cNvPr id="2075" name="Freeform 34"/>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2076" name="Freeform 35"/>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2077" name="Freeform 36"/>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sp>
          <p:nvSpPr>
            <p:cNvPr id="2068" name="Freeform 37"/>
            <p:cNvSpPr/>
            <p:nvPr userDrawn="1"/>
          </p:nvSpPr>
          <p:spPr>
            <a:xfrm>
              <a:off x="1217" y="2"/>
              <a:ext cx="862" cy="886"/>
            </a:xfrm>
            <a:custGeom>
              <a:avLst/>
              <a:gdLst/>
              <a:ahLst/>
              <a:cxnLst>
                <a:cxn ang="0">
                  <a:pos x="0" y="0"/>
                </a:cxn>
                <a:cxn ang="0">
                  <a:pos x="6" y="107"/>
                </a:cxn>
                <a:cxn ang="0">
                  <a:pos x="37" y="262"/>
                </a:cxn>
                <a:cxn ang="0">
                  <a:pos x="83" y="410"/>
                </a:cxn>
                <a:cxn ang="0">
                  <a:pos x="149" y="546"/>
                </a:cxn>
                <a:cxn ang="0">
                  <a:pos x="237" y="666"/>
                </a:cxn>
                <a:cxn ang="0">
                  <a:pos x="338" y="764"/>
                </a:cxn>
                <a:cxn ang="0">
                  <a:pos x="450" y="838"/>
                </a:cxn>
                <a:cxn ang="0">
                  <a:pos x="579" y="879"/>
                </a:cxn>
                <a:cxn ang="0">
                  <a:pos x="714" y="886"/>
                </a:cxn>
                <a:cxn ang="0">
                  <a:pos x="862" y="851"/>
                </a:cxn>
                <a:cxn ang="0">
                  <a:pos x="784" y="856"/>
                </a:cxn>
                <a:cxn ang="0">
                  <a:pos x="700" y="835"/>
                </a:cxn>
                <a:cxn ang="0">
                  <a:pos x="621" y="794"/>
                </a:cxn>
                <a:cxn ang="0">
                  <a:pos x="542" y="728"/>
                </a:cxn>
                <a:cxn ang="0">
                  <a:pos x="466" y="649"/>
                </a:cxn>
                <a:cxn ang="0">
                  <a:pos x="397" y="557"/>
                </a:cxn>
                <a:cxn ang="0">
                  <a:pos x="334" y="454"/>
                </a:cxn>
                <a:cxn ang="0">
                  <a:pos x="279" y="339"/>
                </a:cxn>
                <a:cxn ang="0">
                  <a:pos x="238" y="225"/>
                </a:cxn>
                <a:cxn ang="0">
                  <a:pos x="205" y="105"/>
                </a:cxn>
                <a:cxn ang="0">
                  <a:pos x="184" y="3"/>
                </a:cxn>
              </a:cxnLst>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alpha val="100000"/>
              </a:schemeClr>
            </a:solidFill>
            <a:ln w="9525">
              <a:noFill/>
            </a:ln>
          </p:spPr>
          <p:txBody>
            <a:bodyPr/>
            <a:p>
              <a:endParaRPr lang="zh-CN" altLang="en-US"/>
            </a:p>
          </p:txBody>
        </p:sp>
        <p:sp>
          <p:nvSpPr>
            <p:cNvPr id="2069" name="Freeform 38"/>
            <p:cNvSpPr/>
            <p:nvPr userDrawn="1"/>
          </p:nvSpPr>
          <p:spPr>
            <a:xfrm rot="9832527" flipV="1">
              <a:off x="2158" y="102"/>
              <a:ext cx="681" cy="593"/>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alpha val="100000"/>
              </a:schemeClr>
            </a:solidFill>
            <a:ln w="9525">
              <a:noFill/>
            </a:ln>
          </p:spPr>
          <p:txBody>
            <a:bodyPr/>
            <a:p>
              <a:endParaRPr lang="zh-CN" altLang="en-US"/>
            </a:p>
          </p:txBody>
        </p:sp>
        <p:sp>
          <p:nvSpPr>
            <p:cNvPr id="2070" name="Freeform 39"/>
            <p:cNvSpPr/>
            <p:nvPr userDrawn="1"/>
          </p:nvSpPr>
          <p:spPr>
            <a:xfrm rot="9832527" flipV="1">
              <a:off x="1997" y="858"/>
              <a:ext cx="330" cy="278"/>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alpha val="100000"/>
              </a:schemeClr>
            </a:solidFill>
            <a:ln w="9525">
              <a:noFill/>
            </a:ln>
          </p:spPr>
          <p:txBody>
            <a:bodyPr/>
            <a:p>
              <a:endParaRPr lang="zh-CN" altLang="en-US"/>
            </a:p>
          </p:txBody>
        </p:sp>
        <p:sp>
          <p:nvSpPr>
            <p:cNvPr id="2071" name="Freeform 40"/>
            <p:cNvSpPr/>
            <p:nvPr userDrawn="1"/>
          </p:nvSpPr>
          <p:spPr>
            <a:xfrm rot="9832527" flipV="1">
              <a:off x="2224" y="808"/>
              <a:ext cx="123" cy="233"/>
            </a:xfrm>
            <a:custGeom>
              <a:avLst/>
              <a:gdLst/>
              <a:ahLst/>
              <a:cxnLst>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alpha val="100000"/>
              </a:schemeClr>
            </a:solidFill>
            <a:ln w="9525">
              <a:noFill/>
            </a:ln>
          </p:spPr>
          <p:txBody>
            <a:bodyPr/>
            <a:p>
              <a:endParaRPr lang="zh-CN" altLang="en-US"/>
            </a:p>
          </p:txBody>
        </p:sp>
        <p:sp>
          <p:nvSpPr>
            <p:cNvPr id="2072" name="Freeform 41"/>
            <p:cNvSpPr/>
            <p:nvPr userDrawn="1"/>
          </p:nvSpPr>
          <p:spPr>
            <a:xfrm>
              <a:off x="1603" y="0"/>
              <a:ext cx="124" cy="121"/>
            </a:xfrm>
            <a:custGeom>
              <a:avLst/>
              <a:gdLst/>
              <a:ahLst/>
              <a:cxnLst>
                <a:cxn ang="0">
                  <a:pos x="124" y="0"/>
                </a:cxn>
                <a:cxn ang="0">
                  <a:pos x="113" y="9"/>
                </a:cxn>
                <a:cxn ang="0">
                  <a:pos x="99" y="25"/>
                </a:cxn>
                <a:cxn ang="0">
                  <a:pos x="81" y="41"/>
                </a:cxn>
                <a:cxn ang="0">
                  <a:pos x="63" y="54"/>
                </a:cxn>
                <a:cxn ang="0">
                  <a:pos x="41" y="66"/>
                </a:cxn>
                <a:cxn ang="0">
                  <a:pos x="22" y="74"/>
                </a:cxn>
                <a:cxn ang="0">
                  <a:pos x="0" y="75"/>
                </a:cxn>
                <a:cxn ang="0">
                  <a:pos x="10" y="96"/>
                </a:cxn>
                <a:cxn ang="0">
                  <a:pos x="23" y="113"/>
                </a:cxn>
                <a:cxn ang="0">
                  <a:pos x="41" y="121"/>
                </a:cxn>
                <a:cxn ang="0">
                  <a:pos x="60" y="121"/>
                </a:cxn>
                <a:cxn ang="0">
                  <a:pos x="83" y="111"/>
                </a:cxn>
                <a:cxn ang="0">
                  <a:pos x="101" y="88"/>
                </a:cxn>
                <a:cxn ang="0">
                  <a:pos x="116" y="53"/>
                </a:cxn>
                <a:cxn ang="0">
                  <a:pos x="124" y="0"/>
                </a:cxn>
              </a:cxnLst>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alpha val="100000"/>
              </a:schemeClr>
            </a:solidFill>
            <a:ln w="9525">
              <a:noFill/>
            </a:ln>
          </p:spPr>
          <p:txBody>
            <a:bodyPr/>
            <a:p>
              <a:endParaRPr lang="zh-CN" altLang="en-US"/>
            </a:p>
          </p:txBody>
        </p:sp>
        <p:sp>
          <p:nvSpPr>
            <p:cNvPr id="2073" name="Freeform 42"/>
            <p:cNvSpPr/>
            <p:nvPr userDrawn="1"/>
          </p:nvSpPr>
          <p:spPr>
            <a:xfrm rot="9832527" flipV="1">
              <a:off x="2173" y="1238"/>
              <a:ext cx="393" cy="2300"/>
            </a:xfrm>
            <a:custGeom>
              <a:avLst/>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alpha val="100000"/>
              </a:schemeClr>
            </a:solidFill>
            <a:ln w="9525">
              <a:noFill/>
            </a:ln>
          </p:spPr>
          <p:txBody>
            <a:bodyPr/>
            <a:p>
              <a:endParaRPr lang="zh-CN" altLang="en-US"/>
            </a:p>
          </p:txBody>
        </p:sp>
        <p:sp>
          <p:nvSpPr>
            <p:cNvPr id="2074" name="Freeform 43"/>
            <p:cNvSpPr/>
            <p:nvPr userDrawn="1"/>
          </p:nvSpPr>
          <p:spPr>
            <a:xfrm>
              <a:off x="0" y="1848"/>
              <a:ext cx="36" cy="132"/>
            </a:xfrm>
            <a:custGeom>
              <a:avLst/>
              <a:gdLst/>
              <a:ahLst/>
              <a:cxnLst>
                <a:cxn ang="0">
                  <a:pos x="0" y="0"/>
                </a:cxn>
                <a:cxn ang="0">
                  <a:pos x="36" y="12"/>
                </a:cxn>
                <a:cxn ang="0">
                  <a:pos x="0" y="132"/>
                </a:cxn>
                <a:cxn ang="0">
                  <a:pos x="0" y="0"/>
                </a:cxn>
              </a:cxnLst>
              <a:pathLst>
                <a:path w="36" h="132">
                  <a:moveTo>
                    <a:pt x="0" y="0"/>
                  </a:moveTo>
                  <a:lnTo>
                    <a:pt x="36" y="12"/>
                  </a:lnTo>
                  <a:lnTo>
                    <a:pt x="0" y="132"/>
                  </a:lnTo>
                  <a:lnTo>
                    <a:pt x="0" y="0"/>
                  </a:lnTo>
                  <a:close/>
                </a:path>
              </a:pathLst>
            </a:custGeom>
            <a:solidFill>
              <a:schemeClr val="folHlink">
                <a:alpha val="100000"/>
              </a:schemeClr>
            </a:solidFill>
            <a:ln w="9525">
              <a:noFill/>
            </a:ln>
          </p:spPr>
          <p:txBody>
            <a:bodyPr/>
            <a:p>
              <a:endParaRPr lang="zh-CN" altLang="en-US"/>
            </a:p>
          </p:txBody>
        </p:sp>
      </p:grpSp>
      <p:sp>
        <p:nvSpPr>
          <p:cNvPr id="204847"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endParaRPr lang="zh-CN" altLang="en-US" noProof="0" smtClean="0"/>
          </a:p>
        </p:txBody>
      </p:sp>
      <p:sp>
        <p:nvSpPr>
          <p:cNvPr id="204848"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endParaRPr lang="zh-CN" altLang="en-US" noProof="0" smtClean="0"/>
          </a:p>
        </p:txBody>
      </p:sp>
      <p:sp>
        <p:nvSpPr>
          <p:cNvPr id="92" name="Rectangle 44"/>
          <p:cNvSpPr>
            <a:spLocks noGrp="1" noChangeArrowheads="1"/>
          </p:cNvSpPr>
          <p:nvPr>
            <p:ph type="dt" sz="half" idx="2"/>
          </p:nvPr>
        </p:nvSpPr>
        <p:spPr bwMode="auto">
          <a:xfrm>
            <a:off x="457200" y="6248400"/>
            <a:ext cx="21336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3" name="Rectangle 45"/>
          <p:cNvSpPr>
            <a:spLocks noGrp="1" noChangeArrowheads="1"/>
          </p:cNvSpPr>
          <p:nvPr>
            <p:ph type="ftr" sz="quarter" idx="3"/>
          </p:nvPr>
        </p:nvSpPr>
        <p:spPr bwMode="auto">
          <a:xfrm>
            <a:off x="3124200" y="6248400"/>
            <a:ext cx="28956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4" name="Rectangle 46"/>
          <p:cNvSpPr>
            <a:spLocks noGrp="1" noChangeArrowheads="1"/>
          </p:cNvSpPr>
          <p:nvPr>
            <p:ph type="sldNum" sz="quarter" idx="4"/>
          </p:nvPr>
        </p:nvSpPr>
        <p:spPr bwMode="auto">
          <a:xfrm>
            <a:off x="6553200" y="6243638"/>
            <a:ext cx="21336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C748283-6042-4223-9972-8978D33D0931}"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7937" y="0"/>
            <a:ext cx="2833687" cy="6856413"/>
            <a:chOff x="-5" y="0"/>
            <a:chExt cx="1785" cy="4319"/>
          </a:xfrm>
        </p:grpSpPr>
        <p:sp>
          <p:nvSpPr>
            <p:cNvPr id="1032" name="Freeform 3"/>
            <p:cNvSpPr/>
            <p:nvPr/>
          </p:nvSpPr>
          <p:spPr>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w="9525">
              <a:noFill/>
            </a:ln>
          </p:spPr>
          <p:txBody>
            <a:bodyPr/>
            <a:p>
              <a:endParaRPr lang="zh-CN" altLang="en-US"/>
            </a:p>
          </p:txBody>
        </p:sp>
        <p:grpSp>
          <p:nvGrpSpPr>
            <p:cNvPr id="1033" name="Group 4"/>
            <p:cNvGrpSpPr/>
            <p:nvPr/>
          </p:nvGrpSpPr>
          <p:grpSpPr>
            <a:xfrm rot="-6635092" flipH="1">
              <a:off x="104" y="2441"/>
              <a:ext cx="452" cy="444"/>
              <a:chOff x="1727" y="866"/>
              <a:chExt cx="129" cy="157"/>
            </a:xfrm>
          </p:grpSpPr>
          <p:sp>
            <p:nvSpPr>
              <p:cNvPr id="1071" name="Freeform 5"/>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1072" name="Freeform 6"/>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1073" name="Freeform 7"/>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sp>
          <p:nvSpPr>
            <p:cNvPr id="1034" name="Freeform 8"/>
            <p:cNvSpPr/>
            <p:nvPr/>
          </p:nvSpPr>
          <p:spPr>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w="9525">
              <a:noFill/>
            </a:ln>
          </p:spPr>
          <p:txBody>
            <a:bodyPr/>
            <a:p>
              <a:endParaRPr lang="zh-CN" altLang="en-US"/>
            </a:p>
          </p:txBody>
        </p:sp>
        <p:grpSp>
          <p:nvGrpSpPr>
            <p:cNvPr id="1035" name="Group 9"/>
            <p:cNvGrpSpPr/>
            <p:nvPr/>
          </p:nvGrpSpPr>
          <p:grpSpPr>
            <a:xfrm rot="416244">
              <a:off x="9" y="1746"/>
              <a:ext cx="1771" cy="1741"/>
              <a:chOff x="41" y="2787"/>
              <a:chExt cx="902" cy="833"/>
            </a:xfrm>
          </p:grpSpPr>
          <p:sp>
            <p:nvSpPr>
              <p:cNvPr id="1062" name="Freeform 10"/>
              <p:cNvSpPr/>
              <p:nvPr userDrawn="1"/>
            </p:nvSpPr>
            <p:spPr>
              <a:xfrm rot="373331" flipH="1">
                <a:off x="125" y="2787"/>
                <a:ext cx="313" cy="303"/>
              </a:xfrm>
              <a:custGeom>
                <a:avLst/>
                <a:gdLst/>
                <a:ahLst/>
                <a:cxnLst>
                  <a:cxn ang="0">
                    <a:pos x="2147483646" y="2147483646"/>
                  </a:cxn>
                  <a:cxn ang="0">
                    <a:pos x="2147483646" y="2147483646"/>
                  </a:cxn>
                  <a:cxn ang="0">
                    <a:pos x="1643132371" y="2147483646"/>
                  </a:cxn>
                  <a:cxn ang="0">
                    <a:pos x="953934230" y="2147483646"/>
                  </a:cxn>
                  <a:cxn ang="0">
                    <a:pos x="293307498" y="2147483646"/>
                  </a:cxn>
                  <a:cxn ang="0">
                    <a:pos x="0" y="2147483646"/>
                  </a:cxn>
                  <a:cxn ang="0">
                    <a:pos x="1" y="2147483646"/>
                  </a:cxn>
                  <a:cxn ang="0">
                    <a:pos x="564053558" y="2147483646"/>
                  </a:cxn>
                  <a:cxn ang="0">
                    <a:pos x="1692677239" y="2147483646"/>
                  </a:cxn>
                  <a:cxn ang="0">
                    <a:pos x="2147483646" y="1394067814"/>
                  </a:cxn>
                  <a:cxn ang="0">
                    <a:pos x="2147483646" y="760766060"/>
                  </a:cxn>
                  <a:cxn ang="0">
                    <a:pos x="2147483646" y="428623149"/>
                  </a:cxn>
                  <a:cxn ang="0">
                    <a:pos x="2147483646" y="297065549"/>
                  </a:cxn>
                  <a:cxn ang="0">
                    <a:pos x="2147483646" y="297065549"/>
                  </a:cxn>
                  <a:cxn ang="0">
                    <a:pos x="2147483646" y="0"/>
                  </a:cxn>
                  <a:cxn ang="0">
                    <a:pos x="2147483646" y="527263606"/>
                  </a:cxn>
                  <a:cxn ang="0">
                    <a:pos x="2147483646" y="760766060"/>
                  </a:cxn>
                  <a:cxn ang="0">
                    <a:pos x="2147483646" y="966185614"/>
                  </a:cxn>
                  <a:cxn ang="0">
                    <a:pos x="2147483646" y="1188837430"/>
                  </a:cxn>
                  <a:cxn ang="0">
                    <a:pos x="2147483646" y="1460902405"/>
                  </a:cxn>
                  <a:cxn ang="0">
                    <a:pos x="2147483646" y="1715322578"/>
                  </a:cxn>
                  <a:cxn ang="0">
                    <a:pos x="2147483646" y="2011440703"/>
                  </a:cxn>
                  <a:cxn ang="0">
                    <a:pos x="2147483646" y="2147483646"/>
                  </a:cxn>
                  <a:cxn ang="0">
                    <a:pos x="2147483646" y="2147483646"/>
                  </a:cxn>
                  <a:cxn ang="0">
                    <a:pos x="2147483646" y="2147483646"/>
                  </a:cxn>
                  <a:cxn ang="0">
                    <a:pos x="2147483646" y="2147483646"/>
                  </a:cxn>
                  <a:cxn ang="0">
                    <a:pos x="2147483646" y="2107873470"/>
                  </a:cxn>
                  <a:cxn ang="0">
                    <a:pos x="2147483646" y="1874433826"/>
                  </a:cxn>
                  <a:cxn ang="0">
                    <a:pos x="2147483646" y="1715322578"/>
                  </a:cxn>
                  <a:cxn ang="0">
                    <a:pos x="2147483646" y="1662268816"/>
                  </a:cxn>
                  <a:cxn ang="0">
                    <a:pos x="2147483646" y="1559591525"/>
                  </a:cxn>
                  <a:cxn ang="0">
                    <a:pos x="2147483646" y="1559591525"/>
                  </a:cxn>
                  <a:cxn ang="0">
                    <a:pos x="2147483646" y="1559591525"/>
                  </a:cxn>
                  <a:cxn ang="0">
                    <a:pos x="2147483646" y="1583790731"/>
                  </a:cxn>
                  <a:cxn ang="0">
                    <a:pos x="2147483646" y="1715322578"/>
                  </a:cxn>
                  <a:cxn ang="0">
                    <a:pos x="2147483646" y="1857671669"/>
                  </a:cxn>
                  <a:cxn ang="0">
                    <a:pos x="2147483646" y="210787347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alpha val="100000"/>
                </a:schemeClr>
              </a:solidFill>
              <a:ln w="9525">
                <a:noFill/>
              </a:ln>
            </p:spPr>
            <p:txBody>
              <a:bodyPr/>
              <a:p>
                <a:endParaRPr lang="zh-CN" altLang="en-US"/>
              </a:p>
            </p:txBody>
          </p:sp>
          <p:sp>
            <p:nvSpPr>
              <p:cNvPr id="1063" name="Freeform 11"/>
              <p:cNvSpPr/>
              <p:nvPr userDrawn="1"/>
            </p:nvSpPr>
            <p:spPr>
              <a:xfrm rot="373331" flipH="1">
                <a:off x="41" y="2843"/>
                <a:ext cx="262" cy="308"/>
              </a:xfrm>
              <a:custGeom>
                <a:avLst/>
                <a:gdLst/>
                <a:ahLst/>
                <a:cxnLst>
                  <a:cxn ang="0">
                    <a:pos x="2147483646" y="0"/>
                  </a:cxn>
                  <a:cxn ang="0">
                    <a:pos x="2147483646" y="142262570"/>
                  </a:cxn>
                  <a:cxn ang="0">
                    <a:pos x="2147483646" y="577329533"/>
                  </a:cxn>
                  <a:cxn ang="0">
                    <a:pos x="2147483646" y="1297216472"/>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070081375" y="2147483646"/>
                  </a:cxn>
                  <a:cxn ang="0">
                    <a:pos x="1419008556" y="2147483646"/>
                  </a:cxn>
                  <a:cxn ang="0">
                    <a:pos x="664356354" y="2147483646"/>
                  </a:cxn>
                  <a:cxn ang="0">
                    <a:pos x="0" y="2147483646"/>
                  </a:cxn>
                  <a:cxn ang="0">
                    <a:pos x="634342715" y="2147483646"/>
                  </a:cxn>
                  <a:cxn ang="0">
                    <a:pos x="1257990831" y="2147483646"/>
                  </a:cxn>
                  <a:cxn ang="0">
                    <a:pos x="189240317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448109565"/>
                  </a:cxn>
                  <a:cxn ang="0">
                    <a:pos x="2147483646" y="1297216472"/>
                  </a:cxn>
                  <a:cxn ang="0">
                    <a:pos x="2147483646" y="1076008901"/>
                  </a:cxn>
                  <a:cxn ang="0">
                    <a:pos x="2147483646" y="899386190"/>
                  </a:cxn>
                  <a:cxn ang="0">
                    <a:pos x="2147483646" y="776155888"/>
                  </a:cxn>
                  <a:cxn ang="0">
                    <a:pos x="2147483646" y="621978112"/>
                  </a:cxn>
                  <a:cxn ang="0">
                    <a:pos x="2147483646" y="430134214"/>
                  </a:cxn>
                  <a:cxn ang="0">
                    <a:pos x="2147483646" y="205713012"/>
                  </a:cxn>
                  <a:cxn ang="0">
                    <a:pos x="2147483646" y="0"/>
                  </a:cxn>
                </a:cxnLst>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alpha val="100000"/>
                </a:schemeClr>
              </a:solidFill>
              <a:ln w="9525">
                <a:noFill/>
              </a:ln>
            </p:spPr>
            <p:txBody>
              <a:bodyPr/>
              <a:p>
                <a:endParaRPr lang="zh-CN" altLang="en-US"/>
              </a:p>
            </p:txBody>
          </p:sp>
          <p:sp>
            <p:nvSpPr>
              <p:cNvPr id="1064" name="Freeform 12"/>
              <p:cNvSpPr/>
              <p:nvPr userDrawn="1"/>
            </p:nvSpPr>
            <p:spPr>
              <a:xfrm rot="373331" flipH="1">
                <a:off x="121" y="2907"/>
                <a:ext cx="93" cy="156"/>
              </a:xfrm>
              <a:custGeom>
                <a:avLst/>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0"/>
                  </a:cxn>
                </a:cxnLst>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alpha val="100000"/>
                </a:schemeClr>
              </a:solidFill>
              <a:ln w="9525">
                <a:noFill/>
              </a:ln>
            </p:spPr>
            <p:txBody>
              <a:bodyPr/>
              <a:p>
                <a:endParaRPr lang="zh-CN" altLang="en-US"/>
              </a:p>
            </p:txBody>
          </p:sp>
          <p:sp>
            <p:nvSpPr>
              <p:cNvPr id="1065" name="Freeform 13"/>
              <p:cNvSpPr/>
              <p:nvPr userDrawn="1"/>
            </p:nvSpPr>
            <p:spPr>
              <a:xfrm rot="373331" flipH="1">
                <a:off x="313" y="3110"/>
                <a:ext cx="85" cy="93"/>
              </a:xfrm>
              <a:custGeom>
                <a:avLst/>
                <a:gdLst/>
                <a:ahLst/>
                <a:cxnLst>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alpha val="100000"/>
                </a:schemeClr>
              </a:solidFill>
              <a:ln w="9525">
                <a:noFill/>
              </a:ln>
            </p:spPr>
            <p:txBody>
              <a:bodyPr/>
              <a:p>
                <a:endParaRPr lang="zh-CN" altLang="en-US"/>
              </a:p>
            </p:txBody>
          </p:sp>
          <p:sp>
            <p:nvSpPr>
              <p:cNvPr id="1066" name="Freeform 14"/>
              <p:cNvSpPr/>
              <p:nvPr userDrawn="1"/>
            </p:nvSpPr>
            <p:spPr>
              <a:xfrm rot="373331" flipH="1">
                <a:off x="289" y="3135"/>
                <a:ext cx="21" cy="55"/>
              </a:xfrm>
              <a:custGeom>
                <a:avLst/>
                <a:gdLst/>
                <a:ahLst/>
                <a:cxnLst>
                  <a:cxn ang="0">
                    <a:pos x="1" y="0"/>
                  </a:cxn>
                  <a:cxn ang="0">
                    <a:pos x="1" y="0"/>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0"/>
                  </a:cxn>
                </a:cxnLst>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alpha val="100000"/>
                </a:schemeClr>
              </a:solidFill>
              <a:ln w="9525">
                <a:noFill/>
              </a:ln>
            </p:spPr>
            <p:txBody>
              <a:bodyPr/>
              <a:p>
                <a:endParaRPr lang="zh-CN" altLang="en-US"/>
              </a:p>
            </p:txBody>
          </p:sp>
          <p:grpSp>
            <p:nvGrpSpPr>
              <p:cNvPr id="1067" name="Group 15"/>
              <p:cNvGrpSpPr/>
              <p:nvPr userDrawn="1"/>
            </p:nvGrpSpPr>
            <p:grpSpPr>
              <a:xfrm rot="-10713554" flipH="1">
                <a:off x="335" y="3251"/>
                <a:ext cx="608" cy="369"/>
                <a:chOff x="-366" y="1704"/>
                <a:chExt cx="608" cy="369"/>
              </a:xfrm>
            </p:grpSpPr>
            <p:sp>
              <p:nvSpPr>
                <p:cNvPr id="1068" name="Freeform 16"/>
                <p:cNvSpPr/>
                <p:nvPr userDrawn="1"/>
              </p:nvSpPr>
              <p:spPr>
                <a:xfrm rot="4200091">
                  <a:off x="-242" y="1806"/>
                  <a:ext cx="143" cy="390"/>
                </a:xfrm>
                <a:custGeom>
                  <a:avLst/>
                  <a:gdLst/>
                  <a:ahLst/>
                  <a:cxnLst>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alpha val="100000"/>
                  </a:schemeClr>
                </a:solidFill>
                <a:ln w="9525">
                  <a:noFill/>
                </a:ln>
              </p:spPr>
              <p:txBody>
                <a:bodyPr/>
                <a:p>
                  <a:endParaRPr lang="zh-CN" altLang="en-US"/>
                </a:p>
              </p:txBody>
            </p:sp>
            <p:sp>
              <p:nvSpPr>
                <p:cNvPr id="1069" name="Freeform 17"/>
                <p:cNvSpPr/>
                <p:nvPr userDrawn="1"/>
              </p:nvSpPr>
              <p:spPr>
                <a:xfrm rot="4200091">
                  <a:off x="124" y="1760"/>
                  <a:ext cx="33" cy="160"/>
                </a:xfrm>
                <a:custGeom>
                  <a:avLst/>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0" y="1"/>
                    </a:cxn>
                  </a:cxnLst>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alpha val="100000"/>
                  </a:schemeClr>
                </a:solidFill>
                <a:ln w="9525">
                  <a:noFill/>
                </a:ln>
              </p:spPr>
              <p:txBody>
                <a:bodyPr/>
                <a:p>
                  <a:endParaRPr lang="zh-CN" altLang="en-US"/>
                </a:p>
              </p:txBody>
            </p:sp>
            <p:sp>
              <p:nvSpPr>
                <p:cNvPr id="1070" name="Freeform 18"/>
                <p:cNvSpPr/>
                <p:nvPr userDrawn="1"/>
              </p:nvSpPr>
              <p:spPr>
                <a:xfrm rot="4200091">
                  <a:off x="198" y="1720"/>
                  <a:ext cx="60" cy="27"/>
                </a:xfrm>
                <a:custGeom>
                  <a:avLst/>
                  <a:gdLst/>
                  <a:ahLst/>
                  <a:cxnLst>
                    <a:cxn ang="0">
                      <a:pos x="1" y="1"/>
                    </a:cxn>
                    <a:cxn ang="0">
                      <a:pos x="1" y="1"/>
                    </a:cxn>
                    <a:cxn ang="0">
                      <a:pos x="1" y="1"/>
                    </a:cxn>
                    <a:cxn ang="0">
                      <a:pos x="1" y="1"/>
                    </a:cxn>
                    <a:cxn ang="0">
                      <a:pos x="1" y="1"/>
                    </a:cxn>
                    <a:cxn ang="0">
                      <a:pos x="1" y="1"/>
                    </a:cxn>
                    <a:cxn ang="0">
                      <a:pos x="1" y="1"/>
                    </a:cxn>
                    <a:cxn ang="0">
                      <a:pos x="1" y="0"/>
                    </a:cxn>
                    <a:cxn ang="0">
                      <a:pos x="0" y="1"/>
                    </a:cxn>
                    <a:cxn ang="0">
                      <a:pos x="1" y="1"/>
                    </a:cxn>
                    <a:cxn ang="0">
                      <a:pos x="1" y="1"/>
                    </a:cxn>
                    <a:cxn ang="0">
                      <a:pos x="1" y="1"/>
                    </a:cxn>
                    <a:cxn ang="0">
                      <a:pos x="1" y="1"/>
                    </a:cxn>
                    <a:cxn ang="0">
                      <a:pos x="1" y="1"/>
                    </a:cxn>
                    <a:cxn ang="0">
                      <a:pos x="1" y="1"/>
                    </a:cxn>
                    <a:cxn ang="0">
                      <a:pos x="1" y="1"/>
                    </a:cxn>
                    <a:cxn ang="0">
                      <a:pos x="1" y="1"/>
                    </a:cxn>
                    <a:cxn ang="0">
                      <a:pos x="1" y="1"/>
                    </a:cxn>
                  </a:cxnLst>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alpha val="100000"/>
                  </a:schemeClr>
                </a:solidFill>
                <a:ln w="9525">
                  <a:noFill/>
                </a:ln>
              </p:spPr>
              <p:txBody>
                <a:bodyPr/>
                <a:p>
                  <a:endParaRPr lang="zh-CN" altLang="en-US"/>
                </a:p>
              </p:txBody>
            </p:sp>
          </p:grpSp>
        </p:grpSp>
        <p:grpSp>
          <p:nvGrpSpPr>
            <p:cNvPr id="1036" name="Group 19"/>
            <p:cNvGrpSpPr/>
            <p:nvPr/>
          </p:nvGrpSpPr>
          <p:grpSpPr>
            <a:xfrm rot="6248562">
              <a:off x="343" y="3854"/>
              <a:ext cx="392" cy="424"/>
              <a:chOff x="1727" y="866"/>
              <a:chExt cx="129" cy="157"/>
            </a:xfrm>
          </p:grpSpPr>
          <p:sp>
            <p:nvSpPr>
              <p:cNvPr id="1059" name="Freeform 20"/>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1060" name="Freeform 21"/>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1061" name="Freeform 22"/>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1037" name="Group 23"/>
            <p:cNvGrpSpPr/>
            <p:nvPr/>
          </p:nvGrpSpPr>
          <p:grpSpPr>
            <a:xfrm rot="5003157">
              <a:off x="249" y="1102"/>
              <a:ext cx="412" cy="500"/>
              <a:chOff x="1727" y="866"/>
              <a:chExt cx="129" cy="157"/>
            </a:xfrm>
          </p:grpSpPr>
          <p:sp>
            <p:nvSpPr>
              <p:cNvPr id="1056" name="Freeform 24"/>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1057" name="Freeform 25"/>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1058" name="Freeform 26"/>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grpSp>
          <p:nvGrpSpPr>
            <p:cNvPr id="1038" name="Group 27"/>
            <p:cNvGrpSpPr/>
            <p:nvPr/>
          </p:nvGrpSpPr>
          <p:grpSpPr>
            <a:xfrm>
              <a:off x="815" y="0"/>
              <a:ext cx="345" cy="367"/>
              <a:chOff x="1727" y="866"/>
              <a:chExt cx="129" cy="157"/>
            </a:xfrm>
          </p:grpSpPr>
          <p:sp>
            <p:nvSpPr>
              <p:cNvPr id="1053" name="Freeform 28"/>
              <p:cNvSpPr/>
              <p:nvPr userDrawn="1"/>
            </p:nvSpPr>
            <p:spPr>
              <a:xfrm>
                <a:off x="1727" y="866"/>
                <a:ext cx="41" cy="59"/>
              </a:xfrm>
              <a:custGeom>
                <a:avLst/>
                <a:gdLst/>
                <a:ahLst/>
                <a:cxnLst>
                  <a:cxn ang="0">
                    <a:pos x="0" y="1"/>
                  </a:cxn>
                  <a:cxn ang="0">
                    <a:pos x="0" y="0"/>
                  </a:cxn>
                  <a:cxn ang="0">
                    <a:pos x="0" y="1"/>
                  </a:cxn>
                  <a:cxn ang="0">
                    <a:pos x="0" y="1"/>
                  </a:cxn>
                </a:cxnLst>
                <a:pathLst>
                  <a:path w="83" h="117">
                    <a:moveTo>
                      <a:pt x="83" y="28"/>
                    </a:moveTo>
                    <a:lnTo>
                      <a:pt x="27" y="0"/>
                    </a:lnTo>
                    <a:lnTo>
                      <a:pt x="0" y="117"/>
                    </a:lnTo>
                    <a:lnTo>
                      <a:pt x="83" y="28"/>
                    </a:lnTo>
                    <a:close/>
                  </a:path>
                </a:pathLst>
              </a:custGeom>
              <a:solidFill>
                <a:schemeClr val="bg2">
                  <a:alpha val="100000"/>
                </a:schemeClr>
              </a:solidFill>
              <a:ln w="9525">
                <a:noFill/>
              </a:ln>
            </p:spPr>
            <p:txBody>
              <a:bodyPr/>
              <a:p>
                <a:endParaRPr lang="zh-CN" altLang="en-US"/>
              </a:p>
            </p:txBody>
          </p:sp>
          <p:sp>
            <p:nvSpPr>
              <p:cNvPr id="1054" name="Freeform 29"/>
              <p:cNvSpPr/>
              <p:nvPr userDrawn="1"/>
            </p:nvSpPr>
            <p:spPr>
              <a:xfrm>
                <a:off x="1786" y="894"/>
                <a:ext cx="70" cy="49"/>
              </a:xfrm>
              <a:custGeom>
                <a:avLst/>
                <a:gdLst/>
                <a:ahLst/>
                <a:cxnLst>
                  <a:cxn ang="0">
                    <a:pos x="0" y="1"/>
                  </a:cxn>
                  <a:cxn ang="0">
                    <a:pos x="1" y="0"/>
                  </a:cxn>
                  <a:cxn ang="0">
                    <a:pos x="1" y="1"/>
                  </a:cxn>
                  <a:cxn ang="0">
                    <a:pos x="0" y="1"/>
                  </a:cxn>
                </a:cxnLst>
                <a:pathLst>
                  <a:path w="140" h="98">
                    <a:moveTo>
                      <a:pt x="0" y="98"/>
                    </a:moveTo>
                    <a:lnTo>
                      <a:pt x="118" y="0"/>
                    </a:lnTo>
                    <a:lnTo>
                      <a:pt x="140" y="49"/>
                    </a:lnTo>
                    <a:lnTo>
                      <a:pt x="0" y="98"/>
                    </a:lnTo>
                    <a:close/>
                  </a:path>
                </a:pathLst>
              </a:custGeom>
              <a:solidFill>
                <a:schemeClr val="bg2">
                  <a:alpha val="100000"/>
                </a:schemeClr>
              </a:solidFill>
              <a:ln w="9525">
                <a:noFill/>
              </a:ln>
            </p:spPr>
            <p:txBody>
              <a:bodyPr/>
              <a:p>
                <a:endParaRPr lang="zh-CN" altLang="en-US"/>
              </a:p>
            </p:txBody>
          </p:sp>
          <p:sp>
            <p:nvSpPr>
              <p:cNvPr id="1055" name="Freeform 30"/>
              <p:cNvSpPr/>
              <p:nvPr userDrawn="1"/>
            </p:nvSpPr>
            <p:spPr>
              <a:xfrm>
                <a:off x="1772" y="998"/>
                <a:ext cx="73" cy="25"/>
              </a:xfrm>
              <a:custGeom>
                <a:avLst/>
                <a:gdLst/>
                <a:ahLst/>
                <a:cxnLst>
                  <a:cxn ang="0">
                    <a:pos x="0" y="1"/>
                  </a:cxn>
                  <a:cxn ang="0">
                    <a:pos x="1" y="0"/>
                  </a:cxn>
                  <a:cxn ang="0">
                    <a:pos x="1" y="1"/>
                  </a:cxn>
                  <a:cxn ang="0">
                    <a:pos x="0" y="1"/>
                  </a:cxn>
                </a:cxnLst>
                <a:pathLst>
                  <a:path w="145" h="49">
                    <a:moveTo>
                      <a:pt x="0" y="7"/>
                    </a:moveTo>
                    <a:lnTo>
                      <a:pt x="145" y="0"/>
                    </a:lnTo>
                    <a:lnTo>
                      <a:pt x="131" y="49"/>
                    </a:lnTo>
                    <a:lnTo>
                      <a:pt x="0" y="7"/>
                    </a:lnTo>
                    <a:close/>
                  </a:path>
                </a:pathLst>
              </a:custGeom>
              <a:solidFill>
                <a:schemeClr val="bg2">
                  <a:alpha val="100000"/>
                </a:schemeClr>
              </a:solidFill>
              <a:ln w="9525">
                <a:noFill/>
              </a:ln>
            </p:spPr>
            <p:txBody>
              <a:bodyPr/>
              <a:p>
                <a:endParaRPr lang="zh-CN" altLang="en-US"/>
              </a:p>
            </p:txBody>
          </p:sp>
        </p:grpSp>
        <p:sp>
          <p:nvSpPr>
            <p:cNvPr id="1039" name="Freeform 31"/>
            <p:cNvSpPr/>
            <p:nvPr/>
          </p:nvSpPr>
          <p:spPr>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w="9525">
              <a:noFill/>
            </a:ln>
          </p:spPr>
          <p:txBody>
            <a:bodyPr/>
            <a:p>
              <a:endParaRPr lang="zh-CN" altLang="en-US"/>
            </a:p>
          </p:txBody>
        </p:sp>
        <p:sp>
          <p:nvSpPr>
            <p:cNvPr id="1040" name="Freeform 32"/>
            <p:cNvSpPr/>
            <p:nvPr/>
          </p:nvSpPr>
          <p:spPr>
            <a:xfrm rot="828663">
              <a:off x="242" y="3404"/>
              <a:ext cx="132" cy="167"/>
            </a:xfrm>
            <a:custGeom>
              <a:avLst/>
              <a:gdLst/>
              <a:ahLst/>
              <a:cxnLst>
                <a:cxn ang="0">
                  <a:pos x="0" y="0"/>
                </a:cxn>
                <a:cxn ang="0">
                  <a:pos x="57298" y="1"/>
                </a:cxn>
                <a:cxn ang="0">
                  <a:pos x="218864" y="5"/>
                </a:cxn>
                <a:cxn ang="0">
                  <a:pos x="435830" y="320"/>
                </a:cxn>
                <a:cxn ang="0">
                  <a:pos x="690331" y="679"/>
                </a:cxn>
                <a:cxn ang="0">
                  <a:pos x="922668" y="1251"/>
                </a:cxn>
                <a:cxn ang="0">
                  <a:pos x="1135152" y="2015"/>
                </a:cxn>
                <a:cxn ang="0">
                  <a:pos x="1267039" y="3038"/>
                </a:cxn>
                <a:cxn ang="0">
                  <a:pos x="1298608" y="4457"/>
                </a:cxn>
                <a:cxn ang="0">
                  <a:pos x="1236848" y="4457"/>
                </a:cxn>
                <a:cxn ang="0">
                  <a:pos x="1175407" y="4457"/>
                </a:cxn>
                <a:cxn ang="0">
                  <a:pos x="1104308" y="4457"/>
                </a:cxn>
                <a:cxn ang="0">
                  <a:pos x="1021337" y="4303"/>
                </a:cxn>
                <a:cxn ang="0">
                  <a:pos x="961690" y="4298"/>
                </a:cxn>
                <a:cxn ang="0">
                  <a:pos x="885489" y="4231"/>
                </a:cxn>
                <a:cxn ang="0">
                  <a:pos x="780842" y="4084"/>
                </a:cxn>
                <a:cxn ang="0">
                  <a:pos x="690331" y="3927"/>
                </a:cxn>
                <a:cxn ang="0">
                  <a:pos x="629145" y="3564"/>
                </a:cxn>
                <a:cxn ang="0">
                  <a:pos x="629145" y="3170"/>
                </a:cxn>
                <a:cxn ang="0">
                  <a:pos x="661829" y="2714"/>
                </a:cxn>
                <a:cxn ang="0">
                  <a:pos x="694071" y="2259"/>
                </a:cxn>
                <a:cxn ang="0">
                  <a:pos x="661829" y="1758"/>
                </a:cxn>
                <a:cxn ang="0">
                  <a:pos x="570046" y="1220"/>
                </a:cxn>
                <a:cxn ang="0">
                  <a:pos x="372652" y="661"/>
                </a:cxn>
                <a:cxn ang="0">
                  <a:pos x="0" y="0"/>
                </a:cxn>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alpha val="100000"/>
              </a:schemeClr>
            </a:solidFill>
            <a:ln w="9525">
              <a:noFill/>
            </a:ln>
          </p:spPr>
          <p:txBody>
            <a:bodyPr/>
            <a:p>
              <a:endParaRPr lang="zh-CN" altLang="en-US"/>
            </a:p>
          </p:txBody>
        </p:sp>
        <p:sp>
          <p:nvSpPr>
            <p:cNvPr id="1041" name="Freeform 33"/>
            <p:cNvSpPr/>
            <p:nvPr/>
          </p:nvSpPr>
          <p:spPr>
            <a:xfrm rot="828663">
              <a:off x="266" y="3592"/>
              <a:ext cx="66" cy="43"/>
            </a:xfrm>
            <a:custGeom>
              <a:avLst/>
              <a:gdLst/>
              <a:ahLst/>
              <a:cxnLst>
                <a:cxn ang="0">
                  <a:pos x="0" y="0"/>
                </a:cxn>
                <a:cxn ang="0">
                  <a:pos x="1" y="1"/>
                </a:cxn>
                <a:cxn ang="0">
                  <a:pos x="108730" y="3"/>
                </a:cxn>
                <a:cxn ang="0">
                  <a:pos x="242633" y="304"/>
                </a:cxn>
                <a:cxn ang="0">
                  <a:pos x="405079" y="406"/>
                </a:cxn>
                <a:cxn ang="0">
                  <a:pos x="541440" y="504"/>
                </a:cxn>
                <a:cxn ang="0">
                  <a:pos x="685960" y="583"/>
                </a:cxn>
                <a:cxn ang="0">
                  <a:pos x="838396" y="627"/>
                </a:cxn>
                <a:cxn ang="0">
                  <a:pos x="1011864" y="542"/>
                </a:cxn>
                <a:cxn ang="0">
                  <a:pos x="988555" y="847"/>
                </a:cxn>
                <a:cxn ang="0">
                  <a:pos x="933312" y="1131"/>
                </a:cxn>
                <a:cxn ang="0">
                  <a:pos x="827889" y="1307"/>
                </a:cxn>
                <a:cxn ang="0">
                  <a:pos x="678629" y="1390"/>
                </a:cxn>
                <a:cxn ang="0">
                  <a:pos x="520345" y="1376"/>
                </a:cxn>
                <a:cxn ang="0">
                  <a:pos x="348330" y="1119"/>
                </a:cxn>
                <a:cxn ang="0">
                  <a:pos x="182873" y="725"/>
                </a:cxn>
                <a:cxn ang="0">
                  <a:pos x="0" y="0"/>
                </a:cxn>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alpha val="100000"/>
              </a:schemeClr>
            </a:solidFill>
            <a:ln w="9525">
              <a:noFill/>
            </a:ln>
          </p:spPr>
          <p:txBody>
            <a:bodyPr/>
            <a:p>
              <a:endParaRPr lang="zh-CN" altLang="en-US"/>
            </a:p>
          </p:txBody>
        </p:sp>
        <p:sp>
          <p:nvSpPr>
            <p:cNvPr id="1042" name="Freeform 34"/>
            <p:cNvSpPr/>
            <p:nvPr/>
          </p:nvSpPr>
          <p:spPr>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alpha val="100000"/>
              </a:schemeClr>
            </a:solidFill>
            <a:ln w="9525">
              <a:noFill/>
            </a:ln>
          </p:spPr>
          <p:txBody>
            <a:bodyPr/>
            <a:p>
              <a:endParaRPr lang="zh-CN" altLang="en-US"/>
            </a:p>
          </p:txBody>
        </p:sp>
        <p:sp>
          <p:nvSpPr>
            <p:cNvPr id="1043" name="Freeform 35"/>
            <p:cNvSpPr/>
            <p:nvPr/>
          </p:nvSpPr>
          <p:spPr>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alpha val="100000"/>
              </a:schemeClr>
            </a:solidFill>
            <a:ln w="9525">
              <a:noFill/>
            </a:ln>
          </p:spPr>
          <p:txBody>
            <a:bodyPr/>
            <a:p>
              <a:endParaRPr lang="zh-CN" altLang="en-US"/>
            </a:p>
          </p:txBody>
        </p:sp>
        <p:sp>
          <p:nvSpPr>
            <p:cNvPr id="1044" name="Freeform 36"/>
            <p:cNvSpPr/>
            <p:nvPr/>
          </p:nvSpPr>
          <p:spPr>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alpha val="100000"/>
              </a:schemeClr>
            </a:solidFill>
            <a:ln w="9525">
              <a:noFill/>
            </a:ln>
          </p:spPr>
          <p:txBody>
            <a:bodyPr/>
            <a:p>
              <a:endParaRPr lang="zh-CN" altLang="en-US"/>
            </a:p>
          </p:txBody>
        </p:sp>
        <p:sp>
          <p:nvSpPr>
            <p:cNvPr id="1045" name="Freeform 37"/>
            <p:cNvSpPr/>
            <p:nvPr/>
          </p:nvSpPr>
          <p:spPr>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alpha val="100000"/>
              </a:schemeClr>
            </a:solidFill>
            <a:ln w="9525">
              <a:noFill/>
            </a:ln>
          </p:spPr>
          <p:txBody>
            <a:bodyPr/>
            <a:p>
              <a:endParaRPr lang="zh-CN" altLang="en-US"/>
            </a:p>
          </p:txBody>
        </p:sp>
        <p:sp>
          <p:nvSpPr>
            <p:cNvPr id="1046" name="Freeform 38"/>
            <p:cNvSpPr/>
            <p:nvPr/>
          </p:nvSpPr>
          <p:spPr>
            <a:xfrm rot="1584153">
              <a:off x="20" y="410"/>
              <a:ext cx="344" cy="245"/>
            </a:xfrm>
            <a:custGeom>
              <a:avLst/>
              <a:gdLst/>
              <a:ahLst/>
              <a:cxnLst>
                <a:cxn ang="0">
                  <a:pos x="0" y="0"/>
                </a:cxn>
                <a:cxn ang="0">
                  <a:pos x="0" y="121"/>
                </a:cxn>
                <a:cxn ang="0">
                  <a:pos x="4360363" y="253"/>
                </a:cxn>
                <a:cxn ang="0">
                  <a:pos x="9980077" y="384"/>
                </a:cxn>
                <a:cxn ang="0">
                  <a:pos x="17880701" y="498"/>
                </a:cxn>
                <a:cxn ang="0">
                  <a:pos x="28890350" y="607"/>
                </a:cxn>
                <a:cxn ang="0">
                  <a:pos x="42880565" y="718"/>
                </a:cxn>
                <a:cxn ang="0">
                  <a:pos x="60744411" y="820"/>
                </a:cxn>
                <a:cxn ang="0">
                  <a:pos x="81307694" y="907"/>
                </a:cxn>
                <a:cxn ang="0">
                  <a:pos x="107746010" y="988"/>
                </a:cxn>
                <a:cxn ang="0">
                  <a:pos x="137645424" y="1055"/>
                </a:cxn>
                <a:cxn ang="0">
                  <a:pos x="169534270" y="1112"/>
                </a:cxn>
                <a:cxn ang="0">
                  <a:pos x="208986457" y="1160"/>
                </a:cxn>
                <a:cxn ang="0">
                  <a:pos x="252051452" y="1189"/>
                </a:cxn>
                <a:cxn ang="0">
                  <a:pos x="301285900" y="1205"/>
                </a:cxn>
                <a:cxn ang="0">
                  <a:pos x="352125081" y="1199"/>
                </a:cxn>
                <a:cxn ang="0">
                  <a:pos x="411647185" y="1184"/>
                </a:cxn>
                <a:cxn ang="0">
                  <a:pos x="359495994" y="1152"/>
                </a:cxn>
                <a:cxn ang="0">
                  <a:pos x="311902119" y="1114"/>
                </a:cxn>
                <a:cxn ang="0">
                  <a:pos x="272384534" y="1076"/>
                </a:cxn>
                <a:cxn ang="0">
                  <a:pos x="237077742" y="1040"/>
                </a:cxn>
                <a:cxn ang="0">
                  <a:pos x="204886721" y="983"/>
                </a:cxn>
                <a:cxn ang="0">
                  <a:pos x="179503541" y="925"/>
                </a:cxn>
                <a:cxn ang="0">
                  <a:pos x="156084840" y="861"/>
                </a:cxn>
                <a:cxn ang="0">
                  <a:pos x="134105843" y="791"/>
                </a:cxn>
                <a:cxn ang="0">
                  <a:pos x="114357111" y="718"/>
                </a:cxn>
                <a:cxn ang="0">
                  <a:pos x="98238247" y="631"/>
                </a:cxn>
                <a:cxn ang="0">
                  <a:pos x="84417502" y="549"/>
                </a:cxn>
                <a:cxn ang="0">
                  <a:pos x="69283332" y="446"/>
                </a:cxn>
                <a:cxn ang="0">
                  <a:pos x="52814871" y="347"/>
                </a:cxn>
                <a:cxn ang="0">
                  <a:pos x="37088700" y="241"/>
                </a:cxn>
                <a:cxn ang="0">
                  <a:pos x="18734809" y="117"/>
                </a:cxn>
                <a:cxn ang="0">
                  <a:pos x="0" y="0"/>
                </a:cxn>
              </a:cxnLst>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alpha val="100000"/>
              </a:schemeClr>
            </a:solidFill>
            <a:ln w="9525">
              <a:noFill/>
            </a:ln>
          </p:spPr>
          <p:txBody>
            <a:bodyPr/>
            <a:p>
              <a:endParaRPr lang="zh-CN" altLang="en-US"/>
            </a:p>
          </p:txBody>
        </p:sp>
        <p:sp>
          <p:nvSpPr>
            <p:cNvPr id="1047" name="Freeform 39"/>
            <p:cNvSpPr/>
            <p:nvPr/>
          </p:nvSpPr>
          <p:spPr>
            <a:xfrm rot="1584153">
              <a:off x="242" y="756"/>
              <a:ext cx="167" cy="115"/>
            </a:xfrm>
            <a:custGeom>
              <a:avLst/>
              <a:gdLst/>
              <a:ahLst/>
              <a:cxnLst>
                <a:cxn ang="0">
                  <a:pos x="167678594" y="0"/>
                </a:cxn>
                <a:cxn ang="0">
                  <a:pos x="268064038" y="950"/>
                </a:cxn>
                <a:cxn ang="0">
                  <a:pos x="260500437" y="948"/>
                </a:cxn>
                <a:cxn ang="0">
                  <a:pos x="231415375" y="932"/>
                </a:cxn>
                <a:cxn ang="0">
                  <a:pos x="193425474" y="898"/>
                </a:cxn>
                <a:cxn ang="0">
                  <a:pos x="147791339" y="884"/>
                </a:cxn>
                <a:cxn ang="0">
                  <a:pos x="97261762" y="859"/>
                </a:cxn>
                <a:cxn ang="0">
                  <a:pos x="55212964" y="868"/>
                </a:cxn>
                <a:cxn ang="0">
                  <a:pos x="19655341" y="907"/>
                </a:cxn>
                <a:cxn ang="0">
                  <a:pos x="0" y="974"/>
                </a:cxn>
                <a:cxn ang="0">
                  <a:pos x="8046300" y="868"/>
                </a:cxn>
                <a:cxn ang="0">
                  <a:pos x="17678085" y="786"/>
                </a:cxn>
                <a:cxn ang="0">
                  <a:pos x="35650872" y="726"/>
                </a:cxn>
                <a:cxn ang="0">
                  <a:pos x="55212964" y="677"/>
                </a:cxn>
                <a:cxn ang="0">
                  <a:pos x="78326577" y="635"/>
                </a:cxn>
                <a:cxn ang="0">
                  <a:pos x="101136900" y="629"/>
                </a:cxn>
                <a:cxn ang="0">
                  <a:pos x="126823544" y="629"/>
                </a:cxn>
                <a:cxn ang="0">
                  <a:pos x="155884787" y="658"/>
                </a:cxn>
                <a:cxn ang="0">
                  <a:pos x="157958893" y="629"/>
                </a:cxn>
                <a:cxn ang="0">
                  <a:pos x="151669796" y="504"/>
                </a:cxn>
                <a:cxn ang="0">
                  <a:pos x="144688985" y="338"/>
                </a:cxn>
                <a:cxn ang="0">
                  <a:pos x="142068803" y="265"/>
                </a:cxn>
                <a:cxn ang="0">
                  <a:pos x="136208567" y="265"/>
                </a:cxn>
                <a:cxn ang="0">
                  <a:pos x="130989631" y="253"/>
                </a:cxn>
                <a:cxn ang="0">
                  <a:pos x="126823544" y="221"/>
                </a:cxn>
                <a:cxn ang="0">
                  <a:pos x="124503866" y="193"/>
                </a:cxn>
                <a:cxn ang="0">
                  <a:pos x="124503866" y="162"/>
                </a:cxn>
                <a:cxn ang="0">
                  <a:pos x="126823544" y="130"/>
                </a:cxn>
                <a:cxn ang="0">
                  <a:pos x="143621310" y="8"/>
                </a:cxn>
                <a:cxn ang="0">
                  <a:pos x="167678594" y="0"/>
                </a:cxn>
              </a:cxnLst>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alpha val="100000"/>
              </a:schemeClr>
            </a:solidFill>
            <a:ln w="9525">
              <a:noFill/>
            </a:ln>
          </p:spPr>
          <p:txBody>
            <a:bodyPr/>
            <a:p>
              <a:endParaRPr lang="zh-CN" altLang="en-US"/>
            </a:p>
          </p:txBody>
        </p:sp>
        <p:sp>
          <p:nvSpPr>
            <p:cNvPr id="1048" name="Freeform 40"/>
            <p:cNvSpPr/>
            <p:nvPr/>
          </p:nvSpPr>
          <p:spPr>
            <a:xfrm rot="1584153">
              <a:off x="574" y="286"/>
              <a:ext cx="147" cy="160"/>
            </a:xfrm>
            <a:custGeom>
              <a:avLst/>
              <a:gdLst/>
              <a:ahLst/>
              <a:cxnLst>
                <a:cxn ang="0">
                  <a:pos x="0" y="0"/>
                </a:cxn>
                <a:cxn ang="0">
                  <a:pos x="11380353" y="1"/>
                </a:cxn>
                <a:cxn ang="0">
                  <a:pos x="40561910" y="5"/>
                </a:cxn>
                <a:cxn ang="0">
                  <a:pos x="84916131" y="12"/>
                </a:cxn>
                <a:cxn ang="0">
                  <a:pos x="134178133" y="87"/>
                </a:cxn>
                <a:cxn ang="0">
                  <a:pos x="180955831" y="142"/>
                </a:cxn>
                <a:cxn ang="0">
                  <a:pos x="222019349" y="242"/>
                </a:cxn>
                <a:cxn ang="0">
                  <a:pos x="247057399" y="372"/>
                </a:cxn>
                <a:cxn ang="0">
                  <a:pos x="251969830" y="538"/>
                </a:cxn>
                <a:cxn ang="0">
                  <a:pos x="244041350" y="538"/>
                </a:cxn>
                <a:cxn ang="0">
                  <a:pos x="230619587" y="538"/>
                </a:cxn>
                <a:cxn ang="0">
                  <a:pos x="214992985" y="538"/>
                </a:cxn>
                <a:cxn ang="0">
                  <a:pos x="200858865" y="531"/>
                </a:cxn>
                <a:cxn ang="0">
                  <a:pos x="186834772" y="527"/>
                </a:cxn>
                <a:cxn ang="0">
                  <a:pos x="171181010" y="518"/>
                </a:cxn>
                <a:cxn ang="0">
                  <a:pos x="152432301" y="501"/>
                </a:cxn>
                <a:cxn ang="0">
                  <a:pos x="134178133" y="481"/>
                </a:cxn>
                <a:cxn ang="0">
                  <a:pos x="122070058" y="434"/>
                </a:cxn>
                <a:cxn ang="0">
                  <a:pos x="122070058" y="382"/>
                </a:cxn>
                <a:cxn ang="0">
                  <a:pos x="130459030" y="334"/>
                </a:cxn>
                <a:cxn ang="0">
                  <a:pos x="138184394" y="273"/>
                </a:cxn>
                <a:cxn ang="0">
                  <a:pos x="130459030" y="217"/>
                </a:cxn>
                <a:cxn ang="0">
                  <a:pos x="111886028" y="138"/>
                </a:cxn>
                <a:cxn ang="0">
                  <a:pos x="72806211" y="85"/>
                </a:cxn>
                <a:cxn ang="0">
                  <a:pos x="0" y="0"/>
                </a:cxn>
              </a:cxnLst>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alpha val="100000"/>
              </a:schemeClr>
            </a:solidFill>
            <a:ln w="9525">
              <a:noFill/>
            </a:ln>
          </p:spPr>
          <p:txBody>
            <a:bodyPr/>
            <a:p>
              <a:endParaRPr lang="zh-CN" altLang="en-US"/>
            </a:p>
          </p:txBody>
        </p:sp>
        <p:sp>
          <p:nvSpPr>
            <p:cNvPr id="1049" name="Freeform 41"/>
            <p:cNvSpPr/>
            <p:nvPr/>
          </p:nvSpPr>
          <p:spPr>
            <a:xfrm rot="1584153">
              <a:off x="236" y="721"/>
              <a:ext cx="62" cy="97"/>
            </a:xfrm>
            <a:custGeom>
              <a:avLst/>
              <a:gdLst/>
              <a:ahLst/>
              <a:cxnLst>
                <a:cxn ang="0">
                  <a:pos x="71034058" y="0"/>
                </a:cxn>
                <a:cxn ang="0">
                  <a:pos x="45037056" y="169"/>
                </a:cxn>
                <a:cxn ang="0">
                  <a:pos x="33414590" y="285"/>
                </a:cxn>
                <a:cxn ang="0">
                  <a:pos x="24791470" y="371"/>
                </a:cxn>
                <a:cxn ang="0">
                  <a:pos x="0" y="434"/>
                </a:cxn>
                <a:cxn ang="0">
                  <a:pos x="27211725" y="408"/>
                </a:cxn>
                <a:cxn ang="0">
                  <a:pos x="52702688" y="378"/>
                </a:cxn>
                <a:cxn ang="0">
                  <a:pos x="71380804" y="318"/>
                </a:cxn>
                <a:cxn ang="0">
                  <a:pos x="89803137" y="263"/>
                </a:cxn>
                <a:cxn ang="0">
                  <a:pos x="102225237" y="204"/>
                </a:cxn>
                <a:cxn ang="0">
                  <a:pos x="103478337" y="132"/>
                </a:cxn>
                <a:cxn ang="0">
                  <a:pos x="95741556" y="15"/>
                </a:cxn>
                <a:cxn ang="0">
                  <a:pos x="71034058" y="0"/>
                </a:cxn>
              </a:cxnLst>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alpha val="100000"/>
              </a:schemeClr>
            </a:solidFill>
            <a:ln w="9525">
              <a:noFill/>
            </a:ln>
          </p:spPr>
          <p:txBody>
            <a:bodyPr/>
            <a:p>
              <a:endParaRPr lang="zh-CN" altLang="en-US"/>
            </a:p>
          </p:txBody>
        </p:sp>
        <p:sp>
          <p:nvSpPr>
            <p:cNvPr id="1050" name="Freeform 42"/>
            <p:cNvSpPr/>
            <p:nvPr/>
          </p:nvSpPr>
          <p:spPr>
            <a:xfrm rot="1584153">
              <a:off x="585" y="466"/>
              <a:ext cx="72" cy="41"/>
            </a:xfrm>
            <a:custGeom>
              <a:avLst/>
              <a:gdLst/>
              <a:ahLst/>
              <a:cxnLst>
                <a:cxn ang="0">
                  <a:pos x="0" y="0"/>
                </a:cxn>
                <a:cxn ang="0">
                  <a:pos x="1" y="1"/>
                </a:cxn>
                <a:cxn ang="0">
                  <a:pos x="8428884" y="3"/>
                </a:cxn>
                <a:cxn ang="0">
                  <a:pos x="17085023" y="8"/>
                </a:cxn>
                <a:cxn ang="0">
                  <a:pos x="27467435" y="12"/>
                </a:cxn>
                <a:cxn ang="0">
                  <a:pos x="38707861" y="15"/>
                </a:cxn>
                <a:cxn ang="0">
                  <a:pos x="50803551" y="17"/>
                </a:cxn>
                <a:cxn ang="0">
                  <a:pos x="60380415" y="18"/>
                </a:cxn>
                <a:cxn ang="0">
                  <a:pos x="71628153" y="16"/>
                </a:cxn>
                <a:cxn ang="0">
                  <a:pos x="70709548" y="87"/>
                </a:cxn>
                <a:cxn ang="0">
                  <a:pos x="66740373" y="104"/>
                </a:cxn>
                <a:cxn ang="0">
                  <a:pos x="58775504" y="119"/>
                </a:cxn>
                <a:cxn ang="0">
                  <a:pos x="48830996" y="125"/>
                </a:cxn>
                <a:cxn ang="0">
                  <a:pos x="36623247" y="122"/>
                </a:cxn>
                <a:cxn ang="0">
                  <a:pos x="24795916" y="101"/>
                </a:cxn>
                <a:cxn ang="0">
                  <a:pos x="12813767" y="77"/>
                </a:cxn>
                <a:cxn ang="0">
                  <a:pos x="0" y="0"/>
                </a:cxn>
              </a:cxnLst>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alpha val="100000"/>
              </a:schemeClr>
            </a:solidFill>
            <a:ln w="9525">
              <a:noFill/>
            </a:ln>
          </p:spPr>
          <p:txBody>
            <a:bodyPr/>
            <a:p>
              <a:endParaRPr lang="zh-CN" altLang="en-US"/>
            </a:p>
          </p:txBody>
        </p:sp>
        <p:sp>
          <p:nvSpPr>
            <p:cNvPr id="1051" name="Freeform 43"/>
            <p:cNvSpPr/>
            <p:nvPr/>
          </p:nvSpPr>
          <p:spPr>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alpha val="100000"/>
              </a:schemeClr>
            </a:solidFill>
            <a:ln w="9525">
              <a:noFill/>
            </a:ln>
          </p:spPr>
          <p:txBody>
            <a:bodyPr/>
            <a:p>
              <a:endParaRPr lang="zh-CN" altLang="en-US"/>
            </a:p>
          </p:txBody>
        </p:sp>
        <p:sp>
          <p:nvSpPr>
            <p:cNvPr id="1052" name="Freeform 44"/>
            <p:cNvSpPr/>
            <p:nvPr/>
          </p:nvSpPr>
          <p:spPr>
            <a:xfrm rot="1584153">
              <a:off x="56" y="84"/>
              <a:ext cx="804" cy="686"/>
            </a:xfrm>
            <a:custGeom>
              <a:avLst/>
              <a:gdLst/>
              <a:ahLst/>
              <a:cxnLst>
                <a:cxn ang="0">
                  <a:pos x="38134830" y="1570"/>
                </a:cxn>
                <a:cxn ang="0">
                  <a:pos x="14132241" y="1461"/>
                </a:cxn>
                <a:cxn ang="0">
                  <a:pos x="0" y="1232"/>
                </a:cxn>
                <a:cxn ang="0">
                  <a:pos x="8536363" y="948"/>
                </a:cxn>
                <a:cxn ang="0">
                  <a:pos x="59425731" y="645"/>
                </a:cxn>
                <a:cxn ang="0">
                  <a:pos x="161428926" y="362"/>
                </a:cxn>
                <a:cxn ang="0">
                  <a:pos x="333640712" y="125"/>
                </a:cxn>
                <a:cxn ang="0">
                  <a:pos x="578970203" y="2"/>
                </a:cxn>
                <a:cxn ang="0">
                  <a:pos x="892818843" y="9"/>
                </a:cxn>
                <a:cxn ang="0">
                  <a:pos x="1135809667" y="285"/>
                </a:cxn>
                <a:cxn ang="0">
                  <a:pos x="1300048317" y="700"/>
                </a:cxn>
                <a:cxn ang="0">
                  <a:pos x="1386296929" y="1213"/>
                </a:cxn>
                <a:cxn ang="0">
                  <a:pos x="1396973880" y="1750"/>
                </a:cxn>
                <a:cxn ang="0">
                  <a:pos x="1329339084" y="2234"/>
                </a:cxn>
                <a:cxn ang="0">
                  <a:pos x="1189505529" y="2620"/>
                </a:cxn>
                <a:cxn ang="0">
                  <a:pos x="978614891" y="2826"/>
                </a:cxn>
                <a:cxn ang="0">
                  <a:pos x="913163498" y="2815"/>
                </a:cxn>
                <a:cxn ang="0">
                  <a:pos x="1035567702" y="2640"/>
                </a:cxn>
                <a:cxn ang="0">
                  <a:pos x="1130762212" y="2312"/>
                </a:cxn>
                <a:cxn ang="0">
                  <a:pos x="1196240951" y="1932"/>
                </a:cxn>
                <a:cxn ang="0">
                  <a:pos x="1219488935" y="1515"/>
                </a:cxn>
                <a:cxn ang="0">
                  <a:pos x="1205422381" y="1098"/>
                </a:cxn>
                <a:cxn ang="0">
                  <a:pos x="1137314848" y="742"/>
                </a:cxn>
                <a:cxn ang="0">
                  <a:pos x="1015987950" y="476"/>
                </a:cxn>
                <a:cxn ang="0">
                  <a:pos x="800796195" y="315"/>
                </a:cxn>
                <a:cxn ang="0">
                  <a:pos x="577554587" y="256"/>
                </a:cxn>
                <a:cxn ang="0">
                  <a:pos x="408717636" y="297"/>
                </a:cxn>
                <a:cxn ang="0">
                  <a:pos x="284421930" y="426"/>
                </a:cxn>
                <a:cxn ang="0">
                  <a:pos x="196794830" y="636"/>
                </a:cxn>
                <a:cxn ang="0">
                  <a:pos x="133922861" y="882"/>
                </a:cxn>
                <a:cxn ang="0">
                  <a:pos x="93616238" y="1158"/>
                </a:cxn>
                <a:cxn ang="0">
                  <a:pos x="65758514" y="1437"/>
                </a:cxn>
              </a:cxnLst>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alpha val="100000"/>
              </a:schemeClr>
            </a:solidFill>
            <a:ln w="9525">
              <a:noFill/>
            </a:ln>
          </p:spPr>
          <p:txBody>
            <a:bodyPr/>
            <a:p>
              <a:endParaRPr lang="zh-CN" altLang="en-US"/>
            </a:p>
          </p:txBody>
        </p:sp>
      </p:grpSp>
      <p:sp>
        <p:nvSpPr>
          <p:cNvPr id="203821" name="Rectangle 45"/>
          <p:cNvSpPr>
            <a:spLocks noGrp="1" noChangeArrowheads="1"/>
          </p:cNvSpPr>
          <p:nvPr>
            <p:ph type="title"/>
          </p:nvPr>
        </p:nvSpPr>
        <p:spPr bwMode="auto">
          <a:xfrm>
            <a:off x="442913" y="103188"/>
            <a:ext cx="82438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zh-CN" altLang="en-US" smtClean="0"/>
          </a:p>
        </p:txBody>
      </p:sp>
      <p:sp>
        <p:nvSpPr>
          <p:cNvPr id="1028" name="Rectangle 46"/>
          <p:cNvSpPr>
            <a:spLocks noGrp="1"/>
          </p:cNvSpPr>
          <p:nvPr>
            <p:ph type="body" idx="1"/>
          </p:nvPr>
        </p:nvSpPr>
        <p:spPr>
          <a:xfrm>
            <a:off x="457200" y="1600200"/>
            <a:ext cx="8229600" cy="445611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3823" name="Rectangle 47"/>
          <p:cNvSpPr>
            <a:spLocks noGrp="1" noChangeArrowheads="1"/>
          </p:cNvSpPr>
          <p:nvPr>
            <p:ph type="dt" sz="half" idx="2"/>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03824" name="Rectangle 48"/>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03825" name="Rectangle 49"/>
          <p:cNvSpPr>
            <a:spLocks noGrp="1" noChangeArrowheads="1"/>
          </p:cNvSpPr>
          <p:nvPr>
            <p:ph type="sldNum" sz="quarter" idx="4"/>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07A71E33-AAAA-4F0D-9076-1589B2EAD813}" type="slidenum">
              <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blinds dir="vert"/>
  </p:transition>
  <p:timing>
    <p:tnLst>
      <p:par>
        <p:cTn id="1" dur="indefinite" restart="never" nodeType="tmRoot"/>
      </p:par>
    </p:tnLst>
  </p:timing>
  <p:hf sldNum="0" hdr="0" ftr="0" dt="0"/>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1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42.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56.wmf"/><Relationship Id="rId3" Type="http://schemas.openxmlformats.org/officeDocument/2006/relationships/oleObject" Target="../embeddings/oleObject4.bin"/><Relationship Id="rId2" Type="http://schemas.openxmlformats.org/officeDocument/2006/relationships/image" Target="../media/image55.png"/><Relationship Id="rId1" Type="http://schemas.openxmlformats.org/officeDocument/2006/relationships/oleObject" Target="../embeddings/oleObject3.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65.png"/></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3.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56.wmf"/><Relationship Id="rId3" Type="http://schemas.openxmlformats.org/officeDocument/2006/relationships/oleObject" Target="../embeddings/oleObject6.bin"/><Relationship Id="rId2" Type="http://schemas.openxmlformats.org/officeDocument/2006/relationships/image" Target="../media/image55.png"/><Relationship Id="rId1" Type="http://schemas.openxmlformats.org/officeDocument/2006/relationships/oleObject" Target="../embeddings/oleObject5.bin"/></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w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4.wmf"/><Relationship Id="rId1"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5.wmf"/><Relationship Id="rId1"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5"/>
          <p:cNvSpPr txBox="1">
            <a:spLocks noGrp="1"/>
          </p:cNvSpPr>
          <p:nvPr>
            <p:ph type="sldNum" sz="quarter" idx="12"/>
          </p:nvPr>
        </p:nvSpPr>
        <p:spPr>
          <a:xfrm>
            <a:off x="6553200" y="6284913"/>
            <a:ext cx="2133600" cy="457200"/>
          </a:xfrm>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052" name="Rectangle 4"/>
          <p:cNvSpPr>
            <a:spLocks noGrp="1" noChangeArrowheads="1"/>
          </p:cNvSpPr>
          <p:nvPr>
            <p:ph type="title"/>
          </p:nvPr>
        </p:nvSpPr>
        <p:spPr>
          <a:xfrm>
            <a:off x="2411413" y="620713"/>
            <a:ext cx="4321175" cy="720725"/>
          </a:xfrm>
        </p:spPr>
        <p:txBody>
          <a:bodyPr vert="horz" wrap="square" lIns="91440" tIns="45720" rIns="91440" bIns="45720" numCol="1" anchor="b" anchorCtr="0" compatLnSpc="1"/>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rPr>
              <a:t>第四章 语法分析 </a:t>
            </a:r>
            <a:endParaRPr kumimoji="0" lang="zh-CN" altLang="en-US" sz="40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mj-lt"/>
              <a:ea typeface="+mj-ea"/>
              <a:cs typeface="+mj-cs"/>
            </a:endParaRPr>
          </a:p>
        </p:txBody>
      </p:sp>
      <p:sp>
        <p:nvSpPr>
          <p:cNvPr id="2053" name="Rectangle 5"/>
          <p:cNvSpPr>
            <a:spLocks noGrp="1"/>
          </p:cNvSpPr>
          <p:nvPr>
            <p:ph idx="1"/>
          </p:nvPr>
        </p:nvSpPr>
        <p:spPr>
          <a:xfrm>
            <a:off x="684213" y="1557338"/>
            <a:ext cx="8002587" cy="4525962"/>
          </a:xfrm>
        </p:spPr>
        <p:txBody>
          <a:bodyPr vert="horz" wrap="square" lIns="91440" tIns="45720" rIns="91440" bIns="45720" anchor="t" anchorCtr="0"/>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4.1 </a:t>
            </a:r>
            <a:r>
              <a:rPr lang="zh-CN" altLang="en-US" sz="2800" b="1" dirty="0">
                <a:solidFill>
                  <a:srgbClr val="660033"/>
                </a:solidFill>
                <a:latin typeface="宋体" panose="02010600030101010101" pitchFamily="2" charset="-122"/>
                <a:cs typeface="Times New Roman" panose="02020603050405020304" pitchFamily="18" charset="0"/>
              </a:rPr>
              <a:t>引论</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4.2 </a:t>
            </a:r>
            <a:r>
              <a:rPr lang="zh-CN" altLang="en-US" sz="2800" b="1" dirty="0">
                <a:solidFill>
                  <a:srgbClr val="660033"/>
                </a:solidFill>
                <a:latin typeface="宋体" panose="02010600030101010101" pitchFamily="2" charset="-122"/>
                <a:cs typeface="Times New Roman" panose="02020603050405020304" pitchFamily="18" charset="0"/>
              </a:rPr>
              <a:t>上下文无关文法</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4.3 </a:t>
            </a:r>
            <a:r>
              <a:rPr lang="zh-CN" altLang="en-US" sz="2800" b="1" dirty="0">
                <a:solidFill>
                  <a:srgbClr val="660033"/>
                </a:solidFill>
                <a:latin typeface="宋体" panose="02010600030101010101" pitchFamily="2" charset="-122"/>
                <a:cs typeface="Times New Roman" panose="02020603050405020304" pitchFamily="18" charset="0"/>
              </a:rPr>
              <a:t>设计文法</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4.4 </a:t>
            </a:r>
            <a:r>
              <a:rPr lang="zh-CN" altLang="en-US" sz="2800" b="1" dirty="0">
                <a:solidFill>
                  <a:srgbClr val="660033"/>
                </a:solidFill>
                <a:latin typeface="宋体" panose="02010600030101010101" pitchFamily="2" charset="-122"/>
                <a:cs typeface="Times New Roman" panose="02020603050405020304" pitchFamily="18" charset="0"/>
              </a:rPr>
              <a:t>自顶向下语法分析</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4.5 </a:t>
            </a:r>
            <a:r>
              <a:rPr lang="zh-CN" altLang="en-US" sz="2800" b="1" dirty="0">
                <a:solidFill>
                  <a:srgbClr val="660033"/>
                </a:solidFill>
                <a:latin typeface="宋体" panose="02010600030101010101" pitchFamily="2" charset="-122"/>
                <a:cs typeface="Times New Roman" panose="02020603050405020304" pitchFamily="18" charset="0"/>
              </a:rPr>
              <a:t>自底向上语法分析</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eaLnBrk="1" hangingPunct="1"/>
            <a:r>
              <a:rPr lang="en-US" altLang="zh-CN" sz="2800" b="1" dirty="0">
                <a:solidFill>
                  <a:srgbClr val="660033"/>
                </a:solidFill>
                <a:latin typeface="宋体" panose="02010600030101010101" pitchFamily="2" charset="-122"/>
                <a:cs typeface="Times New Roman" panose="02020603050405020304" pitchFamily="18" charset="0"/>
              </a:rPr>
              <a:t>4.6 </a:t>
            </a:r>
            <a:r>
              <a:rPr lang="zh-CN" altLang="en-US" sz="2800" b="1" dirty="0">
                <a:solidFill>
                  <a:srgbClr val="660033"/>
                </a:solidFill>
                <a:latin typeface="宋体" panose="02010600030101010101" pitchFamily="2" charset="-122"/>
                <a:cs typeface="Times New Roman" panose="02020603050405020304" pitchFamily="18" charset="0"/>
              </a:rPr>
              <a:t>简单</a:t>
            </a:r>
            <a:r>
              <a:rPr lang="en-US" altLang="zh-CN" sz="2800" b="1" dirty="0">
                <a:solidFill>
                  <a:srgbClr val="660033"/>
                </a:solidFill>
                <a:latin typeface="宋体" panose="02010600030101010101" pitchFamily="2" charset="-122"/>
                <a:cs typeface="Times New Roman" panose="02020603050405020304" pitchFamily="18" charset="0"/>
              </a:rPr>
              <a:t>LR</a:t>
            </a:r>
            <a:r>
              <a:rPr lang="zh-CN" altLang="en-US" sz="2800" b="1" dirty="0">
                <a:solidFill>
                  <a:srgbClr val="660033"/>
                </a:solidFill>
                <a:latin typeface="宋体" panose="02010600030101010101" pitchFamily="2" charset="-122"/>
                <a:cs typeface="Times New Roman" panose="02020603050405020304" pitchFamily="18" charset="0"/>
              </a:rPr>
              <a:t>技术</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algn="just" eaLnBrk="1" hangingPunct="1"/>
            <a:r>
              <a:rPr lang="en-US" altLang="zh-CN" sz="2800" b="1" dirty="0">
                <a:solidFill>
                  <a:srgbClr val="660033"/>
                </a:solidFill>
                <a:latin typeface="宋体" panose="02010600030101010101" pitchFamily="2" charset="-122"/>
                <a:cs typeface="Times New Roman" panose="02020603050405020304" pitchFamily="18" charset="0"/>
              </a:rPr>
              <a:t>4.7 </a:t>
            </a:r>
            <a:r>
              <a:rPr lang="zh-CN" altLang="en-US" sz="2800" b="1" dirty="0">
                <a:solidFill>
                  <a:srgbClr val="660033"/>
                </a:solidFill>
                <a:latin typeface="宋体" panose="02010600030101010101" pitchFamily="2" charset="-122"/>
                <a:cs typeface="Times New Roman" panose="02020603050405020304" pitchFamily="18" charset="0"/>
              </a:rPr>
              <a:t>更强大的</a:t>
            </a:r>
            <a:r>
              <a:rPr lang="en-US" altLang="zh-CN" sz="2800" b="1" dirty="0">
                <a:solidFill>
                  <a:srgbClr val="660033"/>
                </a:solidFill>
                <a:latin typeface="宋体" panose="02010600030101010101" pitchFamily="2" charset="-122"/>
                <a:cs typeface="Times New Roman" panose="02020603050405020304" pitchFamily="18" charset="0"/>
              </a:rPr>
              <a:t>LR</a:t>
            </a:r>
            <a:r>
              <a:rPr lang="zh-CN" altLang="en-US" sz="2800" b="1" dirty="0">
                <a:solidFill>
                  <a:srgbClr val="660033"/>
                </a:solidFill>
                <a:latin typeface="宋体" panose="02010600030101010101" pitchFamily="2" charset="-122"/>
                <a:cs typeface="Times New Roman" panose="02020603050405020304" pitchFamily="18" charset="0"/>
              </a:rPr>
              <a:t>语法分析器</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algn="just" eaLnBrk="1" hangingPunct="1"/>
            <a:r>
              <a:rPr lang="en-US" altLang="zh-CN" sz="2800" b="1" dirty="0">
                <a:solidFill>
                  <a:srgbClr val="660033"/>
                </a:solidFill>
                <a:latin typeface="宋体" panose="02010600030101010101" pitchFamily="2" charset="-122"/>
                <a:cs typeface="Times New Roman" panose="02020603050405020304" pitchFamily="18" charset="0"/>
              </a:rPr>
              <a:t>4.8 </a:t>
            </a:r>
            <a:r>
              <a:rPr lang="zh-CN" altLang="en-US" sz="2800" b="1" dirty="0">
                <a:solidFill>
                  <a:srgbClr val="660033"/>
                </a:solidFill>
                <a:latin typeface="宋体" panose="02010600030101010101" pitchFamily="2" charset="-122"/>
                <a:cs typeface="Times New Roman" panose="02020603050405020304" pitchFamily="18" charset="0"/>
              </a:rPr>
              <a:t>使用二义性文法</a:t>
            </a:r>
            <a:endParaRPr lang="zh-CN" altLang="en-US" sz="2800" b="1" dirty="0">
              <a:solidFill>
                <a:srgbClr val="660033"/>
              </a:solidFill>
              <a:latin typeface="宋体" panose="02010600030101010101" pitchFamily="2" charset="-122"/>
              <a:cs typeface="Times New Roman" panose="02020603050405020304" pitchFamily="18" charset="0"/>
            </a:endParaRPr>
          </a:p>
          <a:p>
            <a:pPr marL="609600" indent="-609600" algn="just" eaLnBrk="1" hangingPunct="1"/>
            <a:r>
              <a:rPr lang="en-US" altLang="zh-CN" sz="2800" b="1" dirty="0">
                <a:solidFill>
                  <a:srgbClr val="660033"/>
                </a:solidFill>
                <a:latin typeface="宋体" panose="02010600030101010101" pitchFamily="2" charset="-122"/>
                <a:cs typeface="Times New Roman" panose="02020603050405020304" pitchFamily="18" charset="0"/>
              </a:rPr>
              <a:t>4.9 </a:t>
            </a:r>
            <a:r>
              <a:rPr lang="zh-CN" altLang="en-US" sz="2800" b="1" dirty="0">
                <a:solidFill>
                  <a:srgbClr val="660033"/>
                </a:solidFill>
                <a:latin typeface="宋体" panose="02010600030101010101" pitchFamily="2" charset="-122"/>
                <a:cs typeface="Times New Roman" panose="02020603050405020304" pitchFamily="18" charset="0"/>
              </a:rPr>
              <a:t>语法分析器生成工具</a:t>
            </a:r>
            <a:endParaRPr lang="zh-CN" altLang="en-US" b="1" dirty="0">
              <a:solidFill>
                <a:srgbClr val="660033"/>
              </a:solidFill>
              <a:latin typeface="宋体" panose="02010600030101010101" pitchFamily="2" charset="-122"/>
              <a:ea typeface="Times New Roman" panose="02020603050405020304" pitchFamily="18" charset="0"/>
              <a:hlinkClick r:id="" action="ppaction://noaction"/>
            </a:endParaRPr>
          </a:p>
        </p:txBody>
      </p:sp>
    </p:spTree>
  </p:cSld>
  <p:clrMapOvr>
    <a:masterClrMapping/>
  </p:clrMapOvr>
  <p:transition spd="med">
    <p:split/>
    <p:sndAc>
      <p:stSnd>
        <p:snd r:embed="rId1" name="whoosh.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053">
                                            <p:txEl>
                                              <p:charRg st="0" end="7"/>
                                            </p:txEl>
                                          </p:spTgt>
                                        </p:tgtEl>
                                        <p:attrNameLst>
                                          <p:attrName>style.visibility</p:attrName>
                                        </p:attrNameLst>
                                      </p:cBhvr>
                                      <p:to>
                                        <p:strVal val="visible"/>
                                      </p:to>
                                    </p:set>
                                    <p:anim calcmode="lin" valueType="num">
                                      <p:cBhvr>
                                        <p:cTn id="7" dur="1000" fill="hold"/>
                                        <p:tgtEl>
                                          <p:spTgt spid="2053">
                                            <p:txEl>
                                              <p:charRg st="0" end="7"/>
                                            </p:txEl>
                                          </p:spTgt>
                                        </p:tgtEl>
                                        <p:attrNameLst>
                                          <p:attrName>ppt_w</p:attrName>
                                        </p:attrNameLst>
                                      </p:cBhvr>
                                      <p:tavLst>
                                        <p:tav tm="0">
                                          <p:val>
                                            <p:fltVal val="0.000000"/>
                                          </p:val>
                                        </p:tav>
                                        <p:tav tm="100000">
                                          <p:val>
                                            <p:strVal val="#ppt_w"/>
                                          </p:val>
                                        </p:tav>
                                      </p:tavLst>
                                    </p:anim>
                                    <p:anim calcmode="lin" valueType="num">
                                      <p:cBhvr>
                                        <p:cTn id="8" dur="1000" fill="hold"/>
                                        <p:tgtEl>
                                          <p:spTgt spid="2053">
                                            <p:txEl>
                                              <p:charRg st="0" end="7"/>
                                            </p:txEl>
                                          </p:spTgt>
                                        </p:tgtEl>
                                        <p:attrNameLst>
                                          <p:attrName>ppt_h</p:attrName>
                                        </p:attrNameLst>
                                      </p:cBhvr>
                                      <p:tavLst>
                                        <p:tav tm="0">
                                          <p:val>
                                            <p:fltVal val="0.000000"/>
                                          </p:val>
                                        </p:tav>
                                        <p:tav tm="100000">
                                          <p:val>
                                            <p:strVal val="#ppt_h"/>
                                          </p:val>
                                        </p:tav>
                                      </p:tavLst>
                                    </p:anim>
                                    <p:anim calcmode="lin" valueType="num">
                                      <p:cBhvr>
                                        <p:cTn id="9" dur="1000" fill="hold"/>
                                        <p:tgtEl>
                                          <p:spTgt spid="2053">
                                            <p:txEl>
                                              <p:charRg st="0" end="7"/>
                                            </p:txEl>
                                          </p:spTgt>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2053">
                                            <p:txEl>
                                              <p:charRg st="0" end="7"/>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2053">
                                            <p:txEl>
                                              <p:charRg st="7" end="19"/>
                                            </p:txEl>
                                          </p:spTgt>
                                        </p:tgtEl>
                                        <p:attrNameLst>
                                          <p:attrName>style.visibility</p:attrName>
                                        </p:attrNameLst>
                                      </p:cBhvr>
                                      <p:to>
                                        <p:strVal val="visible"/>
                                      </p:to>
                                    </p:set>
                                    <p:anim calcmode="lin" valueType="num">
                                      <p:cBhvr>
                                        <p:cTn id="14" dur="1000" fill="hold"/>
                                        <p:tgtEl>
                                          <p:spTgt spid="2053">
                                            <p:txEl>
                                              <p:charRg st="7" end="19"/>
                                            </p:txEl>
                                          </p:spTgt>
                                        </p:tgtEl>
                                        <p:attrNameLst>
                                          <p:attrName>ppt_w</p:attrName>
                                        </p:attrNameLst>
                                      </p:cBhvr>
                                      <p:tavLst>
                                        <p:tav tm="0">
                                          <p:val>
                                            <p:fltVal val="0.000000"/>
                                          </p:val>
                                        </p:tav>
                                        <p:tav tm="100000">
                                          <p:val>
                                            <p:strVal val="#ppt_w"/>
                                          </p:val>
                                        </p:tav>
                                      </p:tavLst>
                                    </p:anim>
                                    <p:anim calcmode="lin" valueType="num">
                                      <p:cBhvr>
                                        <p:cTn id="15" dur="1000" fill="hold"/>
                                        <p:tgtEl>
                                          <p:spTgt spid="2053">
                                            <p:txEl>
                                              <p:charRg st="7" end="19"/>
                                            </p:txEl>
                                          </p:spTgt>
                                        </p:tgtEl>
                                        <p:attrNameLst>
                                          <p:attrName>ppt_h</p:attrName>
                                        </p:attrNameLst>
                                      </p:cBhvr>
                                      <p:tavLst>
                                        <p:tav tm="0">
                                          <p:val>
                                            <p:fltVal val="0.000000"/>
                                          </p:val>
                                        </p:tav>
                                        <p:tav tm="100000">
                                          <p:val>
                                            <p:strVal val="#ppt_h"/>
                                          </p:val>
                                        </p:tav>
                                      </p:tavLst>
                                    </p:anim>
                                    <p:anim calcmode="lin" valueType="num">
                                      <p:cBhvr>
                                        <p:cTn id="16" dur="1000" fill="hold"/>
                                        <p:tgtEl>
                                          <p:spTgt spid="2053">
                                            <p:txEl>
                                              <p:charRg st="7" end="19"/>
                                            </p:txEl>
                                          </p:spTgt>
                                        </p:tgtEl>
                                        <p:attrNameLst>
                                          <p:attrName>ppt_x</p:attrName>
                                        </p:attrNameLst>
                                      </p:cBhvr>
                                      <p:tavLst>
                                        <p:tav tm="0" fmla="#ppt_x+(cos(-2*pi*(1-$))*-#ppt_x-sin(-2*pi*(1-$))*(1-#ppt_y))*(1-$)">
                                          <p:val>
                                            <p:fltVal val="0.000000"/>
                                          </p:val>
                                        </p:tav>
                                        <p:tav tm="100000">
                                          <p:val>
                                            <p:fltVal val="1.000000"/>
                                          </p:val>
                                        </p:tav>
                                      </p:tavLst>
                                    </p:anim>
                                    <p:anim calcmode="lin" valueType="num">
                                      <p:cBhvr>
                                        <p:cTn id="17" dur="1000" fill="hold"/>
                                        <p:tgtEl>
                                          <p:spTgt spid="2053">
                                            <p:txEl>
                                              <p:charRg st="7" end="19"/>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2053">
                                            <p:txEl>
                                              <p:charRg st="19" end="28"/>
                                            </p:txEl>
                                          </p:spTgt>
                                        </p:tgtEl>
                                        <p:attrNameLst>
                                          <p:attrName>style.visibility</p:attrName>
                                        </p:attrNameLst>
                                      </p:cBhvr>
                                      <p:to>
                                        <p:strVal val="visible"/>
                                      </p:to>
                                    </p:set>
                                    <p:anim calcmode="lin" valueType="num">
                                      <p:cBhvr>
                                        <p:cTn id="21" dur="1000" fill="hold"/>
                                        <p:tgtEl>
                                          <p:spTgt spid="2053">
                                            <p:txEl>
                                              <p:charRg st="19" end="28"/>
                                            </p:txEl>
                                          </p:spTgt>
                                        </p:tgtEl>
                                        <p:attrNameLst>
                                          <p:attrName>ppt_w</p:attrName>
                                        </p:attrNameLst>
                                      </p:cBhvr>
                                      <p:tavLst>
                                        <p:tav tm="0">
                                          <p:val>
                                            <p:fltVal val="0.000000"/>
                                          </p:val>
                                        </p:tav>
                                        <p:tav tm="100000">
                                          <p:val>
                                            <p:strVal val="#ppt_w"/>
                                          </p:val>
                                        </p:tav>
                                      </p:tavLst>
                                    </p:anim>
                                    <p:anim calcmode="lin" valueType="num">
                                      <p:cBhvr>
                                        <p:cTn id="22" dur="1000" fill="hold"/>
                                        <p:tgtEl>
                                          <p:spTgt spid="2053">
                                            <p:txEl>
                                              <p:charRg st="19" end="28"/>
                                            </p:txEl>
                                          </p:spTgt>
                                        </p:tgtEl>
                                        <p:attrNameLst>
                                          <p:attrName>ppt_h</p:attrName>
                                        </p:attrNameLst>
                                      </p:cBhvr>
                                      <p:tavLst>
                                        <p:tav tm="0">
                                          <p:val>
                                            <p:fltVal val="0.000000"/>
                                          </p:val>
                                        </p:tav>
                                        <p:tav tm="100000">
                                          <p:val>
                                            <p:strVal val="#ppt_h"/>
                                          </p:val>
                                        </p:tav>
                                      </p:tavLst>
                                    </p:anim>
                                    <p:anim calcmode="lin" valueType="num">
                                      <p:cBhvr>
                                        <p:cTn id="23" dur="1000" fill="hold"/>
                                        <p:tgtEl>
                                          <p:spTgt spid="2053">
                                            <p:txEl>
                                              <p:charRg st="19" end="28"/>
                                            </p:txEl>
                                          </p:spTgt>
                                        </p:tgtEl>
                                        <p:attrNameLst>
                                          <p:attrName>ppt_x</p:attrName>
                                        </p:attrNameLst>
                                      </p:cBhvr>
                                      <p:tavLst>
                                        <p:tav tm="0" fmla="#ppt_x+(cos(-2*pi*(1-$))*-#ppt_x-sin(-2*pi*(1-$))*(1-#ppt_y))*(1-$)">
                                          <p:val>
                                            <p:fltVal val="0.000000"/>
                                          </p:val>
                                        </p:tav>
                                        <p:tav tm="100000">
                                          <p:val>
                                            <p:fltVal val="1.000000"/>
                                          </p:val>
                                        </p:tav>
                                      </p:tavLst>
                                    </p:anim>
                                    <p:anim calcmode="lin" valueType="num">
                                      <p:cBhvr>
                                        <p:cTn id="24" dur="1000" fill="hold"/>
                                        <p:tgtEl>
                                          <p:spTgt spid="2053">
                                            <p:txEl>
                                              <p:charRg st="19" end="28"/>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2053">
                                            <p:txEl>
                                              <p:charRg st="28" end="41"/>
                                            </p:txEl>
                                          </p:spTgt>
                                        </p:tgtEl>
                                        <p:attrNameLst>
                                          <p:attrName>style.visibility</p:attrName>
                                        </p:attrNameLst>
                                      </p:cBhvr>
                                      <p:to>
                                        <p:strVal val="visible"/>
                                      </p:to>
                                    </p:set>
                                    <p:anim calcmode="lin" valueType="num">
                                      <p:cBhvr>
                                        <p:cTn id="28" dur="1000" fill="hold"/>
                                        <p:tgtEl>
                                          <p:spTgt spid="2053">
                                            <p:txEl>
                                              <p:charRg st="28" end="41"/>
                                            </p:txEl>
                                          </p:spTgt>
                                        </p:tgtEl>
                                        <p:attrNameLst>
                                          <p:attrName>ppt_w</p:attrName>
                                        </p:attrNameLst>
                                      </p:cBhvr>
                                      <p:tavLst>
                                        <p:tav tm="0">
                                          <p:val>
                                            <p:fltVal val="0.000000"/>
                                          </p:val>
                                        </p:tav>
                                        <p:tav tm="100000">
                                          <p:val>
                                            <p:strVal val="#ppt_w"/>
                                          </p:val>
                                        </p:tav>
                                      </p:tavLst>
                                    </p:anim>
                                    <p:anim calcmode="lin" valueType="num">
                                      <p:cBhvr>
                                        <p:cTn id="29" dur="1000" fill="hold"/>
                                        <p:tgtEl>
                                          <p:spTgt spid="2053">
                                            <p:txEl>
                                              <p:charRg st="28" end="41"/>
                                            </p:txEl>
                                          </p:spTgt>
                                        </p:tgtEl>
                                        <p:attrNameLst>
                                          <p:attrName>ppt_h</p:attrName>
                                        </p:attrNameLst>
                                      </p:cBhvr>
                                      <p:tavLst>
                                        <p:tav tm="0">
                                          <p:val>
                                            <p:fltVal val="0.000000"/>
                                          </p:val>
                                        </p:tav>
                                        <p:tav tm="100000">
                                          <p:val>
                                            <p:strVal val="#ppt_h"/>
                                          </p:val>
                                        </p:tav>
                                      </p:tavLst>
                                    </p:anim>
                                    <p:anim calcmode="lin" valueType="num">
                                      <p:cBhvr>
                                        <p:cTn id="30" dur="1000" fill="hold"/>
                                        <p:tgtEl>
                                          <p:spTgt spid="2053">
                                            <p:txEl>
                                              <p:charRg st="28" end="41"/>
                                            </p:txEl>
                                          </p:spTgt>
                                        </p:tgtEl>
                                        <p:attrNameLst>
                                          <p:attrName>ppt_x</p:attrName>
                                        </p:attrNameLst>
                                      </p:cBhvr>
                                      <p:tavLst>
                                        <p:tav tm="0" fmla="#ppt_x+(cos(-2*pi*(1-$))*-#ppt_x-sin(-2*pi*(1-$))*(1-#ppt_y))*(1-$)">
                                          <p:val>
                                            <p:fltVal val="0.000000"/>
                                          </p:val>
                                        </p:tav>
                                        <p:tav tm="100000">
                                          <p:val>
                                            <p:fltVal val="1.000000"/>
                                          </p:val>
                                        </p:tav>
                                      </p:tavLst>
                                    </p:anim>
                                    <p:anim calcmode="lin" valueType="num">
                                      <p:cBhvr>
                                        <p:cTn id="31" dur="1000" fill="hold"/>
                                        <p:tgtEl>
                                          <p:spTgt spid="2053">
                                            <p:txEl>
                                              <p:charRg st="28" end="41"/>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32" fill="hold">
                            <p:stCondLst>
                              <p:cond delay="4000"/>
                            </p:stCondLst>
                            <p:childTnLst>
                              <p:par>
                                <p:cTn id="33" presetID="15" presetClass="entr" presetSubtype="0" fill="hold" grpId="0" nodeType="afterEffect">
                                  <p:stCondLst>
                                    <p:cond delay="0"/>
                                  </p:stCondLst>
                                  <p:childTnLst>
                                    <p:set>
                                      <p:cBhvr>
                                        <p:cTn id="34" dur="1" fill="hold">
                                          <p:stCondLst>
                                            <p:cond delay="0"/>
                                          </p:stCondLst>
                                        </p:cTn>
                                        <p:tgtEl>
                                          <p:spTgt spid="2053">
                                            <p:txEl>
                                              <p:charRg st="41" end="54"/>
                                            </p:txEl>
                                          </p:spTgt>
                                        </p:tgtEl>
                                        <p:attrNameLst>
                                          <p:attrName>style.visibility</p:attrName>
                                        </p:attrNameLst>
                                      </p:cBhvr>
                                      <p:to>
                                        <p:strVal val="visible"/>
                                      </p:to>
                                    </p:set>
                                    <p:anim calcmode="lin" valueType="num">
                                      <p:cBhvr>
                                        <p:cTn id="35" dur="1000" fill="hold"/>
                                        <p:tgtEl>
                                          <p:spTgt spid="2053">
                                            <p:txEl>
                                              <p:charRg st="41" end="54"/>
                                            </p:txEl>
                                          </p:spTgt>
                                        </p:tgtEl>
                                        <p:attrNameLst>
                                          <p:attrName>ppt_w</p:attrName>
                                        </p:attrNameLst>
                                      </p:cBhvr>
                                      <p:tavLst>
                                        <p:tav tm="0">
                                          <p:val>
                                            <p:fltVal val="0.000000"/>
                                          </p:val>
                                        </p:tav>
                                        <p:tav tm="100000">
                                          <p:val>
                                            <p:strVal val="#ppt_w"/>
                                          </p:val>
                                        </p:tav>
                                      </p:tavLst>
                                    </p:anim>
                                    <p:anim calcmode="lin" valueType="num">
                                      <p:cBhvr>
                                        <p:cTn id="36" dur="1000" fill="hold"/>
                                        <p:tgtEl>
                                          <p:spTgt spid="2053">
                                            <p:txEl>
                                              <p:charRg st="41" end="54"/>
                                            </p:txEl>
                                          </p:spTgt>
                                        </p:tgtEl>
                                        <p:attrNameLst>
                                          <p:attrName>ppt_h</p:attrName>
                                        </p:attrNameLst>
                                      </p:cBhvr>
                                      <p:tavLst>
                                        <p:tav tm="0">
                                          <p:val>
                                            <p:fltVal val="0.000000"/>
                                          </p:val>
                                        </p:tav>
                                        <p:tav tm="100000">
                                          <p:val>
                                            <p:strVal val="#ppt_h"/>
                                          </p:val>
                                        </p:tav>
                                      </p:tavLst>
                                    </p:anim>
                                    <p:anim calcmode="lin" valueType="num">
                                      <p:cBhvr>
                                        <p:cTn id="37" dur="1000" fill="hold"/>
                                        <p:tgtEl>
                                          <p:spTgt spid="2053">
                                            <p:txEl>
                                              <p:charRg st="41" end="54"/>
                                            </p:txEl>
                                          </p:spTgt>
                                        </p:tgtEl>
                                        <p:attrNameLst>
                                          <p:attrName>ppt_x</p:attrName>
                                        </p:attrNameLst>
                                      </p:cBhvr>
                                      <p:tavLst>
                                        <p:tav tm="0" fmla="#ppt_x+(cos(-2*pi*(1-$))*-#ppt_x-sin(-2*pi*(1-$))*(1-#ppt_y))*(1-$)">
                                          <p:val>
                                            <p:fltVal val="0.000000"/>
                                          </p:val>
                                        </p:tav>
                                        <p:tav tm="100000">
                                          <p:val>
                                            <p:fltVal val="1.000000"/>
                                          </p:val>
                                        </p:tav>
                                      </p:tavLst>
                                    </p:anim>
                                    <p:anim calcmode="lin" valueType="num">
                                      <p:cBhvr>
                                        <p:cTn id="38" dur="1000" fill="hold"/>
                                        <p:tgtEl>
                                          <p:spTgt spid="2053">
                                            <p:txEl>
                                              <p:charRg st="41" end="54"/>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39" fill="hold">
                            <p:stCondLst>
                              <p:cond delay="5000"/>
                            </p:stCondLst>
                            <p:childTnLst>
                              <p:par>
                                <p:cTn id="40" presetID="15" presetClass="entr" presetSubtype="0" fill="hold" grpId="0" nodeType="afterEffect">
                                  <p:stCondLst>
                                    <p:cond delay="0"/>
                                  </p:stCondLst>
                                  <p:childTnLst>
                                    <p:set>
                                      <p:cBhvr>
                                        <p:cTn id="41" dur="1" fill="hold">
                                          <p:stCondLst>
                                            <p:cond delay="0"/>
                                          </p:stCondLst>
                                        </p:cTn>
                                        <p:tgtEl>
                                          <p:spTgt spid="2053">
                                            <p:txEl>
                                              <p:charRg st="54" end="65"/>
                                            </p:txEl>
                                          </p:spTgt>
                                        </p:tgtEl>
                                        <p:attrNameLst>
                                          <p:attrName>style.visibility</p:attrName>
                                        </p:attrNameLst>
                                      </p:cBhvr>
                                      <p:to>
                                        <p:strVal val="visible"/>
                                      </p:to>
                                    </p:set>
                                    <p:anim calcmode="lin" valueType="num">
                                      <p:cBhvr>
                                        <p:cTn id="42" dur="1000" fill="hold"/>
                                        <p:tgtEl>
                                          <p:spTgt spid="2053">
                                            <p:txEl>
                                              <p:charRg st="54" end="65"/>
                                            </p:txEl>
                                          </p:spTgt>
                                        </p:tgtEl>
                                        <p:attrNameLst>
                                          <p:attrName>ppt_w</p:attrName>
                                        </p:attrNameLst>
                                      </p:cBhvr>
                                      <p:tavLst>
                                        <p:tav tm="0">
                                          <p:val>
                                            <p:fltVal val="0.000000"/>
                                          </p:val>
                                        </p:tav>
                                        <p:tav tm="100000">
                                          <p:val>
                                            <p:strVal val="#ppt_w"/>
                                          </p:val>
                                        </p:tav>
                                      </p:tavLst>
                                    </p:anim>
                                    <p:anim calcmode="lin" valueType="num">
                                      <p:cBhvr>
                                        <p:cTn id="43" dur="1000" fill="hold"/>
                                        <p:tgtEl>
                                          <p:spTgt spid="2053">
                                            <p:txEl>
                                              <p:charRg st="54" end="65"/>
                                            </p:txEl>
                                          </p:spTgt>
                                        </p:tgtEl>
                                        <p:attrNameLst>
                                          <p:attrName>ppt_h</p:attrName>
                                        </p:attrNameLst>
                                      </p:cBhvr>
                                      <p:tavLst>
                                        <p:tav tm="0">
                                          <p:val>
                                            <p:fltVal val="0.000000"/>
                                          </p:val>
                                        </p:tav>
                                        <p:tav tm="100000">
                                          <p:val>
                                            <p:strVal val="#ppt_h"/>
                                          </p:val>
                                        </p:tav>
                                      </p:tavLst>
                                    </p:anim>
                                    <p:anim calcmode="lin" valueType="num">
                                      <p:cBhvr>
                                        <p:cTn id="44" dur="1000" fill="hold"/>
                                        <p:tgtEl>
                                          <p:spTgt spid="2053">
                                            <p:txEl>
                                              <p:charRg st="54" end="65"/>
                                            </p:txEl>
                                          </p:spTgt>
                                        </p:tgtEl>
                                        <p:attrNameLst>
                                          <p:attrName>ppt_x</p:attrName>
                                        </p:attrNameLst>
                                      </p:cBhvr>
                                      <p:tavLst>
                                        <p:tav tm="0" fmla="#ppt_x+(cos(-2*pi*(1-$))*-#ppt_x-sin(-2*pi*(1-$))*(1-#ppt_y))*(1-$)">
                                          <p:val>
                                            <p:fltVal val="0.000000"/>
                                          </p:val>
                                        </p:tav>
                                        <p:tav tm="100000">
                                          <p:val>
                                            <p:fltVal val="1.000000"/>
                                          </p:val>
                                        </p:tav>
                                      </p:tavLst>
                                    </p:anim>
                                    <p:anim calcmode="lin" valueType="num">
                                      <p:cBhvr>
                                        <p:cTn id="45" dur="1000" fill="hold"/>
                                        <p:tgtEl>
                                          <p:spTgt spid="2053">
                                            <p:txEl>
                                              <p:charRg st="54" end="65"/>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46" fill="hold">
                            <p:stCondLst>
                              <p:cond delay="6000"/>
                            </p:stCondLst>
                            <p:childTnLst>
                              <p:par>
                                <p:cTn id="47" presetID="15" presetClass="entr" presetSubtype="0" fill="hold" grpId="0" nodeType="afterEffect">
                                  <p:stCondLst>
                                    <p:cond delay="0"/>
                                  </p:stCondLst>
                                  <p:childTnLst>
                                    <p:set>
                                      <p:cBhvr>
                                        <p:cTn id="48" dur="1" fill="hold">
                                          <p:stCondLst>
                                            <p:cond delay="0"/>
                                          </p:stCondLst>
                                        </p:cTn>
                                        <p:tgtEl>
                                          <p:spTgt spid="2053">
                                            <p:txEl>
                                              <p:charRg st="65" end="81"/>
                                            </p:txEl>
                                          </p:spTgt>
                                        </p:tgtEl>
                                        <p:attrNameLst>
                                          <p:attrName>style.visibility</p:attrName>
                                        </p:attrNameLst>
                                      </p:cBhvr>
                                      <p:to>
                                        <p:strVal val="visible"/>
                                      </p:to>
                                    </p:set>
                                    <p:anim calcmode="lin" valueType="num">
                                      <p:cBhvr>
                                        <p:cTn id="49" dur="1000" fill="hold"/>
                                        <p:tgtEl>
                                          <p:spTgt spid="2053">
                                            <p:txEl>
                                              <p:charRg st="65" end="81"/>
                                            </p:txEl>
                                          </p:spTgt>
                                        </p:tgtEl>
                                        <p:attrNameLst>
                                          <p:attrName>ppt_w</p:attrName>
                                        </p:attrNameLst>
                                      </p:cBhvr>
                                      <p:tavLst>
                                        <p:tav tm="0">
                                          <p:val>
                                            <p:fltVal val="0.000000"/>
                                          </p:val>
                                        </p:tav>
                                        <p:tav tm="100000">
                                          <p:val>
                                            <p:strVal val="#ppt_w"/>
                                          </p:val>
                                        </p:tav>
                                      </p:tavLst>
                                    </p:anim>
                                    <p:anim calcmode="lin" valueType="num">
                                      <p:cBhvr>
                                        <p:cTn id="50" dur="1000" fill="hold"/>
                                        <p:tgtEl>
                                          <p:spTgt spid="2053">
                                            <p:txEl>
                                              <p:charRg st="65" end="81"/>
                                            </p:txEl>
                                          </p:spTgt>
                                        </p:tgtEl>
                                        <p:attrNameLst>
                                          <p:attrName>ppt_h</p:attrName>
                                        </p:attrNameLst>
                                      </p:cBhvr>
                                      <p:tavLst>
                                        <p:tav tm="0">
                                          <p:val>
                                            <p:fltVal val="0.000000"/>
                                          </p:val>
                                        </p:tav>
                                        <p:tav tm="100000">
                                          <p:val>
                                            <p:strVal val="#ppt_h"/>
                                          </p:val>
                                        </p:tav>
                                      </p:tavLst>
                                    </p:anim>
                                    <p:anim calcmode="lin" valueType="num">
                                      <p:cBhvr>
                                        <p:cTn id="51" dur="1000" fill="hold"/>
                                        <p:tgtEl>
                                          <p:spTgt spid="2053">
                                            <p:txEl>
                                              <p:charRg st="65" end="81"/>
                                            </p:txEl>
                                          </p:spTgt>
                                        </p:tgtEl>
                                        <p:attrNameLst>
                                          <p:attrName>ppt_x</p:attrName>
                                        </p:attrNameLst>
                                      </p:cBhvr>
                                      <p:tavLst>
                                        <p:tav tm="0" fmla="#ppt_x+(cos(-2*pi*(1-$))*-#ppt_x-sin(-2*pi*(1-$))*(1-#ppt_y))*(1-$)">
                                          <p:val>
                                            <p:fltVal val="0.000000"/>
                                          </p:val>
                                        </p:tav>
                                        <p:tav tm="100000">
                                          <p:val>
                                            <p:fltVal val="1.000000"/>
                                          </p:val>
                                        </p:tav>
                                      </p:tavLst>
                                    </p:anim>
                                    <p:anim calcmode="lin" valueType="num">
                                      <p:cBhvr>
                                        <p:cTn id="52" dur="1000" fill="hold"/>
                                        <p:tgtEl>
                                          <p:spTgt spid="2053">
                                            <p:txEl>
                                              <p:charRg st="65" end="81"/>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53" fill="hold">
                            <p:stCondLst>
                              <p:cond delay="7000"/>
                            </p:stCondLst>
                            <p:childTnLst>
                              <p:par>
                                <p:cTn id="54" presetID="15" presetClass="entr" presetSubtype="0" fill="hold" grpId="0" nodeType="afterEffect">
                                  <p:stCondLst>
                                    <p:cond delay="0"/>
                                  </p:stCondLst>
                                  <p:childTnLst>
                                    <p:set>
                                      <p:cBhvr>
                                        <p:cTn id="55" dur="1" fill="hold">
                                          <p:stCondLst>
                                            <p:cond delay="0"/>
                                          </p:stCondLst>
                                        </p:cTn>
                                        <p:tgtEl>
                                          <p:spTgt spid="2053">
                                            <p:txEl>
                                              <p:charRg st="81" end="93"/>
                                            </p:txEl>
                                          </p:spTgt>
                                        </p:tgtEl>
                                        <p:attrNameLst>
                                          <p:attrName>style.visibility</p:attrName>
                                        </p:attrNameLst>
                                      </p:cBhvr>
                                      <p:to>
                                        <p:strVal val="visible"/>
                                      </p:to>
                                    </p:set>
                                    <p:anim calcmode="lin" valueType="num">
                                      <p:cBhvr>
                                        <p:cTn id="56" dur="1000" fill="hold"/>
                                        <p:tgtEl>
                                          <p:spTgt spid="2053">
                                            <p:txEl>
                                              <p:charRg st="81" end="93"/>
                                            </p:txEl>
                                          </p:spTgt>
                                        </p:tgtEl>
                                        <p:attrNameLst>
                                          <p:attrName>ppt_w</p:attrName>
                                        </p:attrNameLst>
                                      </p:cBhvr>
                                      <p:tavLst>
                                        <p:tav tm="0">
                                          <p:val>
                                            <p:fltVal val="0.000000"/>
                                          </p:val>
                                        </p:tav>
                                        <p:tav tm="100000">
                                          <p:val>
                                            <p:strVal val="#ppt_w"/>
                                          </p:val>
                                        </p:tav>
                                      </p:tavLst>
                                    </p:anim>
                                    <p:anim calcmode="lin" valueType="num">
                                      <p:cBhvr>
                                        <p:cTn id="57" dur="1000" fill="hold"/>
                                        <p:tgtEl>
                                          <p:spTgt spid="2053">
                                            <p:txEl>
                                              <p:charRg st="81" end="93"/>
                                            </p:txEl>
                                          </p:spTgt>
                                        </p:tgtEl>
                                        <p:attrNameLst>
                                          <p:attrName>ppt_h</p:attrName>
                                        </p:attrNameLst>
                                      </p:cBhvr>
                                      <p:tavLst>
                                        <p:tav tm="0">
                                          <p:val>
                                            <p:fltVal val="0.000000"/>
                                          </p:val>
                                        </p:tav>
                                        <p:tav tm="100000">
                                          <p:val>
                                            <p:strVal val="#ppt_h"/>
                                          </p:val>
                                        </p:tav>
                                      </p:tavLst>
                                    </p:anim>
                                    <p:anim calcmode="lin" valueType="num">
                                      <p:cBhvr>
                                        <p:cTn id="58" dur="1000" fill="hold"/>
                                        <p:tgtEl>
                                          <p:spTgt spid="2053">
                                            <p:txEl>
                                              <p:charRg st="81" end="93"/>
                                            </p:txEl>
                                          </p:spTgt>
                                        </p:tgtEl>
                                        <p:attrNameLst>
                                          <p:attrName>ppt_x</p:attrName>
                                        </p:attrNameLst>
                                      </p:cBhvr>
                                      <p:tavLst>
                                        <p:tav tm="0" fmla="#ppt_x+(cos(-2*pi*(1-$))*-#ppt_x-sin(-2*pi*(1-$))*(1-#ppt_y))*(1-$)">
                                          <p:val>
                                            <p:fltVal val="0.000000"/>
                                          </p:val>
                                        </p:tav>
                                        <p:tav tm="100000">
                                          <p:val>
                                            <p:fltVal val="1.000000"/>
                                          </p:val>
                                        </p:tav>
                                      </p:tavLst>
                                    </p:anim>
                                    <p:anim calcmode="lin" valueType="num">
                                      <p:cBhvr>
                                        <p:cTn id="59" dur="1000" fill="hold"/>
                                        <p:tgtEl>
                                          <p:spTgt spid="2053">
                                            <p:txEl>
                                              <p:charRg st="81" end="93"/>
                                            </p:txEl>
                                          </p:spTgt>
                                        </p:tgtEl>
                                        <p:attrNameLst>
                                          <p:attrName>ppt_y</p:attrName>
                                        </p:attrNameLst>
                                      </p:cBhvr>
                                      <p:tavLst>
                                        <p:tav tm="0" fmla="#ppt_y+(sin(-2*pi*(1-$))*-#ppt_x+cos(-2*pi*(1-$))*(1-#ppt_y))*(1-$)">
                                          <p:val>
                                            <p:fltVal val="0.000000"/>
                                          </p:val>
                                        </p:tav>
                                        <p:tav tm="100000">
                                          <p:val>
                                            <p:fltVal val="1.000000"/>
                                          </p:val>
                                        </p:tav>
                                      </p:tavLst>
                                    </p:anim>
                                  </p:childTnLst>
                                </p:cTn>
                              </p:par>
                            </p:childTnLst>
                          </p:cTn>
                        </p:par>
                        <p:par>
                          <p:cTn id="60" fill="hold">
                            <p:stCondLst>
                              <p:cond delay="8000"/>
                            </p:stCondLst>
                            <p:childTnLst>
                              <p:par>
                                <p:cTn id="61" presetID="15" presetClass="entr" presetSubtype="0" fill="hold" grpId="0" nodeType="afterEffect">
                                  <p:stCondLst>
                                    <p:cond delay="0"/>
                                  </p:stCondLst>
                                  <p:childTnLst>
                                    <p:set>
                                      <p:cBhvr>
                                        <p:cTn id="62" dur="1" fill="hold">
                                          <p:stCondLst>
                                            <p:cond delay="0"/>
                                          </p:stCondLst>
                                        </p:cTn>
                                        <p:tgtEl>
                                          <p:spTgt spid="2053">
                                            <p:txEl>
                                              <p:charRg st="93" end="107"/>
                                            </p:txEl>
                                          </p:spTgt>
                                        </p:tgtEl>
                                        <p:attrNameLst>
                                          <p:attrName>style.visibility</p:attrName>
                                        </p:attrNameLst>
                                      </p:cBhvr>
                                      <p:to>
                                        <p:strVal val="visible"/>
                                      </p:to>
                                    </p:set>
                                    <p:anim calcmode="lin" valueType="num">
                                      <p:cBhvr>
                                        <p:cTn id="63" dur="1000" fill="hold"/>
                                        <p:tgtEl>
                                          <p:spTgt spid="2053">
                                            <p:txEl>
                                              <p:charRg st="93" end="107"/>
                                            </p:txEl>
                                          </p:spTgt>
                                        </p:tgtEl>
                                        <p:attrNameLst>
                                          <p:attrName>ppt_w</p:attrName>
                                        </p:attrNameLst>
                                      </p:cBhvr>
                                      <p:tavLst>
                                        <p:tav tm="0">
                                          <p:val>
                                            <p:fltVal val="0.000000"/>
                                          </p:val>
                                        </p:tav>
                                        <p:tav tm="100000">
                                          <p:val>
                                            <p:strVal val="#ppt_w"/>
                                          </p:val>
                                        </p:tav>
                                      </p:tavLst>
                                    </p:anim>
                                    <p:anim calcmode="lin" valueType="num">
                                      <p:cBhvr>
                                        <p:cTn id="64" dur="1000" fill="hold"/>
                                        <p:tgtEl>
                                          <p:spTgt spid="2053">
                                            <p:txEl>
                                              <p:charRg st="93" end="107"/>
                                            </p:txEl>
                                          </p:spTgt>
                                        </p:tgtEl>
                                        <p:attrNameLst>
                                          <p:attrName>ppt_h</p:attrName>
                                        </p:attrNameLst>
                                      </p:cBhvr>
                                      <p:tavLst>
                                        <p:tav tm="0">
                                          <p:val>
                                            <p:fltVal val="0.000000"/>
                                          </p:val>
                                        </p:tav>
                                        <p:tav tm="100000">
                                          <p:val>
                                            <p:strVal val="#ppt_h"/>
                                          </p:val>
                                        </p:tav>
                                      </p:tavLst>
                                    </p:anim>
                                    <p:anim calcmode="lin" valueType="num">
                                      <p:cBhvr>
                                        <p:cTn id="65" dur="1000" fill="hold"/>
                                        <p:tgtEl>
                                          <p:spTgt spid="2053">
                                            <p:txEl>
                                              <p:charRg st="93" end="107"/>
                                            </p:txEl>
                                          </p:spTgt>
                                        </p:tgtEl>
                                        <p:attrNameLst>
                                          <p:attrName>ppt_x</p:attrName>
                                        </p:attrNameLst>
                                      </p:cBhvr>
                                      <p:tavLst>
                                        <p:tav tm="0" fmla="#ppt_x+(cos(-2*pi*(1-$))*-#ppt_x-sin(-2*pi*(1-$))*(1-#ppt_y))*(1-$)">
                                          <p:val>
                                            <p:fltVal val="0.000000"/>
                                          </p:val>
                                        </p:tav>
                                        <p:tav tm="100000">
                                          <p:val>
                                            <p:fltVal val="1.000000"/>
                                          </p:val>
                                        </p:tav>
                                      </p:tavLst>
                                    </p:anim>
                                    <p:anim calcmode="lin" valueType="num">
                                      <p:cBhvr>
                                        <p:cTn id="66" dur="1000" fill="hold"/>
                                        <p:tgtEl>
                                          <p:spTgt spid="2053">
                                            <p:txEl>
                                              <p:charRg st="93" end="107"/>
                                            </p:txEl>
                                          </p:spTgt>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315" name="Text Box 4"/>
          <p:cNvSpPr txBox="1"/>
          <p:nvPr/>
        </p:nvSpPr>
        <p:spPr>
          <a:xfrm>
            <a:off x="395288" y="549275"/>
            <a:ext cx="7848600" cy="22256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6600FF"/>
                </a:solidFill>
                <a:latin typeface="Times New Roman" panose="02020603050405020304" pitchFamily="18" charset="0"/>
              </a:rPr>
              <a:t>例： 用＋和－分隔的数字序列的语法，可用如下文法描述：</a:t>
            </a:r>
            <a:endParaRPr lang="zh-CN" altLang="en-US" sz="2000" dirty="0">
              <a:solidFill>
                <a:srgbClr val="6600FF"/>
              </a:solidFill>
              <a:latin typeface="Times New Roman" panose="02020603050405020304" pitchFamily="18" charset="0"/>
            </a:endParaRPr>
          </a:p>
          <a:p>
            <a:pPr marL="914400" lvl="2" indent="0" eaLnBrk="1" hangingPunct="1">
              <a:spcBef>
                <a:spcPct val="50000"/>
              </a:spcBef>
              <a:buNone/>
            </a:pPr>
            <a:r>
              <a:rPr lang="zh-CN" altLang="en-US"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list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i="1" dirty="0">
                <a:solidFill>
                  <a:srgbClr val="000000"/>
                </a:solidFill>
                <a:latin typeface="Times New Roman" panose="02020603050405020304" pitchFamily="18" charset="0"/>
              </a:rPr>
              <a:t>list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digit</a:t>
            </a:r>
            <a:endParaRPr lang="en-US" altLang="zh-CN" sz="2000" i="1" dirty="0">
              <a:solidFill>
                <a:srgbClr val="000000"/>
              </a:solidFill>
              <a:latin typeface="Times New Roman" panose="02020603050405020304" pitchFamily="18" charset="0"/>
            </a:endParaRPr>
          </a:p>
          <a:p>
            <a:pPr marL="914400" lvl="2" indent="0" eaLnBrk="1" hangingPunct="1">
              <a:spcBef>
                <a:spcPct val="50000"/>
              </a:spcBef>
              <a:buNone/>
            </a:pP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list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i="1" dirty="0">
                <a:solidFill>
                  <a:srgbClr val="000000"/>
                </a:solidFill>
                <a:latin typeface="Times New Roman" panose="02020603050405020304" pitchFamily="18" charset="0"/>
              </a:rPr>
              <a:t>list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digit</a:t>
            </a:r>
            <a:endParaRPr lang="en-US" altLang="zh-CN" sz="2000" i="1" dirty="0">
              <a:solidFill>
                <a:srgbClr val="000000"/>
              </a:solidFill>
              <a:latin typeface="Times New Roman" panose="02020603050405020304" pitchFamily="18" charset="0"/>
            </a:endParaRPr>
          </a:p>
          <a:p>
            <a:pPr marL="914400" lvl="2" indent="0" eaLnBrk="1" hangingPunct="1">
              <a:spcBef>
                <a:spcPct val="50000"/>
              </a:spcBef>
              <a:buNone/>
            </a:pP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list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i="1" dirty="0">
                <a:solidFill>
                  <a:srgbClr val="000000"/>
                </a:solidFill>
                <a:latin typeface="Times New Roman" panose="02020603050405020304" pitchFamily="18" charset="0"/>
              </a:rPr>
              <a:t>digit</a:t>
            </a:r>
            <a:endParaRPr lang="en-US" altLang="zh-CN" sz="2000" i="1" dirty="0">
              <a:solidFill>
                <a:srgbClr val="000000"/>
              </a:solidFill>
              <a:latin typeface="Times New Roman" panose="02020603050405020304" pitchFamily="18" charset="0"/>
            </a:endParaRPr>
          </a:p>
          <a:p>
            <a:pPr marL="914400" lvl="2" indent="0" eaLnBrk="1" hangingPunct="1">
              <a:spcBef>
                <a:spcPct val="50000"/>
              </a:spcBef>
              <a:buNone/>
            </a:pP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digit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b="1" dirty="0">
                <a:solidFill>
                  <a:srgbClr val="000000"/>
                </a:solidFill>
                <a:latin typeface="Times New Roman" panose="02020603050405020304" pitchFamily="18" charset="0"/>
              </a:rPr>
              <a:t>0|1|2|3|4|5|6|7|8|9</a:t>
            </a:r>
            <a:endParaRPr lang="en-US" altLang="zh-CN" sz="2000" b="1" dirty="0">
              <a:solidFill>
                <a:srgbClr val="000000"/>
              </a:solidFill>
              <a:latin typeface="Times New Roman" panose="02020603050405020304" pitchFamily="18" charset="0"/>
            </a:endParaRPr>
          </a:p>
        </p:txBody>
      </p:sp>
      <p:sp>
        <p:nvSpPr>
          <p:cNvPr id="13316" name="Text Box 5"/>
          <p:cNvSpPr txBox="1"/>
          <p:nvPr/>
        </p:nvSpPr>
        <p:spPr>
          <a:xfrm>
            <a:off x="251460" y="2708910"/>
            <a:ext cx="6086475" cy="2245360"/>
          </a:xfrm>
          <a:prstGeom prst="rect">
            <a:avLst/>
          </a:prstGeom>
          <a:noFill/>
          <a:ln w="9525">
            <a:noFill/>
          </a:ln>
        </p:spPr>
        <p:txBody>
          <a:bodyPr wrap="square"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6600FF"/>
                </a:solidFill>
                <a:latin typeface="Times New Roman" panose="02020603050405020304" pitchFamily="18" charset="0"/>
              </a:rPr>
              <a:t>终结符：＋ － </a:t>
            </a:r>
            <a:r>
              <a:rPr lang="en-US" altLang="zh-CN" sz="2000" dirty="0">
                <a:solidFill>
                  <a:srgbClr val="6600FF"/>
                </a:solidFill>
                <a:highlight>
                  <a:srgbClr val="FFFF00"/>
                </a:highlight>
                <a:latin typeface="Times New Roman" panose="02020603050405020304" pitchFamily="18" charset="0"/>
              </a:rPr>
              <a:t>0 1 2 3 4 5 6 7 8 9     </a:t>
            </a:r>
            <a:endParaRPr lang="en-US" altLang="zh-CN" sz="2000" dirty="0">
              <a:solidFill>
                <a:srgbClr val="6600FF"/>
              </a:solidFill>
              <a:highlight>
                <a:srgbClr val="FFFF00"/>
              </a:highlight>
              <a:latin typeface="Times New Roman" panose="02020603050405020304" pitchFamily="18" charset="0"/>
            </a:endParaRPr>
          </a:p>
          <a:p>
            <a:pPr marL="0" lvl="0" indent="0" eaLnBrk="1" hangingPunct="1">
              <a:spcBef>
                <a:spcPct val="50000"/>
              </a:spcBef>
              <a:buNone/>
            </a:pPr>
            <a:r>
              <a:rPr lang="en-US" altLang="zh-CN" sz="2000" dirty="0">
                <a:solidFill>
                  <a:srgbClr val="6600FF"/>
                </a:solidFill>
                <a:highlight>
                  <a:srgbClr val="FFFF00"/>
                </a:highlight>
                <a:latin typeface="Times New Roman" panose="02020603050405020304" pitchFamily="18" charset="0"/>
                <a:sym typeface="+mn-ea"/>
              </a:rPr>
              <a:t>   </a:t>
            </a:r>
            <a:r>
              <a:rPr lang="zh-CN" altLang="en-US" sz="2000" dirty="0">
                <a:solidFill>
                  <a:srgbClr val="6600FF"/>
                </a:solidFill>
                <a:highlight>
                  <a:srgbClr val="FFFF00"/>
                </a:highlight>
                <a:latin typeface="Times New Roman" panose="02020603050405020304" pitchFamily="18" charset="0"/>
                <a:sym typeface="+mn-ea"/>
              </a:rPr>
              <a:t>没有</a:t>
            </a:r>
            <a:r>
              <a:rPr lang="en-US" altLang="zh-CN" sz="2000" dirty="0">
                <a:solidFill>
                  <a:srgbClr val="6600FF"/>
                </a:solidFill>
                <a:highlight>
                  <a:srgbClr val="FFFF00"/>
                </a:highlight>
                <a:latin typeface="Times New Roman" panose="02020603050405020304" pitchFamily="18" charset="0"/>
                <a:sym typeface="+mn-ea"/>
              </a:rPr>
              <a:t>|</a:t>
            </a:r>
            <a:r>
              <a:rPr lang="zh-CN" altLang="en-US" sz="2000" dirty="0">
                <a:solidFill>
                  <a:srgbClr val="6600FF"/>
                </a:solidFill>
                <a:highlight>
                  <a:srgbClr val="FFFF00"/>
                </a:highlight>
                <a:latin typeface="Times New Roman" panose="02020603050405020304" pitchFamily="18" charset="0"/>
                <a:sym typeface="+mn-ea"/>
              </a:rPr>
              <a:t>符号，原因如右侧</a:t>
            </a:r>
            <a:r>
              <a:rPr lang="zh-CN" altLang="en-US" sz="2000" dirty="0">
                <a:solidFill>
                  <a:srgbClr val="6600FF"/>
                </a:solidFill>
                <a:highlight>
                  <a:srgbClr val="FFFF00"/>
                </a:highlight>
                <a:latin typeface="Times New Roman" panose="02020603050405020304" pitchFamily="18" charset="0"/>
              </a:rPr>
              <a:t>文字</a:t>
            </a:r>
            <a:endParaRPr lang="en-US" altLang="zh-CN" sz="2000" dirty="0">
              <a:solidFill>
                <a:srgbClr val="6600FF"/>
              </a:solidFill>
              <a:highlight>
                <a:srgbClr val="FFFF00"/>
              </a:highlight>
              <a:latin typeface="Times New Roman" panose="02020603050405020304" pitchFamily="18" charset="0"/>
            </a:endParaRPr>
          </a:p>
          <a:p>
            <a:pPr marL="0" lvl="0" indent="0" eaLnBrk="1" hangingPunct="1">
              <a:spcBef>
                <a:spcPct val="50000"/>
              </a:spcBef>
              <a:buNone/>
            </a:pPr>
            <a:r>
              <a:rPr lang="zh-CN" altLang="en-US" sz="2000" dirty="0">
                <a:solidFill>
                  <a:srgbClr val="6600FF"/>
                </a:solidFill>
                <a:latin typeface="Times New Roman" panose="02020603050405020304" pitchFamily="18" charset="0"/>
              </a:rPr>
              <a:t>非终结符：</a:t>
            </a:r>
            <a:r>
              <a:rPr lang="en-US" altLang="zh-CN" sz="2000" dirty="0">
                <a:solidFill>
                  <a:srgbClr val="6600FF"/>
                </a:solidFill>
                <a:latin typeface="Times New Roman" panose="02020603050405020304" pitchFamily="18" charset="0"/>
              </a:rPr>
              <a:t>list    digit</a:t>
            </a:r>
            <a:endParaRPr lang="en-US" altLang="zh-CN" sz="2000" dirty="0">
              <a:solidFill>
                <a:srgbClr val="6600FF"/>
              </a:solidFill>
              <a:latin typeface="Times New Roman" panose="02020603050405020304" pitchFamily="18" charset="0"/>
            </a:endParaRPr>
          </a:p>
          <a:p>
            <a:pPr marL="0" lvl="0" indent="0" eaLnBrk="1" hangingPunct="1">
              <a:spcBef>
                <a:spcPct val="50000"/>
              </a:spcBef>
              <a:buNone/>
            </a:pPr>
            <a:r>
              <a:rPr lang="zh-CN" altLang="en-US" sz="2000" dirty="0">
                <a:solidFill>
                  <a:srgbClr val="6600FF"/>
                </a:solidFill>
                <a:latin typeface="Times New Roman" panose="02020603050405020304" pitchFamily="18" charset="0"/>
              </a:rPr>
              <a:t>开始符号</a:t>
            </a:r>
            <a:r>
              <a:rPr lang="en-US" altLang="zh-CN" sz="2000" dirty="0">
                <a:solidFill>
                  <a:srgbClr val="6600FF"/>
                </a:solidFill>
                <a:latin typeface="Times New Roman" panose="02020603050405020304" pitchFamily="18" charset="0"/>
              </a:rPr>
              <a:t>:   list</a:t>
            </a:r>
            <a:endParaRPr lang="en-US" altLang="zh-CN" sz="2000" dirty="0">
              <a:solidFill>
                <a:srgbClr val="6600FF"/>
              </a:solidFill>
              <a:latin typeface="Times New Roman" panose="02020603050405020304" pitchFamily="18" charset="0"/>
            </a:endParaRPr>
          </a:p>
          <a:p>
            <a:pPr marL="0" lvl="0" indent="0" eaLnBrk="1" hangingPunct="1">
              <a:spcBef>
                <a:spcPct val="50000"/>
              </a:spcBef>
              <a:buNone/>
            </a:pPr>
            <a:r>
              <a:rPr lang="en-US" altLang="zh-CN" sz="2000" i="1" dirty="0">
                <a:solidFill>
                  <a:srgbClr val="000000"/>
                </a:solidFill>
                <a:latin typeface="Times New Roman" panose="02020603050405020304" pitchFamily="18" charset="0"/>
              </a:rPr>
              <a:t>list</a:t>
            </a:r>
            <a:r>
              <a:rPr lang="en-US" altLang="zh-CN" sz="2000" dirty="0">
                <a:solidFill>
                  <a:srgbClr val="6600FF"/>
                </a:solidFill>
                <a:latin typeface="Times New Roman" panose="02020603050405020304" pitchFamily="18" charset="0"/>
              </a:rPr>
              <a:t> </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i="1" dirty="0">
                <a:solidFill>
                  <a:srgbClr val="000000"/>
                </a:solidFill>
                <a:latin typeface="Times New Roman" panose="02020603050405020304" pitchFamily="18" charset="0"/>
              </a:rPr>
              <a:t>list</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digit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list</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digit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digit</a:t>
            </a:r>
            <a:endParaRPr lang="en-US" altLang="zh-CN" sz="2000" i="1" dirty="0">
              <a:solidFill>
                <a:srgbClr val="000000"/>
              </a:solidFill>
              <a:latin typeface="Times New Roman" panose="02020603050405020304" pitchFamily="18" charset="0"/>
            </a:endParaRPr>
          </a:p>
        </p:txBody>
      </p:sp>
      <p:sp>
        <p:nvSpPr>
          <p:cNvPr id="13317" name="Text Box 4"/>
          <p:cNvSpPr txBox="1"/>
          <p:nvPr/>
        </p:nvSpPr>
        <p:spPr>
          <a:xfrm>
            <a:off x="755650" y="5083175"/>
            <a:ext cx="7859713" cy="1384300"/>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如果一个非终结符出现在一个产生式的左部，该产生式称为该</a:t>
            </a:r>
            <a:r>
              <a:rPr lang="zh-CN" altLang="en-US" sz="2400" b="1" dirty="0">
                <a:latin typeface="Times New Roman" panose="02020603050405020304" pitchFamily="18" charset="0"/>
              </a:rPr>
              <a:t>非终结符的产生式</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b="1" dirty="0">
                <a:latin typeface="Times New Roman" panose="02020603050405020304" pitchFamily="18" charset="0"/>
              </a:rPr>
              <a:t>空串</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ε</a:t>
            </a:r>
            <a:r>
              <a:rPr lang="zh-CN" altLang="en-US" sz="2400" dirty="0">
                <a:solidFill>
                  <a:srgbClr val="000000"/>
                </a:solidFill>
                <a:latin typeface="Times New Roman" panose="02020603050405020304" pitchFamily="18" charset="0"/>
              </a:rPr>
              <a:t>） ：包含零个终结符的串</a:t>
            </a:r>
            <a:endParaRPr lang="zh-CN" altLang="en-US" sz="2400" dirty="0">
              <a:solidFill>
                <a:srgbClr val="000000"/>
              </a:solidFill>
              <a:latin typeface="Times New Roman" panose="02020603050405020304" pitchFamily="18" charset="0"/>
            </a:endParaRPr>
          </a:p>
        </p:txBody>
      </p:sp>
      <p:sp>
        <p:nvSpPr>
          <p:cNvPr id="3" name="文本框 2"/>
          <p:cNvSpPr txBox="1"/>
          <p:nvPr/>
        </p:nvSpPr>
        <p:spPr>
          <a:xfrm>
            <a:off x="6299835" y="1628775"/>
            <a:ext cx="2416175" cy="2748280"/>
          </a:xfrm>
          <a:prstGeom prst="rect">
            <a:avLst/>
          </a:prstGeom>
          <a:noFill/>
        </p:spPr>
        <p:txBody>
          <a:bodyPr wrap="square" rtlCol="0">
            <a:noAutofit/>
          </a:bodyPr>
          <a:p>
            <a:pPr marL="0" lvl="0" indent="0" algn="just" eaLnBrk="1" hangingPunct="1">
              <a:spcBef>
                <a:spcPct val="0"/>
              </a:spcBef>
              <a:buNone/>
            </a:pPr>
            <a:r>
              <a:rPr lang="zh-CN" altLang="en-US" dirty="0">
                <a:solidFill>
                  <a:srgbClr val="000000"/>
                </a:solidFill>
                <a:latin typeface="Times New Roman" panose="02020603050405020304" pitchFamily="18" charset="0"/>
                <a:sym typeface="+mn-ea"/>
              </a:rPr>
              <a:t>如果</a:t>
            </a:r>
            <a:r>
              <a:rPr lang="en-US" altLang="zh-CN" dirty="0">
                <a:solidFill>
                  <a:srgbClr val="000000"/>
                </a:solidFill>
                <a:latin typeface="Times New Roman" panose="02020603050405020304" pitchFamily="18" charset="0"/>
                <a:sym typeface="+mn-ea"/>
              </a:rPr>
              <a:t>A →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1</a:t>
            </a:r>
            <a:r>
              <a:rPr lang="en-US" altLang="zh-CN" dirty="0">
                <a:solidFill>
                  <a:srgbClr val="000000"/>
                </a:solidFill>
                <a:latin typeface="Times New Roman" panose="02020603050405020304" pitchFamily="18" charset="0"/>
                <a:sym typeface="+mn-ea"/>
              </a:rPr>
              <a:t>, A →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2</a:t>
            </a:r>
            <a:r>
              <a:rPr lang="en-US" altLang="zh-CN" dirty="0">
                <a:solidFill>
                  <a:srgbClr val="000000"/>
                </a:solidFill>
                <a:latin typeface="Times New Roman" panose="02020603050405020304" pitchFamily="18" charset="0"/>
                <a:sym typeface="+mn-ea"/>
              </a:rPr>
              <a:t>, . . . , A →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k</a:t>
            </a:r>
            <a:r>
              <a:rPr lang="en-US" altLang="zh-CN" dirty="0">
                <a:solidFill>
                  <a:srgbClr val="000000"/>
                </a:solidFill>
                <a:latin typeface="Times New Roman" panose="02020603050405020304" pitchFamily="18" charset="0"/>
                <a:sym typeface="+mn-ea"/>
              </a:rPr>
              <a:t> </a:t>
            </a:r>
            <a:r>
              <a:rPr lang="zh-CN" altLang="en-US" dirty="0">
                <a:solidFill>
                  <a:srgbClr val="000000"/>
                </a:solidFill>
                <a:latin typeface="Times New Roman" panose="02020603050405020304" pitchFamily="18" charset="0"/>
                <a:sym typeface="+mn-ea"/>
              </a:rPr>
              <a:t>是所有以 </a:t>
            </a:r>
            <a:r>
              <a:rPr lang="en-US" altLang="zh-CN" dirty="0">
                <a:solidFill>
                  <a:srgbClr val="000000"/>
                </a:solidFill>
                <a:latin typeface="Times New Roman" panose="02020603050405020304" pitchFamily="18" charset="0"/>
                <a:sym typeface="+mn-ea"/>
              </a:rPr>
              <a:t>A</a:t>
            </a:r>
            <a:r>
              <a:rPr lang="zh-CN" altLang="en-US" dirty="0">
                <a:solidFill>
                  <a:srgbClr val="000000"/>
                </a:solidFill>
                <a:latin typeface="Times New Roman" panose="02020603050405020304" pitchFamily="18" charset="0"/>
                <a:sym typeface="+mn-ea"/>
              </a:rPr>
              <a:t>为左部 </a:t>
            </a:r>
            <a:endParaRPr lang="zh-CN" altLang="en-US" dirty="0">
              <a:solidFill>
                <a:srgbClr val="000000"/>
              </a:solidFill>
              <a:latin typeface="Times New Roman" panose="02020603050405020304" pitchFamily="18" charset="0"/>
            </a:endParaRPr>
          </a:p>
          <a:p>
            <a:pPr marL="0" lvl="0" indent="0" algn="just" eaLnBrk="1" hangingPunct="1">
              <a:spcBef>
                <a:spcPct val="0"/>
              </a:spcBef>
              <a:buNone/>
            </a:pPr>
            <a:r>
              <a:rPr lang="zh-CN" altLang="en-US" dirty="0">
                <a:solidFill>
                  <a:srgbClr val="000000"/>
                </a:solidFill>
                <a:latin typeface="Times New Roman" panose="02020603050405020304" pitchFamily="18" charset="0"/>
                <a:sym typeface="+mn-ea"/>
              </a:rPr>
              <a:t>    的产生式（称为</a:t>
            </a:r>
            <a:r>
              <a:rPr lang="en-US" altLang="zh-CN" b="1" dirty="0">
                <a:solidFill>
                  <a:srgbClr val="000000"/>
                </a:solidFill>
                <a:latin typeface="楷体_GB2312" pitchFamily="49" charset="-122"/>
                <a:ea typeface="楷体_GB2312" pitchFamily="49" charset="-122"/>
                <a:sym typeface="+mn-ea"/>
              </a:rPr>
              <a:t>A</a:t>
            </a:r>
            <a:r>
              <a:rPr lang="zh-CN" altLang="en-US" b="1" dirty="0">
                <a:solidFill>
                  <a:srgbClr val="000000"/>
                </a:solidFill>
                <a:latin typeface="楷体_GB2312" pitchFamily="49" charset="-122"/>
                <a:ea typeface="楷体_GB2312" pitchFamily="49" charset="-122"/>
                <a:sym typeface="+mn-ea"/>
              </a:rPr>
              <a:t>产生式</a:t>
            </a:r>
            <a:r>
              <a:rPr lang="zh-CN" altLang="en-US" dirty="0">
                <a:solidFill>
                  <a:srgbClr val="000000"/>
                </a:solidFill>
                <a:latin typeface="Times New Roman" panose="02020603050405020304" pitchFamily="18" charset="0"/>
                <a:sym typeface="+mn-ea"/>
              </a:rPr>
              <a:t>），则可以把它们写成 </a:t>
            </a:r>
            <a:r>
              <a:rPr lang="en-US" altLang="zh-CN" dirty="0">
                <a:solidFill>
                  <a:srgbClr val="000000"/>
                </a:solidFill>
                <a:latin typeface="Times New Roman" panose="02020603050405020304" pitchFamily="18" charset="0"/>
                <a:sym typeface="+mn-ea"/>
              </a:rPr>
              <a:t>A </a:t>
            </a:r>
            <a:r>
              <a:rPr lang="en-US" altLang="zh-CN" dirty="0">
                <a:solidFill>
                  <a:srgbClr val="000000"/>
                </a:solidFill>
                <a:sym typeface="+mn-ea"/>
              </a:rPr>
              <a:t>→    </a:t>
            </a:r>
            <a:endParaRPr lang="en-US" altLang="zh-CN" dirty="0">
              <a:solidFill>
                <a:srgbClr val="000000"/>
              </a:solidFill>
            </a:endParaRPr>
          </a:p>
          <a:p>
            <a:pPr marL="0" lvl="0" indent="0" algn="just" eaLnBrk="1" hangingPunct="1">
              <a:spcBef>
                <a:spcPct val="0"/>
              </a:spcBef>
              <a:buNone/>
            </a:pPr>
            <a:r>
              <a:rPr lang="en-US" altLang="zh-CN" dirty="0">
                <a:solidFill>
                  <a:srgbClr val="000000"/>
                </a:solidFill>
                <a:sym typeface="+mn-ea"/>
              </a:rPr>
              <a:t>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1</a:t>
            </a:r>
            <a:r>
              <a:rPr lang="en-US" altLang="zh-CN" dirty="0">
                <a:solidFill>
                  <a:srgbClr val="000000"/>
                </a:solidFill>
                <a:sym typeface="+mn-ea"/>
              </a:rPr>
              <a:t>|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2</a:t>
            </a:r>
            <a:r>
              <a:rPr lang="en-US" altLang="zh-CN" dirty="0">
                <a:solidFill>
                  <a:srgbClr val="000000"/>
                </a:solidFill>
                <a:sym typeface="+mn-ea"/>
              </a:rPr>
              <a:t>|…| </a:t>
            </a:r>
            <a:r>
              <a:rPr lang="el-GR" altLang="zh-CN" dirty="0">
                <a:solidFill>
                  <a:srgbClr val="000000"/>
                </a:solidFill>
                <a:latin typeface="Times New Roman" panose="02020603050405020304" pitchFamily="18" charset="0"/>
                <a:sym typeface="+mn-ea"/>
              </a:rPr>
              <a:t>α</a:t>
            </a:r>
            <a:r>
              <a:rPr lang="en-US" altLang="zh-CN" baseline="-25000" dirty="0">
                <a:solidFill>
                  <a:srgbClr val="000000"/>
                </a:solidFill>
                <a:latin typeface="Times New Roman" panose="02020603050405020304" pitchFamily="18" charset="0"/>
                <a:sym typeface="+mn-ea"/>
              </a:rPr>
              <a:t>k</a:t>
            </a:r>
            <a:r>
              <a:rPr lang="zh-CN" altLang="en-US" dirty="0">
                <a:solidFill>
                  <a:srgbClr val="000000"/>
                </a:solidFill>
                <a:latin typeface="Times New Roman" panose="02020603050405020304" pitchFamily="18" charset="0"/>
                <a:sym typeface="+mn-ea"/>
              </a:rPr>
              <a:t>，我们将</a:t>
            </a:r>
            <a:r>
              <a:rPr lang="el-GR" altLang="zh-CN" dirty="0">
                <a:solidFill>
                  <a:srgbClr val="000000"/>
                </a:solidFill>
                <a:latin typeface="Times New Roman" panose="02020603050405020304" pitchFamily="18" charset="0"/>
                <a:sym typeface="+mn-ea"/>
              </a:rPr>
              <a:t>α</a:t>
            </a:r>
            <a:r>
              <a:rPr lang="en-US" altLang="zh-CN" dirty="0">
                <a:solidFill>
                  <a:srgbClr val="000000"/>
                </a:solidFill>
                <a:latin typeface="Times New Roman" panose="02020603050405020304" pitchFamily="18" charset="0"/>
                <a:sym typeface="+mn-ea"/>
              </a:rPr>
              <a:t>1</a:t>
            </a:r>
            <a:r>
              <a:rPr lang="zh-CN" altLang="en-US" dirty="0">
                <a:solidFill>
                  <a:srgbClr val="000000"/>
                </a:solidFill>
                <a:latin typeface="Times New Roman" panose="02020603050405020304" pitchFamily="18" charset="0"/>
                <a:sym typeface="+mn-ea"/>
              </a:rPr>
              <a:t>，</a:t>
            </a:r>
            <a:r>
              <a:rPr lang="el-GR" altLang="zh-CN" dirty="0">
                <a:solidFill>
                  <a:srgbClr val="000000"/>
                </a:solidFill>
                <a:latin typeface="Times New Roman" panose="02020603050405020304" pitchFamily="18" charset="0"/>
                <a:sym typeface="+mn-ea"/>
              </a:rPr>
              <a:t>α</a:t>
            </a:r>
            <a:r>
              <a:rPr lang="en-US" altLang="zh-CN" dirty="0">
                <a:solidFill>
                  <a:srgbClr val="000000"/>
                </a:solidFill>
                <a:latin typeface="Times New Roman" panose="02020603050405020304" pitchFamily="18" charset="0"/>
                <a:sym typeface="+mn-ea"/>
              </a:rPr>
              <a:t>2</a:t>
            </a:r>
            <a:r>
              <a:rPr lang="zh-CN" altLang="en-US" dirty="0">
                <a:solidFill>
                  <a:srgbClr val="000000"/>
                </a:solidFill>
                <a:latin typeface="Times New Roman" panose="02020603050405020304" pitchFamily="18" charset="0"/>
                <a:sym typeface="+mn-ea"/>
              </a:rPr>
              <a:t>，</a:t>
            </a:r>
            <a:r>
              <a:rPr lang="en-US" altLang="zh-CN" dirty="0">
                <a:solidFill>
                  <a:srgbClr val="000000"/>
                </a:solidFill>
                <a:latin typeface="Times New Roman" panose="02020603050405020304" pitchFamily="18" charset="0"/>
                <a:sym typeface="+mn-ea"/>
              </a:rPr>
              <a:t>…… </a:t>
            </a:r>
            <a:r>
              <a:rPr lang="el-GR" altLang="zh-CN" dirty="0">
                <a:solidFill>
                  <a:srgbClr val="000000"/>
                </a:solidFill>
                <a:latin typeface="Times New Roman" panose="02020603050405020304" pitchFamily="18" charset="0"/>
                <a:sym typeface="+mn-ea"/>
              </a:rPr>
              <a:t>α</a:t>
            </a:r>
            <a:r>
              <a:rPr lang="en-US" altLang="zh-CN" dirty="0">
                <a:solidFill>
                  <a:srgbClr val="000000"/>
                </a:solidFill>
                <a:latin typeface="Times New Roman" panose="02020603050405020304" pitchFamily="18" charset="0"/>
                <a:sym typeface="+mn-ea"/>
              </a:rPr>
              <a:t>k</a:t>
            </a:r>
            <a:r>
              <a:rPr lang="zh-CN" altLang="en-US" dirty="0">
                <a:solidFill>
                  <a:srgbClr val="000000"/>
                </a:solidFill>
                <a:latin typeface="Times New Roman" panose="02020603050405020304" pitchFamily="18" charset="0"/>
                <a:sym typeface="+mn-ea"/>
              </a:rPr>
              <a:t>称为</a:t>
            </a:r>
            <a:r>
              <a:rPr lang="en-US" altLang="zh-CN" dirty="0">
                <a:solidFill>
                  <a:srgbClr val="000000"/>
                </a:solidFill>
                <a:latin typeface="Times New Roman" panose="02020603050405020304" pitchFamily="18" charset="0"/>
                <a:sym typeface="+mn-ea"/>
              </a:rPr>
              <a:t>A</a:t>
            </a:r>
            <a:r>
              <a:rPr lang="zh-CN" altLang="en-US" dirty="0">
                <a:solidFill>
                  <a:srgbClr val="000000"/>
                </a:solidFill>
                <a:latin typeface="Times New Roman" panose="02020603050405020304" pitchFamily="18" charset="0"/>
                <a:sym typeface="+mn-ea"/>
              </a:rPr>
              <a:t>的</a:t>
            </a:r>
            <a:r>
              <a:rPr lang="zh-CN" altLang="en-US" b="1" dirty="0">
                <a:solidFill>
                  <a:srgbClr val="0000FF"/>
                </a:solidFill>
                <a:latin typeface="Times New Roman" panose="02020603050405020304" pitchFamily="18" charset="0"/>
                <a:ea typeface="楷体_GB2312" pitchFamily="49" charset="-122"/>
                <a:sym typeface="+mn-ea"/>
              </a:rPr>
              <a:t>候选式</a:t>
            </a:r>
            <a:r>
              <a:rPr lang="zh-CN" altLang="en-US" dirty="0">
                <a:solidFill>
                  <a:srgbClr val="000000"/>
                </a:solidFill>
                <a:latin typeface="Times New Roman" panose="02020603050405020304" pitchFamily="18" charset="0"/>
                <a:sym typeface="+mn-ea"/>
              </a:rPr>
              <a:t>。</a:t>
            </a:r>
            <a:endParaRPr lang="zh-CN" altLang="en-US" dirty="0">
              <a:solidFill>
                <a:srgbClr val="000000"/>
              </a:solidFill>
              <a:latin typeface="Times New Roman" panose="02020603050405020304" pitchFamily="18" charset="0"/>
            </a:endParaRPr>
          </a:p>
          <a:p>
            <a:endParaRPr lang="zh-CN" altLang="en-US"/>
          </a:p>
        </p:txBody>
      </p:sp>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6499" name="Text Box 5"/>
          <p:cNvSpPr txBox="1"/>
          <p:nvPr/>
        </p:nvSpPr>
        <p:spPr>
          <a:xfrm>
            <a:off x="2579688" y="800100"/>
            <a:ext cx="5040312"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b="1" dirty="0"/>
              <a:t>自顶向下分析法小结</a:t>
            </a:r>
            <a:endParaRPr lang="zh-CN" altLang="en-US" b="1" dirty="0"/>
          </a:p>
        </p:txBody>
      </p:sp>
      <p:sp>
        <p:nvSpPr>
          <p:cNvPr id="106500" name="矩形 1"/>
          <p:cNvSpPr/>
          <p:nvPr/>
        </p:nvSpPr>
        <p:spPr>
          <a:xfrm>
            <a:off x="684213" y="2200275"/>
            <a:ext cx="8002587" cy="3970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50000"/>
              </a:lnSpc>
              <a:spcBef>
                <a:spcPct val="0"/>
              </a:spcBef>
              <a:buNone/>
            </a:pPr>
            <a:r>
              <a:rPr lang="en-US" altLang="zh-CN" sz="2400" b="1" dirty="0">
                <a:solidFill>
                  <a:srgbClr val="000000"/>
                </a:solidFill>
                <a:latin typeface="TimesNewRomanPS-BoldMT"/>
              </a:rPr>
              <a:t>1</a:t>
            </a:r>
            <a:r>
              <a:rPr lang="zh-CN" altLang="en-US" sz="2400" dirty="0">
                <a:solidFill>
                  <a:srgbClr val="000000"/>
                </a:solidFill>
                <a:latin typeface="华文楷体" panose="02010600040101010101" pitchFamily="2" charset="-122"/>
              </a:rPr>
              <a:t>）构造文法</a:t>
            </a:r>
            <a:endParaRPr lang="zh-CN" altLang="en-US" sz="2400" dirty="0">
              <a:solidFill>
                <a:srgbClr val="000000"/>
              </a:solidFill>
              <a:latin typeface="华文楷体" panose="02010600040101010101" pitchFamily="2" charset="-122"/>
            </a:endParaRPr>
          </a:p>
          <a:p>
            <a:pPr marL="0" lvl="0" indent="0">
              <a:lnSpc>
                <a:spcPct val="150000"/>
              </a:lnSpc>
              <a:spcBef>
                <a:spcPct val="0"/>
              </a:spcBef>
              <a:buNone/>
            </a:pPr>
            <a:r>
              <a:rPr lang="en-US" altLang="zh-CN" sz="2400" b="1" dirty="0">
                <a:solidFill>
                  <a:srgbClr val="000000"/>
                </a:solidFill>
                <a:latin typeface="TimesNewRomanPS-BoldMT"/>
              </a:rPr>
              <a:t>2</a:t>
            </a:r>
            <a:r>
              <a:rPr lang="zh-CN" altLang="en-US" sz="2400" dirty="0">
                <a:solidFill>
                  <a:srgbClr val="000000"/>
                </a:solidFill>
                <a:latin typeface="华文楷体" panose="02010600040101010101" pitchFamily="2" charset="-122"/>
              </a:rPr>
              <a:t>）设计文法：</a:t>
            </a:r>
            <a:r>
              <a:rPr lang="zh-CN" altLang="en-US" sz="2400" dirty="0">
                <a:solidFill>
                  <a:srgbClr val="000000"/>
                </a:solidFill>
                <a:highlight>
                  <a:srgbClr val="FFFF00"/>
                </a:highlight>
                <a:latin typeface="华文楷体" panose="02010600040101010101" pitchFamily="2" charset="-122"/>
              </a:rPr>
              <a:t>消除二义性、消除左递归、消除回溯</a:t>
            </a:r>
            <a:endParaRPr lang="zh-CN" altLang="en-US" sz="2400" dirty="0">
              <a:solidFill>
                <a:srgbClr val="000000"/>
              </a:solidFill>
              <a:latin typeface="华文楷体" panose="02010600040101010101" pitchFamily="2" charset="-122"/>
            </a:endParaRPr>
          </a:p>
          <a:p>
            <a:pPr marL="0" lvl="0" indent="0">
              <a:lnSpc>
                <a:spcPct val="150000"/>
              </a:lnSpc>
              <a:spcBef>
                <a:spcPct val="0"/>
              </a:spcBef>
              <a:buNone/>
            </a:pPr>
            <a:r>
              <a:rPr lang="en-US" altLang="zh-CN" sz="2400" b="1" dirty="0">
                <a:solidFill>
                  <a:srgbClr val="000000"/>
                </a:solidFill>
                <a:latin typeface="TimesNewRomanPS-BoldMT"/>
              </a:rPr>
              <a:t>3</a:t>
            </a:r>
            <a:r>
              <a:rPr lang="zh-CN" altLang="en-US" sz="2400" dirty="0">
                <a:solidFill>
                  <a:srgbClr val="000000"/>
                </a:solidFill>
                <a:latin typeface="华文楷体" panose="02010600040101010101" pitchFamily="2" charset="-122"/>
              </a:rPr>
              <a:t>）求每个变量的</a:t>
            </a:r>
            <a:r>
              <a:rPr lang="en-US" altLang="zh-CN" sz="2400" b="1" i="1" dirty="0">
                <a:solidFill>
                  <a:srgbClr val="000000"/>
                </a:solidFill>
                <a:latin typeface="TimesNewRomanPS-BoldItalicMT"/>
              </a:rPr>
              <a:t>FIRST</a:t>
            </a:r>
            <a:r>
              <a:rPr lang="zh-CN" altLang="en-US" sz="2400" dirty="0">
                <a:solidFill>
                  <a:srgbClr val="000000"/>
                </a:solidFill>
                <a:latin typeface="华文楷体" panose="02010600040101010101" pitchFamily="2" charset="-122"/>
              </a:rPr>
              <a:t>集和</a:t>
            </a:r>
            <a:r>
              <a:rPr lang="en-US" altLang="zh-CN" sz="2400" b="1" i="1" dirty="0">
                <a:solidFill>
                  <a:srgbClr val="000000"/>
                </a:solidFill>
                <a:latin typeface="TimesNewRomanPS-BoldItalicMT"/>
              </a:rPr>
              <a:t>FOLLOW</a:t>
            </a:r>
            <a:r>
              <a:rPr lang="zh-CN" altLang="en-US" sz="2400" dirty="0">
                <a:solidFill>
                  <a:srgbClr val="000000"/>
                </a:solidFill>
                <a:latin typeface="华文楷体" panose="02010600040101010101" pitchFamily="2" charset="-122"/>
              </a:rPr>
              <a:t>集</a:t>
            </a:r>
            <a:endParaRPr lang="zh-CN" altLang="en-US" sz="2400" dirty="0">
              <a:solidFill>
                <a:srgbClr val="2D85F5"/>
              </a:solidFill>
              <a:latin typeface="华文楷体" panose="02010600040101010101" pitchFamily="2" charset="-122"/>
            </a:endParaRPr>
          </a:p>
          <a:p>
            <a:pPr marL="0" lvl="0" indent="0">
              <a:lnSpc>
                <a:spcPct val="150000"/>
              </a:lnSpc>
              <a:spcBef>
                <a:spcPct val="0"/>
              </a:spcBef>
              <a:buNone/>
            </a:pPr>
            <a:r>
              <a:rPr lang="en-US" altLang="zh-CN" sz="2400" b="1" dirty="0">
                <a:solidFill>
                  <a:srgbClr val="000000"/>
                </a:solidFill>
                <a:latin typeface="TimesNewRomanPS-BoldMT"/>
              </a:rPr>
              <a:t>4</a:t>
            </a:r>
            <a:r>
              <a:rPr lang="zh-CN" altLang="en-US" sz="2400" dirty="0">
                <a:solidFill>
                  <a:srgbClr val="000000"/>
                </a:solidFill>
                <a:latin typeface="华文楷体" panose="02010600040101010101" pitchFamily="2" charset="-122"/>
              </a:rPr>
              <a:t>）检查是不是</a:t>
            </a:r>
            <a:r>
              <a:rPr lang="en-US" altLang="zh-CN" sz="2400" b="1" i="1" dirty="0">
                <a:solidFill>
                  <a:srgbClr val="000000"/>
                </a:solidFill>
                <a:latin typeface="TimesNewRomanPS-BoldItalicMT"/>
              </a:rPr>
              <a:t>LL</a:t>
            </a:r>
            <a:r>
              <a:rPr lang="en-US" altLang="zh-CN" sz="2400" b="1" dirty="0">
                <a:solidFill>
                  <a:srgbClr val="000000"/>
                </a:solidFill>
                <a:latin typeface="TimesNewRomanPS-BoldMT"/>
              </a:rPr>
              <a:t>(1) </a:t>
            </a:r>
            <a:r>
              <a:rPr lang="zh-CN" altLang="en-US" sz="2400" dirty="0">
                <a:solidFill>
                  <a:srgbClr val="000000"/>
                </a:solidFill>
                <a:latin typeface="华文楷体" panose="02010600040101010101" pitchFamily="2" charset="-122"/>
              </a:rPr>
              <a:t>文法。若是，</a:t>
            </a:r>
            <a:r>
              <a:rPr lang="zh-CN" altLang="en-US" sz="2400" dirty="0">
                <a:solidFill>
                  <a:srgbClr val="2D85F5"/>
                </a:solidFill>
                <a:latin typeface="华文楷体" panose="02010600040101010101" pitchFamily="2" charset="-122"/>
              </a:rPr>
              <a:t>构造预测分析表</a:t>
            </a:r>
            <a:endParaRPr lang="zh-CN" altLang="en-US" sz="2400" dirty="0">
              <a:solidFill>
                <a:srgbClr val="2D85F5"/>
              </a:solidFill>
              <a:latin typeface="华文楷体" panose="02010600040101010101" pitchFamily="2" charset="-122"/>
            </a:endParaRPr>
          </a:p>
          <a:p>
            <a:pPr marL="0" lvl="0" indent="0">
              <a:lnSpc>
                <a:spcPct val="150000"/>
              </a:lnSpc>
              <a:spcBef>
                <a:spcPct val="0"/>
              </a:spcBef>
              <a:buNone/>
            </a:pPr>
            <a:r>
              <a:rPr lang="en-US" altLang="zh-CN" sz="2400" b="1" dirty="0">
                <a:solidFill>
                  <a:srgbClr val="000000"/>
                </a:solidFill>
                <a:latin typeface="TimesNewRomanPS-BoldMT"/>
              </a:rPr>
              <a:t>5</a:t>
            </a:r>
            <a:r>
              <a:rPr lang="zh-CN" altLang="en-US" sz="2400" dirty="0">
                <a:solidFill>
                  <a:srgbClr val="000000"/>
                </a:solidFill>
                <a:latin typeface="华文楷体" panose="02010600040101010101" pitchFamily="2" charset="-122"/>
              </a:rPr>
              <a:t>）对于</a:t>
            </a:r>
            <a:r>
              <a:rPr lang="zh-CN" altLang="en-US" sz="2400" dirty="0">
                <a:solidFill>
                  <a:srgbClr val="2D85F5"/>
                </a:solidFill>
                <a:latin typeface="华文楷体" panose="02010600040101010101" pitchFamily="2" charset="-122"/>
              </a:rPr>
              <a:t>递归的</a:t>
            </a:r>
            <a:r>
              <a:rPr lang="zh-CN" altLang="en-US" sz="2400" dirty="0">
                <a:solidFill>
                  <a:srgbClr val="000000"/>
                </a:solidFill>
                <a:latin typeface="华文楷体" panose="02010600040101010101" pitchFamily="2" charset="-122"/>
              </a:rPr>
              <a:t>预测分析，根据预测分析表为每一个非终结符编写一个过程；对于</a:t>
            </a:r>
            <a:r>
              <a:rPr lang="zh-CN" altLang="en-US" sz="2400" dirty="0">
                <a:solidFill>
                  <a:srgbClr val="2D85F5"/>
                </a:solidFill>
                <a:latin typeface="华文楷体" panose="02010600040101010101" pitchFamily="2" charset="-122"/>
              </a:rPr>
              <a:t>非递归的</a:t>
            </a:r>
            <a:r>
              <a:rPr lang="zh-CN" altLang="en-US" sz="2400" dirty="0">
                <a:solidFill>
                  <a:srgbClr val="000000"/>
                </a:solidFill>
                <a:latin typeface="华文楷体" panose="02010600040101010101" pitchFamily="2" charset="-122"/>
              </a:rPr>
              <a:t>预测分析，实现表驱动的预测分析算法</a:t>
            </a:r>
            <a:endParaRPr lang="zh-CN" altLang="en-US" sz="2400" dirty="0"/>
          </a:p>
        </p:txBody>
      </p:sp>
      <p:sp>
        <p:nvSpPr>
          <p:cNvPr id="3" name="矩形 2"/>
          <p:cNvSpPr/>
          <p:nvPr/>
        </p:nvSpPr>
        <p:spPr>
          <a:xfrm>
            <a:off x="684213" y="1665288"/>
            <a:ext cx="4505325" cy="522288"/>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lumMod val="60000"/>
                    <a:lumOff val="40000"/>
                  </a:schemeClr>
                </a:solidFill>
                <a:effectLst/>
                <a:uLnTx/>
                <a:uFillTx/>
                <a:latin typeface="黑体" panose="02010609060101010101" pitchFamily="49" charset="-122"/>
                <a:ea typeface="黑体" panose="02010609060101010101" pitchFamily="49" charset="-122"/>
                <a:cs typeface="+mn-cs"/>
              </a:rPr>
              <a:t>预测分析法实现步骤：</a:t>
            </a:r>
            <a:endParaRPr kumimoji="0" lang="zh-CN" altLang="en-US" sz="1600" b="0" i="0" u="none" strike="noStrike" kern="1200" cap="none" spc="0" normalizeH="0" baseline="0" noProof="0" dirty="0">
              <a:ln>
                <a:noFill/>
              </a:ln>
              <a:solidFill>
                <a:schemeClr val="tx1">
                  <a:lumMod val="60000"/>
                  <a:lumOff val="40000"/>
                </a:scheme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7523" name="Rectangle 4"/>
          <p:cNvSpPr/>
          <p:nvPr/>
        </p:nvSpPr>
        <p:spPr>
          <a:xfrm>
            <a:off x="900113" y="2097088"/>
            <a:ext cx="7632700" cy="29400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b="1" dirty="0">
                <a:solidFill>
                  <a:srgbClr val="000000"/>
                </a:solidFill>
              </a:rPr>
              <a:t>要求通过本节的学习后，</a:t>
            </a:r>
            <a:endParaRPr lang="zh-CN" altLang="en-US" sz="2400" b="1" dirty="0">
              <a:solidFill>
                <a:srgbClr val="000000"/>
              </a:solidFill>
            </a:endParaRPr>
          </a:p>
          <a:p>
            <a:pPr marL="0" lvl="0" indent="0" eaLnBrk="1" hangingPunct="1">
              <a:lnSpc>
                <a:spcPct val="130000"/>
              </a:lnSpc>
              <a:spcBef>
                <a:spcPct val="0"/>
              </a:spcBef>
              <a:buNone/>
            </a:pPr>
            <a:endParaRPr lang="zh-CN" altLang="en-US" sz="2400" b="1" dirty="0">
              <a:solidFill>
                <a:srgbClr val="000000"/>
              </a:solidFill>
            </a:endParaRPr>
          </a:p>
          <a:p>
            <a:pPr marL="0" lvl="0" indent="0" eaLnBrk="1" hangingPunct="1">
              <a:lnSpc>
                <a:spcPct val="130000"/>
              </a:lnSpc>
              <a:spcBef>
                <a:spcPct val="0"/>
              </a:spcBef>
              <a:buFont typeface="Wingdings" panose="05000000000000000000" pitchFamily="2" charset="2"/>
              <a:buChar char="l"/>
            </a:pPr>
            <a:r>
              <a:rPr lang="zh-CN" altLang="en-US" sz="2400" b="1" dirty="0">
                <a:solidFill>
                  <a:srgbClr val="000000"/>
                </a:solidFill>
              </a:rPr>
              <a:t>能够对一个给定的文法判断是否是</a:t>
            </a:r>
            <a:r>
              <a:rPr lang="en-US" altLang="zh-CN" sz="2400" b="1" dirty="0">
                <a:solidFill>
                  <a:srgbClr val="000000"/>
                </a:solidFill>
              </a:rPr>
              <a:t>LL(1)</a:t>
            </a:r>
            <a:r>
              <a:rPr lang="zh-CN" altLang="en-US" sz="2400" b="1" dirty="0">
                <a:solidFill>
                  <a:srgbClr val="000000"/>
                </a:solidFill>
              </a:rPr>
              <a:t>文法；</a:t>
            </a:r>
            <a:endParaRPr lang="zh-CN" altLang="en-US" sz="2400" b="1" dirty="0">
              <a:solidFill>
                <a:srgbClr val="000000"/>
              </a:solidFill>
            </a:endParaRPr>
          </a:p>
          <a:p>
            <a:pPr marL="0" lvl="0" indent="0" eaLnBrk="1" hangingPunct="1">
              <a:lnSpc>
                <a:spcPct val="130000"/>
              </a:lnSpc>
              <a:spcBef>
                <a:spcPct val="0"/>
              </a:spcBef>
              <a:buFont typeface="Wingdings" panose="05000000000000000000" pitchFamily="2" charset="2"/>
              <a:buChar char="l"/>
            </a:pPr>
            <a:r>
              <a:rPr lang="zh-CN" altLang="en-US" sz="2400" b="1" dirty="0">
                <a:solidFill>
                  <a:srgbClr val="000000"/>
                </a:solidFill>
              </a:rPr>
              <a:t>能构造预测分析表；</a:t>
            </a:r>
            <a:endParaRPr lang="zh-CN" altLang="en-US" sz="2400" b="1" dirty="0">
              <a:solidFill>
                <a:srgbClr val="000000"/>
              </a:solidFill>
            </a:endParaRPr>
          </a:p>
          <a:p>
            <a:pPr marL="0" lvl="0" indent="0" eaLnBrk="1" hangingPunct="1">
              <a:lnSpc>
                <a:spcPct val="130000"/>
              </a:lnSpc>
              <a:spcBef>
                <a:spcPct val="0"/>
              </a:spcBef>
              <a:buFont typeface="Wingdings" panose="05000000000000000000" pitchFamily="2" charset="2"/>
              <a:buChar char="l"/>
            </a:pPr>
            <a:r>
              <a:rPr lang="zh-CN" altLang="en-US" sz="2400" b="1" dirty="0">
                <a:solidFill>
                  <a:srgbClr val="000000"/>
                </a:solidFill>
              </a:rPr>
              <a:t>能用预测分析方法判断给定的输入符号串是否是该文</a:t>
            </a:r>
            <a:endParaRPr lang="zh-CN" altLang="en-US" sz="2400" b="1" dirty="0">
              <a:solidFill>
                <a:srgbClr val="000000"/>
              </a:solidFill>
            </a:endParaRPr>
          </a:p>
          <a:p>
            <a:pPr marL="0" lvl="0" indent="0" eaLnBrk="1" hangingPunct="1">
              <a:lnSpc>
                <a:spcPct val="130000"/>
              </a:lnSpc>
              <a:spcBef>
                <a:spcPct val="0"/>
              </a:spcBef>
              <a:buFont typeface="Wingdings" panose="05000000000000000000" pitchFamily="2" charset="2"/>
              <a:buNone/>
            </a:pPr>
            <a:r>
              <a:rPr lang="zh-CN" altLang="en-US" sz="2400" b="1" dirty="0">
                <a:solidFill>
                  <a:srgbClr val="000000"/>
                </a:solidFill>
              </a:rPr>
              <a:t>  法的句子；</a:t>
            </a:r>
            <a:endParaRPr lang="zh-CN" altLang="en-US" sz="2400" b="1" dirty="0">
              <a:solidFill>
                <a:srgbClr val="000000"/>
              </a:solidFill>
            </a:endParaRPr>
          </a:p>
        </p:txBody>
      </p:sp>
      <p:sp>
        <p:nvSpPr>
          <p:cNvPr id="107524" name="Text Box 5"/>
          <p:cNvSpPr txBox="1"/>
          <p:nvPr/>
        </p:nvSpPr>
        <p:spPr>
          <a:xfrm>
            <a:off x="2627313" y="981075"/>
            <a:ext cx="43942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b="1" dirty="0"/>
              <a:t>自顶向下分析法小结</a:t>
            </a:r>
            <a:endParaRPr lang="zh-CN" altLang="en-US" b="1" dirty="0"/>
          </a:p>
        </p:txBody>
      </p:sp>
    </p:spTree>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18468" name="Text Box 4"/>
          <p:cNvSpPr txBox="1"/>
          <p:nvPr/>
        </p:nvSpPr>
        <p:spPr>
          <a:xfrm>
            <a:off x="1258888" y="1052513"/>
            <a:ext cx="7704137" cy="2225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1.</a:t>
            </a:r>
            <a:r>
              <a:rPr lang="zh-CN" altLang="en-US" sz="2000" dirty="0">
                <a:solidFill>
                  <a:srgbClr val="000000"/>
                </a:solidFill>
              </a:rPr>
              <a:t>设有下列文法</a:t>
            </a:r>
            <a:r>
              <a:rPr lang="en-US" altLang="zh-CN" sz="2000" dirty="0">
                <a:solidFill>
                  <a:srgbClr val="000000"/>
                </a:solidFill>
              </a:rPr>
              <a:t>:</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A -&gt; aABe | Ba</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B -&gt; dB | </a:t>
            </a:r>
            <a:r>
              <a:rPr lang="el-GR" altLang="zh-CN" sz="2000" dirty="0">
                <a:solidFill>
                  <a:srgbClr val="000000"/>
                </a:solidFill>
              </a:rPr>
              <a:t>ε</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(1)</a:t>
            </a:r>
            <a:r>
              <a:rPr lang="zh-CN" altLang="en-US" sz="2000" dirty="0">
                <a:solidFill>
                  <a:srgbClr val="000000"/>
                </a:solidFill>
              </a:rPr>
              <a:t>求每一个非终结符的</a:t>
            </a:r>
            <a:r>
              <a:rPr lang="en-US" altLang="zh-CN" sz="2000" dirty="0">
                <a:solidFill>
                  <a:srgbClr val="000000"/>
                </a:solidFill>
              </a:rPr>
              <a:t>FOLLOW</a:t>
            </a:r>
            <a:r>
              <a:rPr lang="zh-CN" altLang="en-US" sz="2000" dirty="0">
                <a:solidFill>
                  <a:srgbClr val="000000"/>
                </a:solidFill>
              </a:rPr>
              <a:t>集</a:t>
            </a:r>
            <a:r>
              <a:rPr lang="en-US" altLang="zh-CN" sz="2000" dirty="0">
                <a:solidFill>
                  <a:srgbClr val="000000"/>
                </a:solidFill>
              </a:rPr>
              <a:t>.</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(2)</a:t>
            </a:r>
            <a:r>
              <a:rPr lang="zh-CN" altLang="en-US" sz="2000" dirty="0">
                <a:solidFill>
                  <a:srgbClr val="000000"/>
                </a:solidFill>
              </a:rPr>
              <a:t>该文法是</a:t>
            </a:r>
            <a:r>
              <a:rPr lang="en-US" altLang="zh-CN" sz="2000" dirty="0">
                <a:solidFill>
                  <a:srgbClr val="000000"/>
                </a:solidFill>
              </a:rPr>
              <a:t>LL(1)</a:t>
            </a:r>
            <a:r>
              <a:rPr lang="zh-CN" altLang="en-US" sz="2000" dirty="0">
                <a:solidFill>
                  <a:srgbClr val="000000"/>
                </a:solidFill>
              </a:rPr>
              <a:t>文法吗</a:t>
            </a:r>
            <a:r>
              <a:rPr lang="en-US" altLang="zh-CN" sz="2000" dirty="0">
                <a:solidFill>
                  <a:srgbClr val="000000"/>
                </a:solidFill>
              </a:rPr>
              <a:t>?</a:t>
            </a:r>
            <a:endParaRPr lang="en-US" altLang="zh-CN" sz="2000" dirty="0">
              <a:solidFill>
                <a:srgbClr val="000000"/>
              </a:solidFill>
            </a:endParaRPr>
          </a:p>
        </p:txBody>
      </p:sp>
      <p:sp>
        <p:nvSpPr>
          <p:cNvPr id="318469" name="Text Box 5"/>
          <p:cNvSpPr txBox="1"/>
          <p:nvPr/>
        </p:nvSpPr>
        <p:spPr>
          <a:xfrm>
            <a:off x="1476375" y="3644900"/>
            <a:ext cx="5688013" cy="24304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rPr>
              <a:t>FOLLOW(A)={$} </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FOLLOW(A)=FIRST(Be)/ </a:t>
            </a:r>
            <a:r>
              <a:rPr lang="el-GR" altLang="zh-CN" sz="1800" dirty="0">
                <a:solidFill>
                  <a:srgbClr val="000000"/>
                </a:solidFill>
              </a:rPr>
              <a:t>ε</a:t>
            </a:r>
            <a:r>
              <a:rPr lang="en-US" altLang="zh-CN" sz="1800" dirty="0">
                <a:solidFill>
                  <a:srgbClr val="000000"/>
                </a:solidFill>
              </a:rPr>
              <a:t> ={d, e}</a:t>
            </a:r>
            <a:endParaRPr lang="en-US" altLang="zh-CN" sz="1800" dirty="0">
              <a:solidFill>
                <a:srgbClr val="000000"/>
              </a:solidFill>
            </a:endParaRPr>
          </a:p>
          <a:p>
            <a:pPr marL="0" lvl="0" indent="0" eaLnBrk="1" hangingPunct="1">
              <a:spcBef>
                <a:spcPct val="50000"/>
              </a:spcBef>
              <a:buNone/>
            </a:pPr>
            <a:r>
              <a:rPr lang="en-US" altLang="zh-CN" sz="1800" dirty="0">
                <a:solidFill>
                  <a:srgbClr val="0000FF"/>
                </a:solidFill>
              </a:rPr>
              <a:t>FOLLOW(A)={$, d, </a:t>
            </a:r>
            <a:r>
              <a:rPr lang="en-US" altLang="zh-CN" sz="1800" dirty="0">
                <a:solidFill>
                  <a:srgbClr val="0000FF"/>
                </a:solidFill>
                <a:highlight>
                  <a:srgbClr val="FFFF00"/>
                </a:highlight>
              </a:rPr>
              <a:t>e</a:t>
            </a:r>
            <a:r>
              <a:rPr lang="en-US" altLang="zh-CN" sz="1800" dirty="0">
                <a:solidFill>
                  <a:srgbClr val="0000FF"/>
                </a:solidFill>
              </a:rPr>
              <a:t>}</a:t>
            </a:r>
            <a:endParaRPr lang="en-US" altLang="zh-CN" sz="1800" dirty="0">
              <a:solidFill>
                <a:srgbClr val="0000FF"/>
              </a:solidFill>
            </a:endParaRPr>
          </a:p>
          <a:p>
            <a:pPr marL="0" lvl="0" indent="0" eaLnBrk="1" hangingPunct="1">
              <a:spcBef>
                <a:spcPct val="50000"/>
              </a:spcBef>
              <a:buNone/>
            </a:pPr>
            <a:r>
              <a:rPr lang="en-US" altLang="zh-CN" sz="1800" dirty="0">
                <a:solidFill>
                  <a:srgbClr val="0000FF"/>
                </a:solidFill>
              </a:rPr>
              <a:t>FOLLOW(B)={a, e}</a:t>
            </a:r>
            <a:endParaRPr lang="en-US" altLang="zh-CN" sz="1800" dirty="0">
              <a:solidFill>
                <a:srgbClr val="0000FF"/>
              </a:solidFill>
            </a:endParaRPr>
          </a:p>
          <a:p>
            <a:pPr marL="0" lvl="0" indent="0" eaLnBrk="1" hangingPunct="1">
              <a:spcBef>
                <a:spcPct val="50000"/>
              </a:spcBef>
              <a:buNone/>
            </a:pPr>
            <a:r>
              <a:rPr lang="en-US" altLang="zh-CN" sz="1800" dirty="0">
                <a:solidFill>
                  <a:srgbClr val="0000FF"/>
                </a:solidFill>
              </a:rPr>
              <a:t>FIRST(aABe) ∩FIRST(Ba)={a}≠Ø</a:t>
            </a:r>
            <a:endParaRPr lang="en-US" altLang="zh-CN" sz="1800" dirty="0">
              <a:solidFill>
                <a:srgbClr val="0000FF"/>
              </a:solidFill>
            </a:endParaRPr>
          </a:p>
          <a:p>
            <a:pPr marL="0" lvl="0" indent="0" eaLnBrk="1" hangingPunct="1">
              <a:spcBef>
                <a:spcPct val="50000"/>
              </a:spcBef>
              <a:buNone/>
            </a:pPr>
            <a:r>
              <a:rPr lang="zh-CN" altLang="en-US" sz="1800" dirty="0">
                <a:solidFill>
                  <a:srgbClr val="0000FF"/>
                </a:solidFill>
              </a:rPr>
              <a:t>所以不是</a:t>
            </a:r>
            <a:r>
              <a:rPr lang="en-US" altLang="zh-CN" sz="1800" dirty="0">
                <a:solidFill>
                  <a:srgbClr val="0000FF"/>
                </a:solidFill>
              </a:rPr>
              <a:t>LL(1)</a:t>
            </a:r>
            <a:r>
              <a:rPr lang="zh-CN" altLang="en-US" sz="1800" dirty="0">
                <a:solidFill>
                  <a:srgbClr val="0000FF"/>
                </a:solidFill>
              </a:rPr>
              <a:t>文法</a:t>
            </a:r>
            <a:r>
              <a:rPr lang="en-US" altLang="zh-CN" sz="1800" dirty="0">
                <a:solidFill>
                  <a:srgbClr val="0000FF"/>
                </a:solidFill>
              </a:rPr>
              <a:t>.</a:t>
            </a:r>
            <a:endParaRPr lang="en-US" altLang="zh-CN" sz="1800" dirty="0">
              <a:solidFill>
                <a:srgbClr val="0000FF"/>
              </a:solidFill>
            </a:endParaRPr>
          </a:p>
        </p:txBody>
      </p:sp>
      <p:sp>
        <p:nvSpPr>
          <p:cNvPr id="108549" name="Rectangle 6"/>
          <p:cNvSpPr/>
          <p:nvPr/>
        </p:nvSpPr>
        <p:spPr>
          <a:xfrm>
            <a:off x="755650" y="404813"/>
            <a:ext cx="158432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660033"/>
                </a:solidFill>
              </a:rPr>
              <a:t>复习</a:t>
            </a:r>
            <a:r>
              <a:rPr lang="en-US" altLang="zh-CN" sz="2800" b="1" dirty="0">
                <a:solidFill>
                  <a:srgbClr val="660033"/>
                </a:solidFill>
              </a:rPr>
              <a:t>:</a:t>
            </a:r>
            <a:endParaRPr lang="en-US" altLang="zh-CN" sz="2800" b="1" dirty="0">
              <a:solidFill>
                <a:srgbClr val="660033"/>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8468"/>
                                        </p:tgtEl>
                                        <p:attrNameLst>
                                          <p:attrName>style.visibility</p:attrName>
                                        </p:attrNameLst>
                                      </p:cBhvr>
                                      <p:to>
                                        <p:strVal val="visible"/>
                                      </p:to>
                                    </p:set>
                                    <p:anim calcmode="lin" valueType="num">
                                      <p:cBhvr additive="base">
                                        <p:cTn id="7" dur="500" fill="hold"/>
                                        <p:tgtEl>
                                          <p:spTgt spid="318468"/>
                                        </p:tgtEl>
                                        <p:attrNameLst>
                                          <p:attrName>ppt_x</p:attrName>
                                        </p:attrNameLst>
                                      </p:cBhvr>
                                      <p:tavLst>
                                        <p:tav tm="0">
                                          <p:val>
                                            <p:strVal val="0-#ppt_w/2"/>
                                          </p:val>
                                        </p:tav>
                                        <p:tav tm="100000">
                                          <p:val>
                                            <p:strVal val="#ppt_x"/>
                                          </p:val>
                                        </p:tav>
                                      </p:tavLst>
                                    </p:anim>
                                    <p:anim calcmode="lin" valueType="num">
                                      <p:cBhvr additive="base">
                                        <p:cTn id="8" dur="500" fill="hold"/>
                                        <p:tgtEl>
                                          <p:spTgt spid="3184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8469"/>
                                        </p:tgtEl>
                                        <p:attrNameLst>
                                          <p:attrName>style.visibility</p:attrName>
                                        </p:attrNameLst>
                                      </p:cBhvr>
                                      <p:to>
                                        <p:strVal val="visible"/>
                                      </p:to>
                                    </p:set>
                                    <p:anim calcmode="lin" valueType="num">
                                      <p:cBhvr additive="base">
                                        <p:cTn id="13" dur="500" fill="hold"/>
                                        <p:tgtEl>
                                          <p:spTgt spid="318469"/>
                                        </p:tgtEl>
                                        <p:attrNameLst>
                                          <p:attrName>ppt_x</p:attrName>
                                        </p:attrNameLst>
                                      </p:cBhvr>
                                      <p:tavLst>
                                        <p:tav tm="0">
                                          <p:val>
                                            <p:strVal val="#ppt_x"/>
                                          </p:val>
                                        </p:tav>
                                        <p:tav tm="100000">
                                          <p:val>
                                            <p:strVal val="#ppt_x"/>
                                          </p:val>
                                        </p:tav>
                                      </p:tavLst>
                                    </p:anim>
                                    <p:anim calcmode="lin" valueType="num">
                                      <p:cBhvr additive="base">
                                        <p:cTn id="14" dur="500" fill="hold"/>
                                        <p:tgtEl>
                                          <p:spTgt spid="318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8" grpId="0"/>
      <p:bldP spid="31846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灯片编号占位符 4"/>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solidFill>
                  <a:srgbClr val="006699"/>
                </a:solidFill>
              </a:rPr>
            </a:fld>
            <a:endParaRPr lang="en-US" altLang="zh-CN" sz="1400" dirty="0">
              <a:solidFill>
                <a:srgbClr val="006699"/>
              </a:solidFill>
            </a:endParaRPr>
          </a:p>
        </p:txBody>
      </p:sp>
      <p:sp>
        <p:nvSpPr>
          <p:cNvPr id="260100" name="Rectangle 4"/>
          <p:cNvSpPr/>
          <p:nvPr/>
        </p:nvSpPr>
        <p:spPr>
          <a:xfrm>
            <a:off x="755650" y="765175"/>
            <a:ext cx="7561263" cy="1917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en-US" altLang="zh-CN" sz="2000" dirty="0">
                <a:solidFill>
                  <a:srgbClr val="000000"/>
                </a:solidFill>
              </a:rPr>
              <a:t>2.</a:t>
            </a:r>
            <a:r>
              <a:rPr lang="zh-CN" altLang="en-US" sz="2000" dirty="0">
                <a:solidFill>
                  <a:srgbClr val="000000"/>
                </a:solidFill>
              </a:rPr>
              <a:t>设有文法</a:t>
            </a:r>
            <a:r>
              <a:rPr lang="en-US" altLang="zh-CN" sz="2000" dirty="0">
                <a:solidFill>
                  <a:srgbClr val="000000"/>
                </a:solidFill>
              </a:rPr>
              <a:t>G:</a:t>
            </a:r>
            <a:endParaRPr lang="en-US" altLang="zh-CN" sz="2000" dirty="0">
              <a:solidFill>
                <a:srgbClr val="000000"/>
              </a:solidFill>
            </a:endParaRPr>
          </a:p>
          <a:p>
            <a:pPr marL="0" lvl="0" indent="0" eaLnBrk="1" hangingPunct="1">
              <a:lnSpc>
                <a:spcPct val="120000"/>
              </a:lnSpc>
              <a:spcBef>
                <a:spcPct val="0"/>
              </a:spcBef>
              <a:buNone/>
            </a:pPr>
            <a:r>
              <a:rPr lang="en-US" altLang="zh-CN" sz="2000" dirty="0">
                <a:solidFill>
                  <a:srgbClr val="000000"/>
                </a:solidFill>
              </a:rPr>
              <a:t>   S-&gt;aBc | bAB</a:t>
            </a:r>
            <a:endParaRPr lang="en-US" altLang="zh-CN" sz="2000" dirty="0">
              <a:solidFill>
                <a:srgbClr val="000000"/>
              </a:solidFill>
            </a:endParaRPr>
          </a:p>
          <a:p>
            <a:pPr marL="0" lvl="0" indent="0" eaLnBrk="1" hangingPunct="1">
              <a:lnSpc>
                <a:spcPct val="120000"/>
              </a:lnSpc>
              <a:spcBef>
                <a:spcPct val="0"/>
              </a:spcBef>
              <a:buNone/>
            </a:pPr>
            <a:r>
              <a:rPr lang="en-US" altLang="zh-CN" sz="2000" dirty="0">
                <a:solidFill>
                  <a:srgbClr val="000000"/>
                </a:solidFill>
              </a:rPr>
              <a:t>   A-&gt;aAb | b</a:t>
            </a:r>
            <a:endParaRPr lang="en-US" altLang="zh-CN" sz="2000" dirty="0">
              <a:solidFill>
                <a:srgbClr val="000000"/>
              </a:solidFill>
            </a:endParaRPr>
          </a:p>
          <a:p>
            <a:pPr marL="0" lvl="0" indent="0" eaLnBrk="1" hangingPunct="1">
              <a:lnSpc>
                <a:spcPct val="120000"/>
              </a:lnSpc>
              <a:spcBef>
                <a:spcPct val="0"/>
              </a:spcBef>
              <a:buNone/>
            </a:pPr>
            <a:r>
              <a:rPr lang="en-US" altLang="zh-CN" sz="2000" dirty="0">
                <a:solidFill>
                  <a:srgbClr val="000000"/>
                </a:solidFill>
              </a:rPr>
              <a:t>   B-&gt;b | </a:t>
            </a:r>
            <a:r>
              <a:rPr lang="el-GR" altLang="zh-CN" sz="2000" dirty="0">
                <a:solidFill>
                  <a:srgbClr val="000000"/>
                </a:solidFill>
              </a:rPr>
              <a:t>ε</a:t>
            </a:r>
            <a:endParaRPr lang="en-US" altLang="zh-CN" sz="2000" dirty="0">
              <a:solidFill>
                <a:srgbClr val="000000"/>
              </a:solidFill>
            </a:endParaRPr>
          </a:p>
          <a:p>
            <a:pPr marL="0" lvl="0" indent="0" eaLnBrk="1" hangingPunct="1">
              <a:lnSpc>
                <a:spcPct val="120000"/>
              </a:lnSpc>
              <a:spcBef>
                <a:spcPct val="0"/>
              </a:spcBef>
              <a:buNone/>
            </a:pPr>
            <a:r>
              <a:rPr lang="en-US" altLang="zh-CN" sz="2000" dirty="0">
                <a:solidFill>
                  <a:srgbClr val="000000"/>
                </a:solidFill>
              </a:rPr>
              <a:t>   </a:t>
            </a:r>
            <a:r>
              <a:rPr lang="zh-CN" altLang="en-US" sz="2000" dirty="0">
                <a:solidFill>
                  <a:srgbClr val="000000"/>
                </a:solidFill>
              </a:rPr>
              <a:t>构造其预测分析表</a:t>
            </a:r>
            <a:r>
              <a:rPr lang="en-US" altLang="zh-CN" sz="2000" dirty="0">
                <a:solidFill>
                  <a:srgbClr val="000000"/>
                </a:solidFill>
              </a:rPr>
              <a:t>,</a:t>
            </a:r>
            <a:r>
              <a:rPr lang="zh-CN" altLang="en-US" sz="2000" dirty="0">
                <a:solidFill>
                  <a:srgbClr val="000000"/>
                </a:solidFill>
              </a:rPr>
              <a:t>并分析符号串</a:t>
            </a:r>
            <a:r>
              <a:rPr lang="en-US" altLang="zh-CN" sz="2000" dirty="0">
                <a:solidFill>
                  <a:srgbClr val="000000"/>
                </a:solidFill>
              </a:rPr>
              <a:t>baabbb</a:t>
            </a:r>
            <a:r>
              <a:rPr lang="zh-CN" altLang="en-US" sz="2000" dirty="0">
                <a:solidFill>
                  <a:srgbClr val="000000"/>
                </a:solidFill>
              </a:rPr>
              <a:t>是否该文法的句子</a:t>
            </a:r>
            <a:r>
              <a:rPr lang="en-US" altLang="zh-CN" sz="2000" dirty="0">
                <a:solidFill>
                  <a:srgbClr val="000000"/>
                </a:solidFill>
              </a:rPr>
              <a:t>.</a:t>
            </a:r>
            <a:endParaRPr lang="en-US" altLang="zh-CN" sz="2000" dirty="0">
              <a:solidFill>
                <a:srgbClr val="000000"/>
              </a:solidFill>
            </a:endParaRPr>
          </a:p>
        </p:txBody>
      </p:sp>
      <p:sp>
        <p:nvSpPr>
          <p:cNvPr id="260101" name="Text Box 5"/>
          <p:cNvSpPr txBox="1"/>
          <p:nvPr/>
        </p:nvSpPr>
        <p:spPr>
          <a:xfrm>
            <a:off x="755650" y="3357563"/>
            <a:ext cx="3311525" cy="11922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rPr>
              <a:t>FIRST(S)={a, b}=FIRST(A)</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FIRST(B)={b, </a:t>
            </a:r>
            <a:r>
              <a:rPr lang="el-GR" altLang="zh-CN" sz="1800" dirty="0">
                <a:solidFill>
                  <a:srgbClr val="000000"/>
                </a:solidFill>
              </a:rPr>
              <a:t>ε</a:t>
            </a:r>
            <a:r>
              <a:rPr lang="en-US" altLang="zh-CN" sz="1800" dirty="0">
                <a:solidFill>
                  <a:srgbClr val="000000"/>
                </a:solidFill>
              </a:rPr>
              <a:t>}</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FOLLOW(B)={c,$}</a:t>
            </a:r>
            <a:endParaRPr lang="en-US" altLang="zh-CN" sz="1800" dirty="0">
              <a:solidFill>
                <a:srgbClr val="000000"/>
              </a:solidFill>
            </a:endParaRPr>
          </a:p>
        </p:txBody>
      </p:sp>
      <p:graphicFrame>
        <p:nvGraphicFramePr>
          <p:cNvPr id="260194" name="Group 98"/>
          <p:cNvGraphicFramePr>
            <a:graphicFrameLocks noGrp="1"/>
          </p:cNvGraphicFramePr>
          <p:nvPr>
            <p:ph idx="1"/>
          </p:nvPr>
        </p:nvGraphicFramePr>
        <p:xfrm>
          <a:off x="4500563" y="3500438"/>
          <a:ext cx="3959225" cy="1325563"/>
        </p:xfrm>
        <a:graphic>
          <a:graphicData uri="http://schemas.openxmlformats.org/drawingml/2006/table">
            <a:tbl>
              <a:tblPr/>
              <a:tblGrid>
                <a:gridCol w="481012"/>
                <a:gridCol w="885825"/>
                <a:gridCol w="936625"/>
                <a:gridCol w="792163"/>
                <a:gridCol w="863600"/>
              </a:tblGrid>
              <a:tr h="306942">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b</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c</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S</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S-&gt;aBc</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S-&gt;bAB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473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A-&gt;aAb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A-&gt;b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B</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B-&gt;b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B-&gt; </a:t>
                      </a:r>
                      <a:r>
                        <a:rPr kumimoji="0" lang="el-GR"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ε</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B-&gt; </a:t>
                      </a:r>
                      <a:r>
                        <a:rPr kumimoji="0" lang="el-GR" altLang="zh-CN" sz="14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ε</a:t>
                      </a:r>
                      <a:endParaRPr kumimoji="0" lang="en-US" altLang="zh-CN" sz="14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L="90000" marR="90000" marT="46791" marB="467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100"/>
                                        </p:tgtEl>
                                        <p:attrNameLst>
                                          <p:attrName>style.visibility</p:attrName>
                                        </p:attrNameLst>
                                      </p:cBhvr>
                                      <p:to>
                                        <p:strVal val="visible"/>
                                      </p:to>
                                    </p:set>
                                    <p:anim calcmode="lin" valueType="num">
                                      <p:cBhvr additive="base">
                                        <p:cTn id="7" dur="500" fill="hold"/>
                                        <p:tgtEl>
                                          <p:spTgt spid="260100"/>
                                        </p:tgtEl>
                                        <p:attrNameLst>
                                          <p:attrName>ppt_x</p:attrName>
                                        </p:attrNameLst>
                                      </p:cBhvr>
                                      <p:tavLst>
                                        <p:tav tm="0">
                                          <p:val>
                                            <p:strVal val="0-#ppt_w/2"/>
                                          </p:val>
                                        </p:tav>
                                        <p:tav tm="100000">
                                          <p:val>
                                            <p:strVal val="#ppt_x"/>
                                          </p:val>
                                        </p:tav>
                                      </p:tavLst>
                                    </p:anim>
                                    <p:anim calcmode="lin" valueType="num">
                                      <p:cBhvr additive="base">
                                        <p:cTn id="8" dur="500" fill="hold"/>
                                        <p:tgtEl>
                                          <p:spTgt spid="260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0101"/>
                                        </p:tgtEl>
                                        <p:attrNameLst>
                                          <p:attrName>style.visibility</p:attrName>
                                        </p:attrNameLst>
                                      </p:cBhvr>
                                      <p:to>
                                        <p:strVal val="visible"/>
                                      </p:to>
                                    </p:set>
                                    <p:anim calcmode="lin" valueType="num">
                                      <p:cBhvr additive="base">
                                        <p:cTn id="13" dur="500" fill="hold"/>
                                        <p:tgtEl>
                                          <p:spTgt spid="260101"/>
                                        </p:tgtEl>
                                        <p:attrNameLst>
                                          <p:attrName>ppt_x</p:attrName>
                                        </p:attrNameLst>
                                      </p:cBhvr>
                                      <p:tavLst>
                                        <p:tav tm="0">
                                          <p:val>
                                            <p:strVal val="#ppt_x"/>
                                          </p:val>
                                        </p:tav>
                                        <p:tav tm="100000">
                                          <p:val>
                                            <p:strVal val="#ppt_x"/>
                                          </p:val>
                                        </p:tav>
                                      </p:tavLst>
                                    </p:anim>
                                    <p:anim calcmode="lin" valueType="num">
                                      <p:cBhvr additive="base">
                                        <p:cTn id="14" dur="500" fill="hold"/>
                                        <p:tgtEl>
                                          <p:spTgt spid="26010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0194"/>
                                        </p:tgtEl>
                                        <p:attrNameLst>
                                          <p:attrName>style.visibility</p:attrName>
                                        </p:attrNameLst>
                                      </p:cBhvr>
                                      <p:to>
                                        <p:strVal val="visible"/>
                                      </p:to>
                                    </p:set>
                                    <p:anim calcmode="lin" valueType="num">
                                      <p:cBhvr additive="base">
                                        <p:cTn id="17" dur="500" fill="hold"/>
                                        <p:tgtEl>
                                          <p:spTgt spid="260194"/>
                                        </p:tgtEl>
                                        <p:attrNameLst>
                                          <p:attrName>ppt_x</p:attrName>
                                        </p:attrNameLst>
                                      </p:cBhvr>
                                      <p:tavLst>
                                        <p:tav tm="0">
                                          <p:val>
                                            <p:strVal val="#ppt_x"/>
                                          </p:val>
                                        </p:tav>
                                        <p:tav tm="100000">
                                          <p:val>
                                            <p:strVal val="#ppt_x"/>
                                          </p:val>
                                        </p:tav>
                                      </p:tavLst>
                                    </p:anim>
                                    <p:anim calcmode="lin" valueType="num">
                                      <p:cBhvr additive="base">
                                        <p:cTn id="18" dur="500" fill="hold"/>
                                        <p:tgtEl>
                                          <p:spTgt spid="260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0" grpId="0"/>
      <p:bldP spid="26010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灯片编号占位符 4"/>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solidFill>
                  <a:srgbClr val="006699"/>
                </a:solidFill>
              </a:rPr>
            </a:fld>
            <a:endParaRPr lang="en-US" altLang="zh-CN" sz="1400" dirty="0">
              <a:solidFill>
                <a:srgbClr val="006699"/>
              </a:solidFill>
            </a:endParaRPr>
          </a:p>
        </p:txBody>
      </p:sp>
      <p:sp>
        <p:nvSpPr>
          <p:cNvPr id="110595" name="Text Box 4"/>
          <p:cNvSpPr txBox="1"/>
          <p:nvPr/>
        </p:nvSpPr>
        <p:spPr>
          <a:xfrm>
            <a:off x="1042988" y="476250"/>
            <a:ext cx="7273925" cy="4668838"/>
          </a:xfrm>
          <a:prstGeom prst="rect">
            <a:avLst/>
          </a:prstGeom>
          <a:solidFill>
            <a:srgbClr val="CCFFFF"/>
          </a:solidFill>
          <a:ln w="1587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b="1" dirty="0">
                <a:solidFill>
                  <a:srgbClr val="006699"/>
                </a:solidFill>
              </a:rPr>
              <a:t>Stack                             input                              remark</a:t>
            </a:r>
            <a:endParaRPr lang="en-US" altLang="zh-CN" sz="1800" b="1" dirty="0">
              <a:solidFill>
                <a:srgbClr val="006699"/>
              </a:solidFill>
            </a:endParaRPr>
          </a:p>
          <a:p>
            <a:pPr marL="0" lvl="0" indent="0" eaLnBrk="1" hangingPunct="1">
              <a:lnSpc>
                <a:spcPct val="80000"/>
              </a:lnSpc>
              <a:spcBef>
                <a:spcPct val="50000"/>
              </a:spcBef>
              <a:buNone/>
            </a:pPr>
            <a:r>
              <a:rPr lang="en-US" altLang="zh-CN" sz="1800" dirty="0">
                <a:solidFill>
                  <a:srgbClr val="000000"/>
                </a:solidFill>
              </a:rPr>
              <a:t>$S                                 baabbb$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$BAb                             baabbb$</a:t>
            </a:r>
            <a:r>
              <a:rPr lang="en-US" altLang="zh-CN" sz="1800" dirty="0">
                <a:solidFill>
                  <a:srgbClr val="006699"/>
                </a:solidFill>
              </a:rPr>
              <a:t>                          </a:t>
            </a:r>
            <a:r>
              <a:rPr lang="en-US" altLang="zh-CN" sz="1800" dirty="0">
                <a:solidFill>
                  <a:srgbClr val="000000"/>
                </a:solidFill>
              </a:rPr>
              <a:t>S-&gt;bAB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$BA                                 aabbb$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$BbAa                              aabbb$                         A-&gt;aAb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$BbA                                 abbb$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$BbbAa                              abbb$                         A-&gt;aAb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$BbbA                                  bbb$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$Bbbb                                   bbb$                        A-&gt;b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$Bbb                                      bb$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$Bb                                          b$</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$B                                              $</a:t>
            </a:r>
            <a:endParaRPr lang="en-US" altLang="zh-CN" sz="1800" dirty="0">
              <a:solidFill>
                <a:srgbClr val="000000"/>
              </a:solidFill>
            </a:endParaRPr>
          </a:p>
          <a:p>
            <a:pPr marL="0" lvl="0" indent="0" eaLnBrk="1" hangingPunct="1">
              <a:lnSpc>
                <a:spcPct val="80000"/>
              </a:lnSpc>
              <a:spcBef>
                <a:spcPct val="50000"/>
              </a:spcBef>
              <a:buNone/>
            </a:pPr>
            <a:r>
              <a:rPr lang="en-US" altLang="zh-CN" sz="1800" dirty="0">
                <a:solidFill>
                  <a:srgbClr val="000000"/>
                </a:solidFill>
              </a:rPr>
              <a:t>$                                                $                        B-&gt; </a:t>
            </a:r>
            <a:r>
              <a:rPr lang="el-GR" altLang="zh-CN" sz="1800" dirty="0">
                <a:solidFill>
                  <a:srgbClr val="000000"/>
                </a:solidFill>
              </a:rPr>
              <a:t>ε</a:t>
            </a:r>
            <a:endParaRPr lang="en-US" altLang="zh-CN" sz="1800" dirty="0">
              <a:solidFill>
                <a:srgbClr val="000000"/>
              </a:solidFill>
            </a:endParaRPr>
          </a:p>
        </p:txBody>
      </p:sp>
      <p:graphicFrame>
        <p:nvGraphicFramePr>
          <p:cNvPr id="262186" name="Group 42"/>
          <p:cNvGraphicFramePr>
            <a:graphicFrameLocks noGrp="1"/>
          </p:cNvGraphicFramePr>
          <p:nvPr>
            <p:ph idx="1"/>
          </p:nvPr>
        </p:nvGraphicFramePr>
        <p:xfrm>
          <a:off x="1187450" y="5373688"/>
          <a:ext cx="5329238" cy="1227138"/>
        </p:xfrm>
        <a:graphic>
          <a:graphicData uri="http://schemas.openxmlformats.org/drawingml/2006/table">
            <a:tbl>
              <a:tblPr/>
              <a:tblGrid>
                <a:gridCol w="649288"/>
                <a:gridCol w="1190625"/>
                <a:gridCol w="1262062"/>
                <a:gridCol w="1065213"/>
                <a:gridCol w="1162050"/>
              </a:tblGrid>
              <a:tr h="306784">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b</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c</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78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S</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S-&gt;aBc</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S-&gt;bAB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78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A-&gt;aAb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A-&gt;b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78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B</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B-&gt;b</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B-&gt; </a:t>
                      </a:r>
                      <a:r>
                        <a:rPr kumimoji="0" lang="el-GR"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ε</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B-&gt; </a:t>
                      </a:r>
                      <a:r>
                        <a:rPr kumimoji="0" lang="el-GR"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ε</a:t>
                      </a:r>
                      <a:endParaRPr kumimoji="0" lang="en-US" altLang="zh-CN" sz="1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L="90000" marR="90000" marT="46713" marB="46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2186"/>
                                        </p:tgtEl>
                                        <p:attrNameLst>
                                          <p:attrName>style.visibility</p:attrName>
                                        </p:attrNameLst>
                                      </p:cBhvr>
                                      <p:to>
                                        <p:strVal val="visible"/>
                                      </p:to>
                                    </p:set>
                                    <p:animEffect transition="in" filter="fade">
                                      <p:cBhvr>
                                        <p:cTn id="7" dur="2000"/>
                                        <p:tgtEl>
                                          <p:spTgt spid="262186"/>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nodeType="clickEffect">
                                  <p:stCondLst>
                                    <p:cond delay="0"/>
                                  </p:stCondLst>
                                  <p:childTnLst>
                                    <p:animMotion origin="layout" path="M -0.03924 0.08959 L 0.07882 -0.01551 " pathEditMode="relative" rAng="0" ptsTypes="AA">
                                      <p:cBhvr>
                                        <p:cTn id="11" dur="2000" fill="hold"/>
                                        <p:tgtEl>
                                          <p:spTgt spid="262186"/>
                                        </p:tgtEl>
                                        <p:attrNameLst>
                                          <p:attrName>ppt_x</p:attrName>
                                          <p:attrName>ppt_y</p:attrName>
                                        </p:attrNameLst>
                                      </p:cBhvr>
                                      <p:rCtr x="5900" y="-5300"/>
                                    </p:animMotion>
                                  </p:childTnLst>
                                </p:cTn>
                              </p:par>
                              <p:par>
                                <p:cTn id="12" presetID="9" presetClass="emph" presetSubtype="0" nodeType="withEffect">
                                  <p:stCondLst>
                                    <p:cond delay="0"/>
                                  </p:stCondLst>
                                  <p:childTnLst>
                                    <p:set>
                                      <p:cBhvr rctx="PPT">
                                        <p:cTn id="13" dur="indefinite"/>
                                        <p:tgtEl>
                                          <p:spTgt spid="262186"/>
                                        </p:tgtEl>
                                        <p:attrNameLst>
                                          <p:attrName>style.opacity</p:attrName>
                                        </p:attrNameLst>
                                      </p:cBhvr>
                                      <p:to>
                                        <p:strVal val="0.5"/>
                                      </p:to>
                                    </p:set>
                                    <p:animEffect filter="image" prLst="opacity: 0.5">
                                      <p:cBhvr rctx="IE">
                                        <p:cTn id="14" dur="indefinite"/>
                                        <p:tgtEl>
                                          <p:spTgt spid="262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灯片编号占位符 2"/>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11619" name="图片 3"/>
          <p:cNvPicPr>
            <a:picLocks noChangeAspect="1"/>
          </p:cNvPicPr>
          <p:nvPr/>
        </p:nvPicPr>
        <p:blipFill>
          <a:blip r:embed="rId1"/>
          <a:srcRect l="29329" t="20074" r="12727" b="30051"/>
          <a:stretch>
            <a:fillRect/>
          </a:stretch>
        </p:blipFill>
        <p:spPr>
          <a:xfrm>
            <a:off x="50800" y="1052513"/>
            <a:ext cx="9072563" cy="4392612"/>
          </a:xfrm>
          <a:prstGeom prst="rect">
            <a:avLst/>
          </a:prstGeom>
          <a:noFill/>
          <a:ln w="9525">
            <a:noFill/>
          </a:ln>
        </p:spPr>
      </p:pic>
    </p:spTree>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3667" name="Rectangle 2"/>
          <p:cNvSpPr>
            <a:spLocks noGrp="1"/>
          </p:cNvSpPr>
          <p:nvPr>
            <p:ph type="title"/>
          </p:nvPr>
        </p:nvSpPr>
        <p:spPr>
          <a:xfrm>
            <a:off x="468313" y="549275"/>
            <a:ext cx="8540750" cy="625475"/>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4.5 </a:t>
            </a:r>
            <a:r>
              <a:rPr lang="zh-CN" altLang="en-US" sz="3200" b="1" dirty="0">
                <a:solidFill>
                  <a:schemeClr val="tx1"/>
                </a:solidFill>
                <a:effectLst/>
                <a:latin typeface="宋体" panose="02010600030101010101" pitchFamily="2" charset="-122"/>
                <a:cs typeface="Times New Roman" panose="02020603050405020304" pitchFamily="18" charset="0"/>
              </a:rPr>
              <a:t>自底向上语法分析</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113668" name="Text Box 8"/>
          <p:cNvSpPr txBox="1"/>
          <p:nvPr/>
        </p:nvSpPr>
        <p:spPr>
          <a:xfrm>
            <a:off x="684213" y="1687513"/>
            <a:ext cx="7777162" cy="3970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660033"/>
                </a:solidFill>
              </a:rPr>
              <a:t>主旨：</a:t>
            </a:r>
            <a:r>
              <a:rPr lang="zh-CN" altLang="en-US" sz="2400" dirty="0">
                <a:solidFill>
                  <a:srgbClr val="000000"/>
                </a:solidFill>
                <a:latin typeface="华文新魏" panose="02010800040101010101" pitchFamily="2" charset="-122"/>
                <a:ea typeface="华文新魏" panose="02010800040101010101" pitchFamily="2" charset="-122"/>
              </a:rPr>
              <a:t>从输入串开始，逐步进行</a:t>
            </a:r>
            <a:r>
              <a:rPr lang="zh-CN" altLang="en-US" sz="2400" dirty="0">
                <a:solidFill>
                  <a:srgbClr val="000000"/>
                </a:solidFill>
                <a:latin typeface="宋体" panose="02010600030101010101" pitchFamily="2" charset="-122"/>
                <a:ea typeface="华文新魏" panose="02010800040101010101" pitchFamily="2" charset="-122"/>
              </a:rPr>
              <a:t>“</a:t>
            </a:r>
            <a:r>
              <a:rPr lang="zh-CN" altLang="en-US" sz="2400" dirty="0">
                <a:solidFill>
                  <a:srgbClr val="000000"/>
                </a:solidFill>
                <a:latin typeface="华文新魏" panose="02010800040101010101" pitchFamily="2" charset="-122"/>
                <a:ea typeface="华文新魏" panose="02010800040101010101" pitchFamily="2" charset="-122"/>
              </a:rPr>
              <a:t>归约</a:t>
            </a:r>
            <a:r>
              <a:rPr lang="zh-CN" altLang="en-US" sz="2400" dirty="0">
                <a:solidFill>
                  <a:srgbClr val="000000"/>
                </a:solidFill>
                <a:latin typeface="宋体" panose="02010600030101010101" pitchFamily="2" charset="-122"/>
                <a:ea typeface="华文新魏" panose="02010800040101010101" pitchFamily="2" charset="-122"/>
              </a:rPr>
              <a:t>”</a:t>
            </a:r>
            <a:r>
              <a:rPr lang="zh-CN" altLang="en-US" sz="2400" dirty="0">
                <a:solidFill>
                  <a:srgbClr val="000000"/>
                </a:solidFill>
                <a:latin typeface="华文新魏" panose="02010800040101010101" pitchFamily="2" charset="-122"/>
                <a:ea typeface="华文新魏" panose="02010800040101010101" pitchFamily="2" charset="-122"/>
              </a:rPr>
              <a:t>，直至归约到  </a:t>
            </a:r>
            <a:endParaRPr lang="zh-CN" altLang="en-US" sz="2400" dirty="0">
              <a:solidFill>
                <a:srgbClr val="000000"/>
              </a:solidFill>
              <a:latin typeface="华文新魏" panose="02010800040101010101" pitchFamily="2" charset="-122"/>
              <a:ea typeface="华文新魏" panose="02010800040101010101" pitchFamily="2" charset="-122"/>
            </a:endParaRPr>
          </a:p>
          <a:p>
            <a:pPr marL="0" lvl="0" indent="0" eaLnBrk="1" hangingPunct="1">
              <a:spcBef>
                <a:spcPct val="0"/>
              </a:spcBef>
              <a:buNone/>
            </a:pPr>
            <a:r>
              <a:rPr lang="zh-CN" altLang="en-US" sz="2400" dirty="0">
                <a:solidFill>
                  <a:srgbClr val="000000"/>
                </a:solidFill>
                <a:latin typeface="华文新魏" panose="02010800040101010101" pitchFamily="2" charset="-122"/>
                <a:ea typeface="华文新魏" panose="02010800040101010101" pitchFamily="2" charset="-122"/>
              </a:rPr>
              <a:t>      文法的开始符号；为输入串构造分析树时从叶节 </a:t>
            </a:r>
            <a:endParaRPr lang="zh-CN" altLang="en-US" sz="2400" dirty="0">
              <a:solidFill>
                <a:srgbClr val="000000"/>
              </a:solidFill>
              <a:latin typeface="华文新魏" panose="02010800040101010101" pitchFamily="2" charset="-122"/>
              <a:ea typeface="华文新魏" panose="02010800040101010101" pitchFamily="2" charset="-122"/>
            </a:endParaRPr>
          </a:p>
          <a:p>
            <a:pPr marL="0" lvl="0" indent="0" eaLnBrk="1" hangingPunct="1">
              <a:spcBef>
                <a:spcPct val="0"/>
              </a:spcBef>
              <a:buNone/>
            </a:pPr>
            <a:r>
              <a:rPr lang="zh-CN" altLang="en-US" sz="2400" dirty="0">
                <a:solidFill>
                  <a:srgbClr val="000000"/>
                </a:solidFill>
                <a:latin typeface="华文新魏" panose="02010800040101010101" pitchFamily="2" charset="-122"/>
                <a:ea typeface="华文新魏" panose="02010800040101010101" pitchFamily="2" charset="-122"/>
              </a:rPr>
              <a:t>      点（底端）开始，向根节点（顶端）前进。</a:t>
            </a:r>
            <a:endParaRPr lang="zh-CN" altLang="en-US" sz="2400" dirty="0">
              <a:solidFill>
                <a:srgbClr val="000000"/>
              </a:solidFill>
              <a:latin typeface="华文新魏" panose="02010800040101010101" pitchFamily="2" charset="-122"/>
              <a:ea typeface="华文新魏" panose="02010800040101010101" pitchFamily="2" charset="-122"/>
            </a:endParaRPr>
          </a:p>
          <a:p>
            <a:pPr marL="0" lvl="0" indent="0" eaLnBrk="1" hangingPunct="1">
              <a:spcBef>
                <a:spcPct val="0"/>
              </a:spcBef>
              <a:buNone/>
            </a:pPr>
            <a:endParaRPr lang="zh-CN" altLang="en-US" sz="2400" dirty="0">
              <a:solidFill>
                <a:srgbClr val="000000"/>
              </a:solidFill>
              <a:latin typeface="华文新魏" panose="02010800040101010101" pitchFamily="2" charset="-122"/>
              <a:ea typeface="华文新魏" panose="02010800040101010101" pitchFamily="2" charset="-122"/>
            </a:endParaRPr>
          </a:p>
          <a:p>
            <a:pPr marL="0" lvl="0" indent="0" eaLnBrk="1" hangingPunct="1">
              <a:spcBef>
                <a:spcPct val="50000"/>
              </a:spcBef>
              <a:buNone/>
            </a:pPr>
            <a:r>
              <a:rPr lang="zh-CN" altLang="en-US" sz="2400" b="1" dirty="0">
                <a:solidFill>
                  <a:srgbClr val="0000FF"/>
                </a:solidFill>
              </a:rPr>
              <a:t>归约</a:t>
            </a:r>
            <a:r>
              <a:rPr lang="zh-CN" altLang="en-US" sz="2400" dirty="0">
                <a:solidFill>
                  <a:srgbClr val="000000"/>
                </a:solidFill>
              </a:rPr>
              <a:t>：如果一个子串和某个产生式的右部匹配，则用该产生式的左部符号来代替该子串。若每一步都能恰当的选择子串，就可以得到最右推导的逆过程。</a:t>
            </a:r>
            <a:endParaRPr lang="zh-CN" altLang="en-US" sz="2400" dirty="0">
              <a:solidFill>
                <a:srgbClr val="000000"/>
              </a:solidFill>
            </a:endParaRPr>
          </a:p>
          <a:p>
            <a:pPr marL="0" lvl="0" indent="0" eaLnBrk="1" hangingPunct="1">
              <a:spcBef>
                <a:spcPct val="0"/>
              </a:spcBef>
              <a:buNone/>
            </a:pPr>
            <a:endParaRPr lang="zh-CN" altLang="en-US" sz="2400" b="1" dirty="0">
              <a:solidFill>
                <a:srgbClr val="006600"/>
              </a:solidFill>
            </a:endParaRPr>
          </a:p>
          <a:p>
            <a:pPr marL="0" lvl="0" indent="0" eaLnBrk="1" hangingPunct="1">
              <a:spcBef>
                <a:spcPct val="0"/>
              </a:spcBef>
              <a:buNone/>
            </a:pPr>
            <a:endParaRPr lang="zh-CN" altLang="en-US" sz="2400" b="1" dirty="0">
              <a:solidFill>
                <a:srgbClr val="006600"/>
              </a:solidFill>
            </a:endParaRPr>
          </a:p>
          <a:p>
            <a:pPr marL="0" lvl="0" indent="0" eaLnBrk="1" hangingPunct="1">
              <a:spcBef>
                <a:spcPct val="0"/>
              </a:spcBef>
              <a:buNone/>
            </a:pPr>
            <a:endParaRPr lang="zh-CN" altLang="en-US" sz="2400" b="1" dirty="0">
              <a:solidFill>
                <a:srgbClr val="660033"/>
              </a:solidFill>
            </a:endParaRPr>
          </a:p>
        </p:txBody>
      </p:sp>
    </p:spTree>
  </p:cSld>
  <p:clrMapOvr>
    <a:masterClrMapping/>
  </p:clrMapOvr>
  <p:transition spd="med">
    <p:zoom/>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4691" name="Rectangle 75"/>
          <p:cNvSpPr/>
          <p:nvPr/>
        </p:nvSpPr>
        <p:spPr>
          <a:xfrm>
            <a:off x="971550" y="981075"/>
            <a:ext cx="6840538" cy="4108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00CC"/>
                </a:solidFill>
                <a:latin typeface="宋体" panose="02010600030101010101" pitchFamily="2" charset="-122"/>
              </a:rPr>
              <a:t>例</a:t>
            </a:r>
            <a:r>
              <a:rPr lang="en-US" altLang="zh-CN" sz="2400" b="1" dirty="0">
                <a:solidFill>
                  <a:srgbClr val="0000CC"/>
                </a:solidFill>
                <a:latin typeface="宋体" panose="02010600030101010101" pitchFamily="2" charset="-122"/>
              </a:rPr>
              <a:t>4.21</a:t>
            </a:r>
            <a:r>
              <a:rPr lang="en-US" altLang="zh-CN" sz="1800" b="1" dirty="0">
                <a:solidFill>
                  <a:srgbClr val="660033"/>
                </a:solidFill>
              </a:rPr>
              <a:t> </a:t>
            </a:r>
            <a:r>
              <a:rPr lang="zh-CN" altLang="en-US" sz="2400" dirty="0">
                <a:solidFill>
                  <a:srgbClr val="000000"/>
                </a:solidFill>
                <a:latin typeface="Times New Roman" panose="02020603050405020304" pitchFamily="18" charset="0"/>
              </a:rPr>
              <a:t>考虑文法</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宋体" panose="02010600030101010101" pitchFamily="2" charset="-122"/>
              </a:rPr>
              <a:t>       </a:t>
            </a:r>
            <a:r>
              <a:rPr lang="en-US" altLang="zh-CN" sz="2400" dirty="0">
                <a:solidFill>
                  <a:srgbClr val="000000"/>
                </a:solidFill>
                <a:latin typeface="Times New Roman" panose="02020603050405020304" pitchFamily="18" charset="0"/>
              </a:rPr>
              <a:t>S-&gt;aABe     </a:t>
            </a:r>
            <a:endParaRPr lang="en-US" altLang="zh-CN"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              A-&gt; Abc | b       </a:t>
            </a:r>
            <a:endParaRPr lang="en-US" altLang="zh-CN"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              B-&gt;d</a:t>
            </a:r>
            <a:endParaRPr lang="en-US" altLang="zh-CN"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宋体" panose="02010600030101010101" pitchFamily="2" charset="-122"/>
              </a:rPr>
              <a:t>输入串：</a:t>
            </a:r>
            <a:r>
              <a:rPr lang="en-US" altLang="zh-CN" sz="2400" dirty="0">
                <a:solidFill>
                  <a:srgbClr val="000000"/>
                </a:solidFill>
                <a:latin typeface="宋体" panose="02010600030101010101" pitchFamily="2" charset="-122"/>
              </a:rPr>
              <a:t>abbcde</a:t>
            </a:r>
            <a:r>
              <a:rPr lang="zh-CN" altLang="en-US" sz="2400" dirty="0">
                <a:solidFill>
                  <a:srgbClr val="000000"/>
                </a:solidFill>
                <a:latin typeface="宋体" panose="02010600030101010101" pitchFamily="2" charset="-122"/>
              </a:rPr>
              <a:t>可按如下步骤归约到</a:t>
            </a:r>
            <a:r>
              <a:rPr lang="en-US" altLang="zh-CN" sz="2400" dirty="0">
                <a:solidFill>
                  <a:srgbClr val="000000"/>
                </a:solidFill>
                <a:latin typeface="宋体" panose="02010600030101010101" pitchFamily="2" charset="-122"/>
              </a:rPr>
              <a:t>S</a:t>
            </a:r>
            <a:r>
              <a:rPr lang="zh-CN" altLang="en-US" sz="2400" dirty="0">
                <a:solidFill>
                  <a:srgbClr val="000000"/>
                </a:solidFill>
                <a:latin typeface="宋体" panose="02010600030101010101" pitchFamily="2" charset="-122"/>
              </a:rPr>
              <a:t>：</a:t>
            </a:r>
            <a:endParaRPr lang="zh-CN" altLang="en-US" sz="2400" dirty="0">
              <a:solidFill>
                <a:srgbClr val="000000"/>
              </a:solidFill>
              <a:latin typeface="宋体" panose="02010600030101010101" pitchFamily="2" charset="-122"/>
            </a:endParaRPr>
          </a:p>
          <a:p>
            <a:pPr marL="0" lvl="0" indent="0" eaLnBrk="1" hangingPunct="1">
              <a:spcBef>
                <a:spcPct val="0"/>
              </a:spcBef>
              <a:buNone/>
            </a:pPr>
            <a:endParaRPr lang="zh-CN" altLang="en-US" sz="2400" dirty="0">
              <a:solidFill>
                <a:srgbClr val="000000"/>
              </a:solidFill>
              <a:latin typeface="宋体" panose="02010600030101010101" pitchFamily="2" charset="-122"/>
            </a:endParaRPr>
          </a:p>
          <a:p>
            <a:pPr marL="0" lvl="0" indent="0" eaLnBrk="1" hangingPunct="1">
              <a:spcBef>
                <a:spcPct val="0"/>
              </a:spcBef>
              <a:buNone/>
            </a:pPr>
            <a:r>
              <a:rPr lang="en-US" altLang="zh-CN" sz="2400" dirty="0">
                <a:solidFill>
                  <a:srgbClr val="000000"/>
                </a:solidFill>
                <a:latin typeface="宋体" panose="02010600030101010101" pitchFamily="2" charset="-122"/>
              </a:rPr>
              <a:t>abbcde</a:t>
            </a:r>
            <a:endParaRPr lang="en-US" altLang="zh-CN" sz="2400" dirty="0">
              <a:solidFill>
                <a:srgbClr val="000000"/>
              </a:solidFill>
              <a:latin typeface="宋体" panose="02010600030101010101" pitchFamily="2" charset="-122"/>
            </a:endParaRPr>
          </a:p>
          <a:p>
            <a:pPr marL="0" lvl="0" indent="0" eaLnBrk="1" hangingPunct="1">
              <a:spcBef>
                <a:spcPct val="0"/>
              </a:spcBef>
              <a:buNone/>
            </a:pPr>
            <a:r>
              <a:rPr lang="en-US" altLang="zh-CN" sz="2400" dirty="0">
                <a:solidFill>
                  <a:srgbClr val="000000"/>
                </a:solidFill>
                <a:latin typeface="宋体" panose="02010600030101010101" pitchFamily="2" charset="-122"/>
              </a:rPr>
              <a:t>aAbcde</a:t>
            </a:r>
            <a:endParaRPr lang="en-US" altLang="zh-CN" sz="2400" dirty="0">
              <a:solidFill>
                <a:srgbClr val="000000"/>
              </a:solidFill>
              <a:latin typeface="宋体" panose="02010600030101010101" pitchFamily="2" charset="-122"/>
            </a:endParaRPr>
          </a:p>
          <a:p>
            <a:pPr marL="0" lvl="0" indent="0" eaLnBrk="1" hangingPunct="1">
              <a:spcBef>
                <a:spcPct val="0"/>
              </a:spcBef>
              <a:buNone/>
            </a:pPr>
            <a:r>
              <a:rPr lang="en-US" altLang="zh-CN" sz="2400" dirty="0">
                <a:solidFill>
                  <a:srgbClr val="000000"/>
                </a:solidFill>
                <a:latin typeface="宋体" panose="02010600030101010101" pitchFamily="2" charset="-122"/>
              </a:rPr>
              <a:t>aAde</a:t>
            </a:r>
            <a:endParaRPr lang="en-US" altLang="zh-CN" sz="2400" dirty="0">
              <a:solidFill>
                <a:srgbClr val="000000"/>
              </a:solidFill>
              <a:latin typeface="宋体" panose="02010600030101010101" pitchFamily="2" charset="-122"/>
            </a:endParaRPr>
          </a:p>
          <a:p>
            <a:pPr marL="0" lvl="0" indent="0" eaLnBrk="1" hangingPunct="1">
              <a:spcBef>
                <a:spcPct val="0"/>
              </a:spcBef>
              <a:buNone/>
            </a:pPr>
            <a:r>
              <a:rPr lang="en-US" altLang="zh-CN" sz="2400" dirty="0">
                <a:solidFill>
                  <a:srgbClr val="000000"/>
                </a:solidFill>
                <a:latin typeface="宋体" panose="02010600030101010101" pitchFamily="2" charset="-122"/>
              </a:rPr>
              <a:t>aABe</a:t>
            </a:r>
            <a:endParaRPr lang="en-US" altLang="zh-CN" sz="2400" dirty="0">
              <a:solidFill>
                <a:srgbClr val="000000"/>
              </a:solidFill>
              <a:latin typeface="宋体" panose="02010600030101010101" pitchFamily="2" charset="-122"/>
            </a:endParaRPr>
          </a:p>
          <a:p>
            <a:pPr marL="0" lvl="0" indent="0" eaLnBrk="1" hangingPunct="1">
              <a:spcBef>
                <a:spcPct val="0"/>
              </a:spcBef>
              <a:buNone/>
            </a:pPr>
            <a:r>
              <a:rPr lang="en-US" altLang="zh-CN" sz="2400" dirty="0">
                <a:solidFill>
                  <a:srgbClr val="000000"/>
                </a:solidFill>
                <a:latin typeface="宋体" panose="02010600030101010101" pitchFamily="2" charset="-122"/>
              </a:rPr>
              <a:t>S</a:t>
            </a:r>
            <a:endParaRPr lang="en-US" altLang="zh-CN" sz="2400" dirty="0">
              <a:solidFill>
                <a:srgbClr val="000000"/>
              </a:solidFill>
              <a:latin typeface="宋体" panose="02010600030101010101" pitchFamily="2" charset="-122"/>
            </a:endParaRPr>
          </a:p>
        </p:txBody>
      </p:sp>
      <p:sp>
        <p:nvSpPr>
          <p:cNvPr id="114692" name="AutoShape 76"/>
          <p:cNvSpPr/>
          <p:nvPr/>
        </p:nvSpPr>
        <p:spPr>
          <a:xfrm>
            <a:off x="2411413" y="3429000"/>
            <a:ext cx="144462" cy="287338"/>
          </a:xfrm>
          <a:prstGeom prst="downArrow">
            <a:avLst>
              <a:gd name="adj1" fmla="val 50000"/>
              <a:gd name="adj2" fmla="val 4972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4693" name="Text Box 77"/>
          <p:cNvSpPr txBox="1"/>
          <p:nvPr/>
        </p:nvSpPr>
        <p:spPr>
          <a:xfrm>
            <a:off x="2771775" y="3429000"/>
            <a:ext cx="1081088"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t>A-&gt;b</a:t>
            </a:r>
            <a:endParaRPr lang="en-US" altLang="zh-CN" sz="1800" dirty="0"/>
          </a:p>
        </p:txBody>
      </p:sp>
      <p:sp>
        <p:nvSpPr>
          <p:cNvPr id="114694" name="AutoShape 78"/>
          <p:cNvSpPr/>
          <p:nvPr/>
        </p:nvSpPr>
        <p:spPr>
          <a:xfrm>
            <a:off x="2411413" y="3860800"/>
            <a:ext cx="144462" cy="288925"/>
          </a:xfrm>
          <a:prstGeom prst="down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4695" name="Text Box 79"/>
          <p:cNvSpPr txBox="1"/>
          <p:nvPr/>
        </p:nvSpPr>
        <p:spPr>
          <a:xfrm>
            <a:off x="2771775" y="3860800"/>
            <a:ext cx="1081088"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t>A-&gt;Abc</a:t>
            </a:r>
            <a:endParaRPr lang="en-US" altLang="zh-CN" sz="1800" dirty="0"/>
          </a:p>
        </p:txBody>
      </p:sp>
      <p:sp>
        <p:nvSpPr>
          <p:cNvPr id="114696" name="AutoShape 80"/>
          <p:cNvSpPr/>
          <p:nvPr/>
        </p:nvSpPr>
        <p:spPr>
          <a:xfrm>
            <a:off x="2411413" y="4221163"/>
            <a:ext cx="144462" cy="287337"/>
          </a:xfrm>
          <a:prstGeom prst="downArrow">
            <a:avLst>
              <a:gd name="adj1" fmla="val 50000"/>
              <a:gd name="adj2" fmla="val 4972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4697" name="Text Box 81"/>
          <p:cNvSpPr txBox="1"/>
          <p:nvPr/>
        </p:nvSpPr>
        <p:spPr>
          <a:xfrm>
            <a:off x="2771775" y="4221163"/>
            <a:ext cx="1081088"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t>B-&gt;d</a:t>
            </a:r>
            <a:endParaRPr lang="en-US" altLang="zh-CN" sz="1800" dirty="0"/>
          </a:p>
        </p:txBody>
      </p:sp>
      <p:sp>
        <p:nvSpPr>
          <p:cNvPr id="114698" name="AutoShape 82"/>
          <p:cNvSpPr/>
          <p:nvPr/>
        </p:nvSpPr>
        <p:spPr>
          <a:xfrm>
            <a:off x="2411413" y="4581525"/>
            <a:ext cx="144462" cy="287338"/>
          </a:xfrm>
          <a:prstGeom prst="downArrow">
            <a:avLst>
              <a:gd name="adj1" fmla="val 50000"/>
              <a:gd name="adj2" fmla="val 49725"/>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4699" name="Text Box 83"/>
          <p:cNvSpPr txBox="1"/>
          <p:nvPr/>
        </p:nvSpPr>
        <p:spPr>
          <a:xfrm>
            <a:off x="2771775" y="4581525"/>
            <a:ext cx="136842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t>S-&gt;aABe</a:t>
            </a:r>
            <a:endParaRPr lang="en-US" altLang="zh-CN" sz="1800" dirty="0"/>
          </a:p>
        </p:txBody>
      </p:sp>
      <p:sp>
        <p:nvSpPr>
          <p:cNvPr id="114700" name="Text Box 84"/>
          <p:cNvSpPr txBox="1"/>
          <p:nvPr/>
        </p:nvSpPr>
        <p:spPr>
          <a:xfrm>
            <a:off x="1042988" y="5445125"/>
            <a:ext cx="62658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CC"/>
                </a:solidFill>
                <a:latin typeface="Times New Roman" panose="02020603050405020304" pitchFamily="18" charset="0"/>
              </a:rPr>
              <a:t>S =&gt; aABe =&gt; aAde =&gt; aAbcde =&gt; abbcde</a:t>
            </a:r>
            <a:endParaRPr lang="en-US" altLang="zh-CN" sz="2400" dirty="0">
              <a:solidFill>
                <a:srgbClr val="0000CC"/>
              </a:solidFill>
              <a:latin typeface="Times New Roman" panose="02020603050405020304" pitchFamily="18" charset="0"/>
            </a:endParaRPr>
          </a:p>
        </p:txBody>
      </p:sp>
      <p:sp>
        <p:nvSpPr>
          <p:cNvPr id="114701" name="AutoShape 85"/>
          <p:cNvSpPr/>
          <p:nvPr/>
        </p:nvSpPr>
        <p:spPr>
          <a:xfrm>
            <a:off x="3132138" y="5013325"/>
            <a:ext cx="215900" cy="431800"/>
          </a:xfrm>
          <a:prstGeom prst="down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14702" name="Text Box 86"/>
          <p:cNvSpPr txBox="1"/>
          <p:nvPr/>
        </p:nvSpPr>
        <p:spPr>
          <a:xfrm>
            <a:off x="1331913" y="5661025"/>
            <a:ext cx="433387"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rm</a:t>
            </a:r>
            <a:endParaRPr lang="en-US" altLang="zh-CN" sz="1400" dirty="0">
              <a:solidFill>
                <a:srgbClr val="0000CC"/>
              </a:solidFill>
              <a:latin typeface="Times New Roman" panose="02020603050405020304" pitchFamily="18" charset="0"/>
            </a:endParaRPr>
          </a:p>
        </p:txBody>
      </p:sp>
      <p:sp>
        <p:nvSpPr>
          <p:cNvPr id="114703" name="Text Box 87"/>
          <p:cNvSpPr txBox="1"/>
          <p:nvPr/>
        </p:nvSpPr>
        <p:spPr>
          <a:xfrm>
            <a:off x="2484438" y="5661025"/>
            <a:ext cx="433387"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rm</a:t>
            </a:r>
            <a:endParaRPr lang="en-US" altLang="zh-CN" sz="1400" dirty="0">
              <a:solidFill>
                <a:srgbClr val="0000CC"/>
              </a:solidFill>
              <a:latin typeface="Times New Roman" panose="02020603050405020304" pitchFamily="18" charset="0"/>
            </a:endParaRPr>
          </a:p>
        </p:txBody>
      </p:sp>
      <p:sp>
        <p:nvSpPr>
          <p:cNvPr id="114704" name="Text Box 88"/>
          <p:cNvSpPr txBox="1"/>
          <p:nvPr/>
        </p:nvSpPr>
        <p:spPr>
          <a:xfrm>
            <a:off x="3635375" y="5661025"/>
            <a:ext cx="433388"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rm</a:t>
            </a:r>
            <a:endParaRPr lang="en-US" altLang="zh-CN" sz="1400" dirty="0">
              <a:solidFill>
                <a:srgbClr val="0000CC"/>
              </a:solidFill>
              <a:latin typeface="Times New Roman" panose="02020603050405020304" pitchFamily="18" charset="0"/>
            </a:endParaRPr>
          </a:p>
        </p:txBody>
      </p:sp>
      <p:sp>
        <p:nvSpPr>
          <p:cNvPr id="114705" name="Text Box 89"/>
          <p:cNvSpPr txBox="1"/>
          <p:nvPr/>
        </p:nvSpPr>
        <p:spPr>
          <a:xfrm>
            <a:off x="5076825" y="5661025"/>
            <a:ext cx="433388"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rm</a:t>
            </a:r>
            <a:endParaRPr lang="en-US" altLang="zh-CN" sz="1400" dirty="0">
              <a:solidFill>
                <a:srgbClr val="0000CC"/>
              </a:solidFill>
              <a:latin typeface="Times New Roman" panose="02020603050405020304" pitchFamily="18" charset="0"/>
            </a:endParaRPr>
          </a:p>
        </p:txBody>
      </p:sp>
      <p:sp>
        <p:nvSpPr>
          <p:cNvPr id="114706" name="Rectangle 90"/>
          <p:cNvSpPr>
            <a:spLocks noGrp="1"/>
          </p:cNvSpPr>
          <p:nvPr>
            <p:ph idx="1"/>
          </p:nvPr>
        </p:nvSpPr>
        <p:spPr>
          <a:xfrm>
            <a:off x="468313" y="476250"/>
            <a:ext cx="5399087" cy="431800"/>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4.5.1 </a:t>
            </a:r>
            <a:r>
              <a:rPr lang="zh-CN" altLang="en-US" sz="2800" b="1" dirty="0">
                <a:solidFill>
                  <a:srgbClr val="660033"/>
                </a:solidFill>
                <a:latin typeface="宋体" panose="02010600030101010101" pitchFamily="2" charset="-122"/>
                <a:cs typeface="Times New Roman" panose="02020603050405020304" pitchFamily="18" charset="0"/>
              </a:rPr>
              <a:t>归约</a:t>
            </a:r>
            <a:endParaRPr lang="zh-CN" altLang="en-US" sz="2800" b="1" dirty="0">
              <a:solidFill>
                <a:srgbClr val="660033"/>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5715" name="Rectangle 4"/>
          <p:cNvSpPr>
            <a:spLocks noGrp="1"/>
          </p:cNvSpPr>
          <p:nvPr>
            <p:ph idx="1"/>
          </p:nvPr>
        </p:nvSpPr>
        <p:spPr>
          <a:xfrm>
            <a:off x="468313" y="765175"/>
            <a:ext cx="5399087" cy="431800"/>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4.5.2 </a:t>
            </a:r>
            <a:r>
              <a:rPr lang="zh-CN" altLang="en-US" sz="2800" b="1" dirty="0">
                <a:solidFill>
                  <a:srgbClr val="660033"/>
                </a:solidFill>
                <a:latin typeface="宋体" panose="02010600030101010101" pitchFamily="2" charset="-122"/>
                <a:cs typeface="Times New Roman" panose="02020603050405020304" pitchFamily="18" charset="0"/>
              </a:rPr>
              <a:t>句柄剪枝</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15716" name="Text Box 7"/>
          <p:cNvSpPr txBox="1"/>
          <p:nvPr/>
        </p:nvSpPr>
        <p:spPr>
          <a:xfrm>
            <a:off x="827088" y="1268413"/>
            <a:ext cx="7632700" cy="1695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05000"/>
              </a:lnSpc>
              <a:spcBef>
                <a:spcPct val="50000"/>
              </a:spcBef>
              <a:buNone/>
            </a:pPr>
            <a:r>
              <a:rPr lang="zh-CN" altLang="en-US" sz="2000" dirty="0">
                <a:solidFill>
                  <a:srgbClr val="000000"/>
                </a:solidFill>
              </a:rPr>
              <a:t>右句型</a:t>
            </a:r>
            <a:r>
              <a:rPr lang="el-GR" altLang="zh-CN" sz="2000" dirty="0">
                <a:solidFill>
                  <a:srgbClr val="000000"/>
                </a:solidFill>
                <a:latin typeface="Times New Roman" panose="02020603050405020304" pitchFamily="18" charset="0"/>
              </a:rPr>
              <a:t>γ</a:t>
            </a:r>
            <a:r>
              <a:rPr lang="zh-CN" altLang="en-US" sz="2000" dirty="0">
                <a:solidFill>
                  <a:srgbClr val="000000"/>
                </a:solidFill>
                <a:latin typeface="Times New Roman" panose="02020603050405020304" pitchFamily="18" charset="0"/>
              </a:rPr>
              <a:t>的</a:t>
            </a:r>
            <a:r>
              <a:rPr lang="zh-CN" altLang="en-US" sz="2000" b="1" dirty="0">
                <a:solidFill>
                  <a:srgbClr val="0000CC"/>
                </a:solidFill>
                <a:latin typeface="Times New Roman" panose="02020603050405020304" pitchFamily="18" charset="0"/>
              </a:rPr>
              <a:t>句柄</a:t>
            </a:r>
            <a:r>
              <a:rPr lang="zh-CN" altLang="en-US" sz="2000" dirty="0">
                <a:solidFill>
                  <a:srgbClr val="000000"/>
                </a:solidFill>
                <a:latin typeface="Times New Roman" panose="02020603050405020304" pitchFamily="18" charset="0"/>
              </a:rPr>
              <a:t>是一个产生式</a:t>
            </a:r>
            <a:r>
              <a:rPr lang="en-US" altLang="zh-CN" sz="2000" dirty="0">
                <a:solidFill>
                  <a:srgbClr val="000000"/>
                </a:solidFill>
                <a:latin typeface="Times New Roman" panose="02020603050405020304" pitchFamily="18" charset="0"/>
              </a:rPr>
              <a:t>A</a:t>
            </a:r>
            <a:r>
              <a:rPr lang="en-US" altLang="zh-CN" sz="2000" dirty="0">
                <a:latin typeface="Times New Roman" panose="02020603050405020304" pitchFamily="18" charset="0"/>
              </a:rPr>
              <a:t> </a:t>
            </a:r>
            <a:r>
              <a:rPr lang="en-US" altLang="zh-CN" sz="2000" dirty="0">
                <a:solidFill>
                  <a:srgbClr val="000000"/>
                </a:solidFill>
                <a:latin typeface="Times New Roman" panose="02020603050405020304" pitchFamily="18" charset="0"/>
              </a:rPr>
              <a:t>→</a:t>
            </a:r>
            <a:r>
              <a:rPr lang="el-GR" altLang="zh-CN" sz="2000" dirty="0">
                <a:solidFill>
                  <a:srgbClr val="000000"/>
                </a:solidFill>
                <a:latin typeface="宋体" panose="02010600030101010101" pitchFamily="2" charset="-122"/>
              </a:rPr>
              <a:t>β</a:t>
            </a:r>
            <a:r>
              <a:rPr lang="zh-CN" altLang="en-US" sz="2000" dirty="0">
                <a:solidFill>
                  <a:srgbClr val="000000"/>
                </a:solidFill>
                <a:latin typeface="宋体" panose="02010600030101010101" pitchFamily="2" charset="-122"/>
              </a:rPr>
              <a:t>以及</a:t>
            </a:r>
            <a:r>
              <a:rPr lang="el-GR" altLang="zh-CN" sz="2000" dirty="0">
                <a:solidFill>
                  <a:srgbClr val="000000"/>
                </a:solidFill>
                <a:latin typeface="Times New Roman" panose="02020603050405020304" pitchFamily="18" charset="0"/>
              </a:rPr>
              <a:t>γ</a:t>
            </a:r>
            <a:r>
              <a:rPr lang="zh-CN" altLang="en-US" sz="2000" dirty="0">
                <a:solidFill>
                  <a:srgbClr val="000000"/>
                </a:solidFill>
                <a:latin typeface="Times New Roman" panose="02020603050405020304" pitchFamily="18" charset="0"/>
              </a:rPr>
              <a:t>的一个位置，在该位置可以找到串</a:t>
            </a:r>
            <a:r>
              <a:rPr lang="el-GR" altLang="zh-CN" sz="2000" dirty="0">
                <a:solidFill>
                  <a:srgbClr val="000000"/>
                </a:solidFill>
                <a:latin typeface="宋体" panose="02010600030101010101" pitchFamily="2" charset="-122"/>
              </a:rPr>
              <a:t>β</a:t>
            </a:r>
            <a:r>
              <a:rPr lang="zh-CN" altLang="en-US" sz="2000" dirty="0">
                <a:solidFill>
                  <a:srgbClr val="000000"/>
                </a:solidFill>
                <a:latin typeface="宋体" panose="02010600030101010101" pitchFamily="2" charset="-122"/>
              </a:rPr>
              <a:t>，而且用</a:t>
            </a:r>
            <a:r>
              <a:rPr lang="en-US" altLang="zh-CN" sz="2000" dirty="0">
                <a:solidFill>
                  <a:srgbClr val="000000"/>
                </a:solidFill>
                <a:latin typeface="宋体" panose="02010600030101010101" pitchFamily="2" charset="-122"/>
              </a:rPr>
              <a:t>A</a:t>
            </a:r>
            <a:r>
              <a:rPr lang="zh-CN" altLang="en-US" sz="2000" dirty="0">
                <a:solidFill>
                  <a:srgbClr val="000000"/>
                </a:solidFill>
                <a:latin typeface="宋体" panose="02010600030101010101" pitchFamily="2" charset="-122"/>
              </a:rPr>
              <a:t>代替</a:t>
            </a:r>
            <a:r>
              <a:rPr lang="el-GR" altLang="zh-CN" sz="2000" dirty="0">
                <a:solidFill>
                  <a:srgbClr val="000000"/>
                </a:solidFill>
                <a:latin typeface="宋体" panose="02010600030101010101" pitchFamily="2" charset="-122"/>
              </a:rPr>
              <a:t>β</a:t>
            </a:r>
            <a:r>
              <a:rPr lang="zh-CN" altLang="en-US" sz="2000" dirty="0">
                <a:solidFill>
                  <a:srgbClr val="000000"/>
                </a:solidFill>
                <a:latin typeface="宋体" panose="02010600030101010101" pitchFamily="2" charset="-122"/>
              </a:rPr>
              <a:t>可以得到</a:t>
            </a:r>
            <a:r>
              <a:rPr lang="el-GR" altLang="zh-CN" sz="2000" dirty="0">
                <a:solidFill>
                  <a:srgbClr val="000000"/>
                </a:solidFill>
                <a:latin typeface="Times New Roman" panose="02020603050405020304" pitchFamily="18" charset="0"/>
              </a:rPr>
              <a:t>γ</a:t>
            </a:r>
            <a:r>
              <a:rPr lang="zh-CN" altLang="en-US" sz="2000" dirty="0">
                <a:solidFill>
                  <a:srgbClr val="000000"/>
                </a:solidFill>
                <a:latin typeface="Times New Roman" panose="02020603050405020304" pitchFamily="18" charset="0"/>
              </a:rPr>
              <a:t>的最右推导的前一个右句型。即如果</a:t>
            </a:r>
            <a:r>
              <a:rPr lang="en-US" altLang="zh-CN" sz="2000" dirty="0">
                <a:solidFill>
                  <a:srgbClr val="000000"/>
                </a:solidFill>
                <a:latin typeface="Times New Roman" panose="02020603050405020304" pitchFamily="18" charset="0"/>
              </a:rPr>
              <a:t>S =&gt;</a:t>
            </a:r>
            <a:r>
              <a:rPr lang="el-GR" altLang="zh-CN" sz="2000" dirty="0">
                <a:solidFill>
                  <a:srgbClr val="000000"/>
                </a:solidFill>
                <a:latin typeface="Times New Roman" panose="02020603050405020304" pitchFamily="18" charset="0"/>
                <a:cs typeface="Times New Roman" panose="02020603050405020304" pitchFamily="18" charset="0"/>
              </a:rPr>
              <a:t>α</a:t>
            </a:r>
            <a:r>
              <a:rPr lang="en-US" altLang="zh-CN" sz="2000" dirty="0">
                <a:solidFill>
                  <a:srgbClr val="000000"/>
                </a:solidFill>
                <a:latin typeface="Times New Roman" panose="02020603050405020304" pitchFamily="18" charset="0"/>
                <a:cs typeface="Times New Roman" panose="02020603050405020304" pitchFamily="18" charset="0"/>
              </a:rPr>
              <a:t>A</a:t>
            </a:r>
            <a:r>
              <a:rPr lang="en-US" altLang="zh-CN" sz="2000" i="1" dirty="0">
                <a:solidFill>
                  <a:srgbClr val="000000"/>
                </a:solidFill>
                <a:latin typeface="Times New Roman" panose="02020603050405020304" pitchFamily="18" charset="0"/>
                <a:cs typeface="Times New Roman" panose="02020603050405020304" pitchFamily="18" charset="0"/>
              </a:rPr>
              <a:t>w =&gt; </a:t>
            </a:r>
            <a:r>
              <a:rPr lang="el-GR" altLang="zh-CN" sz="2000" dirty="0">
                <a:solidFill>
                  <a:srgbClr val="000000"/>
                </a:solidFill>
                <a:latin typeface="Times New Roman" panose="02020603050405020304" pitchFamily="18" charset="0"/>
                <a:cs typeface="Times New Roman" panose="02020603050405020304" pitchFamily="18" charset="0"/>
              </a:rPr>
              <a:t>α</a:t>
            </a:r>
            <a:r>
              <a:rPr lang="el-GR" altLang="zh-CN" sz="2000" dirty="0">
                <a:solidFill>
                  <a:srgbClr val="000000"/>
                </a:solidFill>
                <a:latin typeface="宋体" panose="02010600030101010101" pitchFamily="2" charset="-122"/>
              </a:rPr>
              <a:t>β</a:t>
            </a:r>
            <a:r>
              <a:rPr lang="en-US" altLang="zh-CN" sz="2000" i="1" dirty="0">
                <a:solidFill>
                  <a:srgbClr val="000000"/>
                </a:solidFill>
                <a:latin typeface="Times New Roman" panose="02020603050405020304" pitchFamily="18" charset="0"/>
                <a:cs typeface="Times New Roman" panose="02020603050405020304" pitchFamily="18" charset="0"/>
              </a:rPr>
              <a:t>w</a:t>
            </a:r>
            <a:r>
              <a:rPr lang="zh-CN" altLang="en-US" sz="2000" i="1" dirty="0">
                <a:solidFill>
                  <a:srgbClr val="000000"/>
                </a:solidFill>
                <a:latin typeface="Times New Roman" panose="02020603050405020304" pitchFamily="18" charset="0"/>
                <a:cs typeface="Times New Roman" panose="02020603050405020304" pitchFamily="18" charset="0"/>
              </a:rPr>
              <a:t>，</a:t>
            </a:r>
            <a:r>
              <a:rPr lang="zh-CN" altLang="en-US" sz="2000" dirty="0">
                <a:solidFill>
                  <a:srgbClr val="000000"/>
                </a:solidFill>
                <a:latin typeface="Times New Roman" panose="02020603050405020304" pitchFamily="18" charset="0"/>
                <a:cs typeface="Times New Roman" panose="02020603050405020304" pitchFamily="18" charset="0"/>
              </a:rPr>
              <a:t>那么</a:t>
            </a:r>
            <a:r>
              <a:rPr lang="en-US" altLang="zh-CN" sz="2000" dirty="0">
                <a:solidFill>
                  <a:srgbClr val="000000"/>
                </a:solidFill>
                <a:latin typeface="Times New Roman" panose="02020603050405020304" pitchFamily="18" charset="0"/>
                <a:cs typeface="Times New Roman" panose="02020603050405020304" pitchFamily="18" charset="0"/>
              </a:rPr>
              <a:t>A </a:t>
            </a:r>
            <a:r>
              <a:rPr lang="en-US" altLang="zh-CN" sz="2000" dirty="0">
                <a:solidFill>
                  <a:srgbClr val="000000"/>
                </a:solidFill>
                <a:latin typeface="Times New Roman" panose="02020603050405020304" pitchFamily="18" charset="0"/>
              </a:rPr>
              <a:t>→</a:t>
            </a:r>
            <a:r>
              <a:rPr lang="el-GR" altLang="zh-CN" sz="2000" dirty="0">
                <a:solidFill>
                  <a:srgbClr val="000000"/>
                </a:solidFill>
                <a:latin typeface="宋体" panose="02010600030101010101" pitchFamily="2" charset="-122"/>
              </a:rPr>
              <a:t>β</a:t>
            </a:r>
            <a:r>
              <a:rPr lang="zh-CN" altLang="en-US" sz="2000" dirty="0">
                <a:solidFill>
                  <a:srgbClr val="000000"/>
                </a:solidFill>
                <a:latin typeface="宋体" panose="02010600030101010101" pitchFamily="2" charset="-122"/>
              </a:rPr>
              <a:t>是</a:t>
            </a:r>
            <a:r>
              <a:rPr lang="el-GR" altLang="zh-CN" sz="2000" dirty="0">
                <a:solidFill>
                  <a:srgbClr val="000000"/>
                </a:solidFill>
                <a:latin typeface="Times New Roman" panose="02020603050405020304" pitchFamily="18" charset="0"/>
                <a:cs typeface="Times New Roman" panose="02020603050405020304" pitchFamily="18" charset="0"/>
              </a:rPr>
              <a:t>α</a:t>
            </a:r>
            <a:r>
              <a:rPr lang="el-GR" altLang="zh-CN" sz="2000" dirty="0">
                <a:solidFill>
                  <a:srgbClr val="000000"/>
                </a:solidFill>
                <a:latin typeface="宋体" panose="02010600030101010101" pitchFamily="2" charset="-122"/>
              </a:rPr>
              <a:t>β</a:t>
            </a:r>
            <a:r>
              <a:rPr lang="en-US" altLang="zh-CN" sz="2000" i="1" dirty="0">
                <a:solidFill>
                  <a:srgbClr val="000000"/>
                </a:solidFill>
                <a:latin typeface="Times New Roman" panose="02020603050405020304" pitchFamily="18" charset="0"/>
                <a:cs typeface="Times New Roman" panose="02020603050405020304" pitchFamily="18" charset="0"/>
              </a:rPr>
              <a:t>w</a:t>
            </a:r>
            <a:r>
              <a:rPr lang="zh-CN" altLang="en-US" sz="2000" dirty="0">
                <a:solidFill>
                  <a:srgbClr val="000000"/>
                </a:solidFill>
                <a:latin typeface="Times New Roman" panose="02020603050405020304" pitchFamily="18" charset="0"/>
                <a:cs typeface="Times New Roman" panose="02020603050405020304" pitchFamily="18" charset="0"/>
              </a:rPr>
              <a:t>的句柄。有时也可直接说“子串</a:t>
            </a:r>
            <a:r>
              <a:rPr lang="el-GR" altLang="zh-CN" sz="2000" dirty="0">
                <a:solidFill>
                  <a:srgbClr val="000000"/>
                </a:solidFill>
                <a:latin typeface="宋体" panose="02010600030101010101" pitchFamily="2" charset="-122"/>
              </a:rPr>
              <a:t>β</a:t>
            </a:r>
            <a:r>
              <a:rPr lang="zh-CN" altLang="en-US" sz="2000" dirty="0">
                <a:solidFill>
                  <a:srgbClr val="000000"/>
                </a:solidFill>
                <a:latin typeface="宋体" panose="02010600030101010101" pitchFamily="2" charset="-122"/>
              </a:rPr>
              <a:t>是</a:t>
            </a:r>
            <a:r>
              <a:rPr lang="el-GR" altLang="zh-CN" sz="2000" dirty="0">
                <a:solidFill>
                  <a:srgbClr val="000000"/>
                </a:solidFill>
                <a:latin typeface="Times New Roman" panose="02020603050405020304" pitchFamily="18" charset="0"/>
                <a:cs typeface="Times New Roman" panose="02020603050405020304" pitchFamily="18" charset="0"/>
              </a:rPr>
              <a:t>α</a:t>
            </a:r>
            <a:r>
              <a:rPr lang="el-GR" altLang="zh-CN" sz="2000" dirty="0">
                <a:solidFill>
                  <a:srgbClr val="000000"/>
                </a:solidFill>
                <a:latin typeface="宋体" panose="02010600030101010101" pitchFamily="2" charset="-122"/>
              </a:rPr>
              <a:t>β</a:t>
            </a:r>
            <a:r>
              <a:rPr lang="en-US" altLang="zh-CN" sz="2000" i="1" dirty="0">
                <a:solidFill>
                  <a:srgbClr val="000000"/>
                </a:solidFill>
                <a:latin typeface="Times New Roman" panose="02020603050405020304" pitchFamily="18" charset="0"/>
                <a:cs typeface="Times New Roman" panose="02020603050405020304" pitchFamily="18" charset="0"/>
              </a:rPr>
              <a:t>w</a:t>
            </a:r>
            <a:r>
              <a:rPr lang="zh-CN" altLang="en-US" sz="2000" dirty="0">
                <a:solidFill>
                  <a:srgbClr val="000000"/>
                </a:solidFill>
                <a:latin typeface="Times New Roman" panose="02020603050405020304" pitchFamily="18" charset="0"/>
                <a:cs typeface="Times New Roman" panose="02020603050405020304" pitchFamily="18" charset="0"/>
              </a:rPr>
              <a:t>的句柄”。</a:t>
            </a:r>
            <a:r>
              <a:rPr lang="en-US" altLang="zh-CN" sz="2000" i="1" dirty="0">
                <a:solidFill>
                  <a:srgbClr val="000000"/>
                </a:solidFill>
                <a:latin typeface="Times New Roman" panose="02020603050405020304" pitchFamily="18" charset="0"/>
                <a:cs typeface="Times New Roman" panose="02020603050405020304" pitchFamily="18" charset="0"/>
              </a:rPr>
              <a:t>句柄</a:t>
            </a:r>
            <a:r>
              <a:rPr lang="en-US" altLang="zh-CN" sz="2000" i="1" dirty="0">
                <a:solidFill>
                  <a:srgbClr val="000000"/>
                </a:solidFill>
                <a:highlight>
                  <a:srgbClr val="FFFF00"/>
                </a:highlight>
                <a:latin typeface="Times New Roman" panose="02020603050405020304" pitchFamily="18" charset="0"/>
                <a:cs typeface="Times New Roman" panose="02020603050405020304" pitchFamily="18" charset="0"/>
              </a:rPr>
              <a:t>右</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侧的串</a:t>
            </a:r>
            <a:r>
              <a:rPr lang="en-US" altLang="zh-CN" sz="2000" i="1" dirty="0">
                <a:solidFill>
                  <a:srgbClr val="000000"/>
                </a:solidFill>
                <a:highlight>
                  <a:srgbClr val="FFFF00"/>
                </a:highlight>
                <a:latin typeface="Times New Roman" panose="02020603050405020304" pitchFamily="18" charset="0"/>
                <a:cs typeface="Times New Roman" panose="02020603050405020304" pitchFamily="18" charset="0"/>
              </a:rPr>
              <a:t>w</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只包含终结符</a:t>
            </a:r>
            <a:r>
              <a:rPr lang="zh-CN" altLang="en-US" sz="2000" dirty="0">
                <a:solidFill>
                  <a:srgbClr val="000000"/>
                </a:solidFill>
                <a:latin typeface="Times New Roman" panose="02020603050405020304" pitchFamily="18" charset="0"/>
                <a:cs typeface="Times New Roman" panose="02020603050405020304" pitchFamily="18" charset="0"/>
              </a:rPr>
              <a:t>。注意，如果文法具有二义性，则句柄不一定唯一。</a:t>
            </a:r>
            <a:endParaRPr lang="zh-CN" altLang="el-GR" sz="2000" dirty="0">
              <a:solidFill>
                <a:srgbClr val="000000"/>
              </a:solidFill>
              <a:latin typeface="Times New Roman" panose="02020603050405020304" pitchFamily="18" charset="0"/>
              <a:ea typeface="Times New Roman" panose="02020603050405020304" pitchFamily="18" charset="0"/>
            </a:endParaRPr>
          </a:p>
        </p:txBody>
      </p:sp>
      <p:sp>
        <p:nvSpPr>
          <p:cNvPr id="115717" name="Text Box 8"/>
          <p:cNvSpPr txBox="1"/>
          <p:nvPr/>
        </p:nvSpPr>
        <p:spPr>
          <a:xfrm>
            <a:off x="1789113" y="2060575"/>
            <a:ext cx="433387"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5718" name="Text Box 9"/>
          <p:cNvSpPr txBox="1"/>
          <p:nvPr/>
        </p:nvSpPr>
        <p:spPr>
          <a:xfrm>
            <a:off x="1835150" y="1816100"/>
            <a:ext cx="2889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115719" name="Text Box 10"/>
          <p:cNvSpPr txBox="1"/>
          <p:nvPr/>
        </p:nvSpPr>
        <p:spPr>
          <a:xfrm>
            <a:off x="2655888" y="2095500"/>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pic>
        <p:nvPicPr>
          <p:cNvPr id="231435" name="Picture 11"/>
          <p:cNvPicPr>
            <a:picLocks noChangeAspect="1"/>
          </p:cNvPicPr>
          <p:nvPr/>
        </p:nvPicPr>
        <p:blipFill>
          <a:blip r:embed="rId1"/>
          <a:srcRect t="2206" b="4095"/>
          <a:stretch>
            <a:fillRect/>
          </a:stretch>
        </p:blipFill>
        <p:spPr>
          <a:xfrm>
            <a:off x="2871788" y="3035300"/>
            <a:ext cx="5156200" cy="3463925"/>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31435"/>
                                        </p:tgtEl>
                                        <p:attrNameLst>
                                          <p:attrName>style.visibility</p:attrName>
                                        </p:attrNameLst>
                                      </p:cBhvr>
                                      <p:to>
                                        <p:strVal val="visible"/>
                                      </p:to>
                                    </p:set>
                                    <p:anim calcmode="lin" valueType="num">
                                      <p:cBhvr additive="base">
                                        <p:cTn id="7" dur="1000" fill="hold"/>
                                        <p:tgtEl>
                                          <p:spTgt spid="231435"/>
                                        </p:tgtEl>
                                        <p:attrNameLst>
                                          <p:attrName>ppt_x</p:attrName>
                                        </p:attrNameLst>
                                      </p:cBhvr>
                                      <p:tavLst>
                                        <p:tav tm="0">
                                          <p:val>
                                            <p:strVal val="1+#ppt_w/2"/>
                                          </p:val>
                                        </p:tav>
                                        <p:tav tm="100000">
                                          <p:val>
                                            <p:strVal val="#ppt_x"/>
                                          </p:val>
                                        </p:tav>
                                      </p:tavLst>
                                    </p:anim>
                                    <p:anim calcmode="lin" valueType="num">
                                      <p:cBhvr additive="base">
                                        <p:cTn id="8" dur="1000" fill="hold"/>
                                        <p:tgtEl>
                                          <p:spTgt spid="231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6739" name="Text Box 4"/>
          <p:cNvSpPr txBox="1"/>
          <p:nvPr/>
        </p:nvSpPr>
        <p:spPr>
          <a:xfrm>
            <a:off x="1403350" y="1052513"/>
            <a:ext cx="6840538" cy="1736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400" dirty="0">
                <a:solidFill>
                  <a:srgbClr val="009900"/>
                </a:solidFill>
                <a:latin typeface="Times New Roman" panose="02020603050405020304" pitchFamily="18" charset="0"/>
              </a:rPr>
              <a:t>例</a:t>
            </a:r>
            <a:r>
              <a:rPr lang="en-US" altLang="zh-CN" sz="2400" dirty="0">
                <a:solidFill>
                  <a:srgbClr val="009900"/>
                </a:solidFill>
                <a:latin typeface="Times New Roman" panose="02020603050405020304" pitchFamily="18" charset="0"/>
              </a:rPr>
              <a:t>4.22 </a:t>
            </a:r>
            <a:r>
              <a:rPr lang="zh-CN" altLang="en-US" sz="2400" dirty="0">
                <a:solidFill>
                  <a:srgbClr val="000000"/>
                </a:solidFill>
                <a:latin typeface="Times New Roman" panose="02020603050405020304" pitchFamily="18" charset="0"/>
              </a:rPr>
              <a:t>考虑文法</a:t>
            </a:r>
            <a:endParaRPr lang="zh-CN" altLang="en-US" sz="2400" dirty="0">
              <a:solidFill>
                <a:srgbClr val="000000"/>
              </a:solidFill>
              <a:latin typeface="Times New Roman" panose="02020603050405020304" pitchFamily="18" charset="0"/>
            </a:endParaRPr>
          </a:p>
          <a:p>
            <a:pPr marL="457200" lvl="1" indent="0" algn="just" eaLnBrk="1" hangingPunct="1">
              <a:spcBef>
                <a:spcPct val="0"/>
              </a:spcBef>
              <a:buNone/>
            </a:pPr>
            <a:r>
              <a:rPr lang="zh-CN" altLang="en-US" sz="2400" dirty="0">
                <a:solidFill>
                  <a:srgbClr val="0000FF"/>
                </a:solidFill>
                <a:latin typeface="Times New Roman" panose="02020603050405020304" pitchFamily="18" charset="0"/>
              </a:rPr>
              <a:t>   </a:t>
            </a:r>
            <a:r>
              <a:rPr lang="en-US" altLang="zh-CN" sz="2000" dirty="0">
                <a:solidFill>
                  <a:srgbClr val="0000FF"/>
                </a:solidFill>
                <a:latin typeface="Times New Roman" panose="02020603050405020304" pitchFamily="18" charset="0"/>
              </a:rPr>
              <a:t>(1) E → E + E</a:t>
            </a:r>
            <a:endParaRPr lang="en-US" altLang="zh-CN" sz="2000"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dirty="0">
                <a:solidFill>
                  <a:srgbClr val="0000FF"/>
                </a:solidFill>
                <a:latin typeface="Times New Roman" panose="02020603050405020304" pitchFamily="18" charset="0"/>
              </a:rPr>
              <a:t>    (2) E → E * E</a:t>
            </a:r>
            <a:endParaRPr lang="en-US" altLang="zh-CN" sz="2000"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dirty="0">
                <a:solidFill>
                  <a:srgbClr val="0000FF"/>
                </a:solidFill>
                <a:latin typeface="Times New Roman" panose="02020603050405020304" pitchFamily="18" charset="0"/>
              </a:rPr>
              <a:t>    (3) E →  ( E )</a:t>
            </a:r>
            <a:endParaRPr lang="en-US" altLang="zh-CN" sz="2000" dirty="0">
              <a:solidFill>
                <a:srgbClr val="0000FF"/>
              </a:solidFill>
              <a:latin typeface="Times New Roman" panose="02020603050405020304" pitchFamily="18" charset="0"/>
            </a:endParaRPr>
          </a:p>
          <a:p>
            <a:pPr marL="457200" lvl="1" indent="0" eaLnBrk="1" hangingPunct="1">
              <a:spcBef>
                <a:spcPct val="0"/>
              </a:spcBef>
              <a:buNone/>
            </a:pPr>
            <a:r>
              <a:rPr lang="en-US" altLang="zh-CN" sz="2000" dirty="0">
                <a:solidFill>
                  <a:srgbClr val="0000FF"/>
                </a:solidFill>
                <a:latin typeface="Times New Roman" panose="02020603050405020304" pitchFamily="18" charset="0"/>
              </a:rPr>
              <a:t>    (4) E → id</a:t>
            </a:r>
            <a:endParaRPr lang="en-US" altLang="zh-CN" sz="2400" dirty="0">
              <a:solidFill>
                <a:srgbClr val="0000FF"/>
              </a:solidFill>
              <a:latin typeface="Times New Roman" panose="02020603050405020304" pitchFamily="18" charset="0"/>
            </a:endParaRPr>
          </a:p>
        </p:txBody>
      </p:sp>
      <p:grpSp>
        <p:nvGrpSpPr>
          <p:cNvPr id="116740" name="Group 18"/>
          <p:cNvGrpSpPr/>
          <p:nvPr/>
        </p:nvGrpSpPr>
        <p:grpSpPr>
          <a:xfrm>
            <a:off x="2051050" y="3284538"/>
            <a:ext cx="6913563" cy="2105025"/>
            <a:chOff x="748" y="2024"/>
            <a:chExt cx="4355" cy="1326"/>
          </a:xfrm>
        </p:grpSpPr>
        <p:sp>
          <p:nvSpPr>
            <p:cNvPr id="116742" name="Text Box 6"/>
            <p:cNvSpPr txBox="1"/>
            <p:nvPr/>
          </p:nvSpPr>
          <p:spPr>
            <a:xfrm>
              <a:off x="748" y="2024"/>
              <a:ext cx="4355" cy="127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FF"/>
                  </a:solidFill>
                </a:rPr>
                <a:t>E</a:t>
              </a:r>
              <a:r>
                <a:rPr lang="en-US" altLang="zh-CN" sz="1800" dirty="0"/>
                <a:t> =&gt;  </a:t>
              </a:r>
              <a:r>
                <a:rPr lang="en-US" altLang="zh-CN" sz="1800" dirty="0">
                  <a:solidFill>
                    <a:srgbClr val="0000FF"/>
                  </a:solidFill>
                </a:rPr>
                <a:t>E + E</a:t>
              </a:r>
              <a:endParaRPr lang="en-US" altLang="zh-CN" sz="1800" dirty="0">
                <a:solidFill>
                  <a:srgbClr val="0000FF"/>
                </a:solidFill>
              </a:endParaRPr>
            </a:p>
            <a:p>
              <a:pPr marL="0" lvl="0" indent="0" eaLnBrk="1" hangingPunct="1">
                <a:spcBef>
                  <a:spcPct val="50000"/>
                </a:spcBef>
                <a:buNone/>
              </a:pPr>
              <a:r>
                <a:rPr lang="en-US" altLang="zh-CN" sz="1800" dirty="0"/>
                <a:t>   =&gt;  </a:t>
              </a:r>
              <a:r>
                <a:rPr lang="en-US" altLang="zh-CN" sz="1800" dirty="0">
                  <a:solidFill>
                    <a:srgbClr val="0000FF"/>
                  </a:solidFill>
                </a:rPr>
                <a:t>E + E * E</a:t>
              </a:r>
              <a:endParaRPr lang="en-US" altLang="zh-CN" sz="1800" dirty="0">
                <a:solidFill>
                  <a:srgbClr val="0000FF"/>
                </a:solidFill>
              </a:endParaRPr>
            </a:p>
            <a:p>
              <a:pPr marL="0" lvl="0" indent="0" eaLnBrk="1" hangingPunct="1">
                <a:spcBef>
                  <a:spcPct val="50000"/>
                </a:spcBef>
                <a:buNone/>
              </a:pPr>
              <a:r>
                <a:rPr lang="en-US" altLang="zh-CN" sz="1800" dirty="0">
                  <a:solidFill>
                    <a:srgbClr val="0000FF"/>
                  </a:solidFill>
                </a:rPr>
                <a:t>   </a:t>
              </a:r>
              <a:r>
                <a:rPr lang="en-US" altLang="zh-CN" sz="1800" dirty="0"/>
                <a:t>=&gt;  </a:t>
              </a:r>
              <a:r>
                <a:rPr lang="en-US" altLang="zh-CN" sz="1800" dirty="0">
                  <a:solidFill>
                    <a:srgbClr val="0000FF"/>
                  </a:solidFill>
                </a:rPr>
                <a:t>E + E * id</a:t>
              </a:r>
              <a:r>
                <a:rPr lang="en-US" altLang="zh-CN" sz="1800" baseline="-25000" dirty="0">
                  <a:solidFill>
                    <a:srgbClr val="0000FF"/>
                  </a:solidFill>
                </a:rPr>
                <a:t>3</a:t>
              </a:r>
              <a:r>
                <a:rPr lang="en-US" altLang="zh-CN" sz="1800" dirty="0">
                  <a:solidFill>
                    <a:srgbClr val="0000FF"/>
                  </a:solidFill>
                </a:rPr>
                <a:t> </a:t>
              </a:r>
              <a:endParaRPr lang="en-US" altLang="zh-CN" sz="1800" dirty="0">
                <a:solidFill>
                  <a:srgbClr val="0000FF"/>
                </a:solidFill>
              </a:endParaRPr>
            </a:p>
            <a:p>
              <a:pPr marL="0" lvl="0" indent="0" eaLnBrk="1" hangingPunct="1">
                <a:spcBef>
                  <a:spcPct val="50000"/>
                </a:spcBef>
                <a:buNone/>
              </a:pPr>
              <a:r>
                <a:rPr lang="en-US" altLang="zh-CN" sz="1800" dirty="0">
                  <a:solidFill>
                    <a:srgbClr val="0000FF"/>
                  </a:solidFill>
                </a:rPr>
                <a:t>   </a:t>
              </a:r>
              <a:r>
                <a:rPr lang="en-US" altLang="zh-CN" sz="1800" dirty="0"/>
                <a:t>=&gt;  </a:t>
              </a:r>
              <a:r>
                <a:rPr lang="en-US" altLang="zh-CN" sz="1800" dirty="0">
                  <a:solidFill>
                    <a:srgbClr val="0000FF"/>
                  </a:solidFill>
                </a:rPr>
                <a:t>E + id</a:t>
              </a:r>
              <a:r>
                <a:rPr lang="en-US" altLang="zh-CN" sz="1800" baseline="-25000" dirty="0">
                  <a:solidFill>
                    <a:srgbClr val="0000FF"/>
                  </a:solidFill>
                </a:rPr>
                <a:t>2</a:t>
              </a:r>
              <a:r>
                <a:rPr lang="en-US" altLang="zh-CN" sz="1800" dirty="0">
                  <a:solidFill>
                    <a:srgbClr val="0000FF"/>
                  </a:solidFill>
                </a:rPr>
                <a:t> * id</a:t>
              </a:r>
              <a:r>
                <a:rPr lang="en-US" altLang="zh-CN" sz="1800" baseline="-25000" dirty="0">
                  <a:solidFill>
                    <a:srgbClr val="0000FF"/>
                  </a:solidFill>
                </a:rPr>
                <a:t>3</a:t>
              </a:r>
              <a:r>
                <a:rPr lang="en-US" altLang="zh-CN" sz="1800" dirty="0">
                  <a:solidFill>
                    <a:srgbClr val="0000FF"/>
                  </a:solidFill>
                </a:rPr>
                <a:t> </a:t>
              </a:r>
              <a:endParaRPr lang="en-US" altLang="zh-CN" sz="1800" dirty="0">
                <a:solidFill>
                  <a:srgbClr val="0000FF"/>
                </a:solidFill>
              </a:endParaRPr>
            </a:p>
            <a:p>
              <a:pPr marL="0" lvl="0" indent="0" eaLnBrk="1" hangingPunct="1">
                <a:spcBef>
                  <a:spcPct val="50000"/>
                </a:spcBef>
                <a:buNone/>
              </a:pPr>
              <a:r>
                <a:rPr lang="en-US" altLang="zh-CN" sz="1800" dirty="0">
                  <a:solidFill>
                    <a:srgbClr val="0000FF"/>
                  </a:solidFill>
                </a:rPr>
                <a:t>   </a:t>
              </a:r>
              <a:r>
                <a:rPr lang="en-US" altLang="zh-CN" sz="1800" dirty="0"/>
                <a:t>=&gt;  </a:t>
              </a:r>
              <a:r>
                <a:rPr lang="en-US" altLang="zh-CN" sz="1800" dirty="0">
                  <a:solidFill>
                    <a:srgbClr val="0000FF"/>
                  </a:solidFill>
                </a:rPr>
                <a:t>id</a:t>
              </a:r>
              <a:r>
                <a:rPr lang="en-US" altLang="zh-CN" sz="1800" baseline="-25000" dirty="0">
                  <a:solidFill>
                    <a:srgbClr val="0000FF"/>
                  </a:solidFill>
                </a:rPr>
                <a:t>1</a:t>
              </a:r>
              <a:r>
                <a:rPr lang="en-US" altLang="zh-CN" sz="1800" dirty="0">
                  <a:solidFill>
                    <a:srgbClr val="0000FF"/>
                  </a:solidFill>
                </a:rPr>
                <a:t> + id</a:t>
              </a:r>
              <a:r>
                <a:rPr lang="en-US" altLang="zh-CN" sz="1800" baseline="-25000" dirty="0">
                  <a:solidFill>
                    <a:srgbClr val="0000FF"/>
                  </a:solidFill>
                </a:rPr>
                <a:t>2</a:t>
              </a:r>
              <a:r>
                <a:rPr lang="en-US" altLang="zh-CN" sz="1800" dirty="0">
                  <a:solidFill>
                    <a:srgbClr val="0000FF"/>
                  </a:solidFill>
                </a:rPr>
                <a:t> * id</a:t>
              </a:r>
              <a:r>
                <a:rPr lang="en-US" altLang="zh-CN" sz="1800" baseline="-25000" dirty="0">
                  <a:solidFill>
                    <a:srgbClr val="0000FF"/>
                  </a:solidFill>
                </a:rPr>
                <a:t>3</a:t>
              </a:r>
              <a:endParaRPr lang="en-US" altLang="zh-CN" sz="1800" baseline="-25000" dirty="0">
                <a:solidFill>
                  <a:srgbClr val="0000FF"/>
                </a:solidFill>
              </a:endParaRPr>
            </a:p>
          </p:txBody>
        </p:sp>
        <p:sp>
          <p:nvSpPr>
            <p:cNvPr id="116743" name="Text Box 7"/>
            <p:cNvSpPr txBox="1"/>
            <p:nvPr/>
          </p:nvSpPr>
          <p:spPr>
            <a:xfrm>
              <a:off x="930" y="2115"/>
              <a:ext cx="273" cy="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6744" name="Text Box 8"/>
            <p:cNvSpPr txBox="1"/>
            <p:nvPr/>
          </p:nvSpPr>
          <p:spPr>
            <a:xfrm>
              <a:off x="930" y="2387"/>
              <a:ext cx="273" cy="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6745" name="Text Box 9"/>
            <p:cNvSpPr txBox="1"/>
            <p:nvPr/>
          </p:nvSpPr>
          <p:spPr>
            <a:xfrm>
              <a:off x="930" y="2659"/>
              <a:ext cx="273" cy="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6746" name="Text Box 10"/>
            <p:cNvSpPr txBox="1"/>
            <p:nvPr/>
          </p:nvSpPr>
          <p:spPr>
            <a:xfrm>
              <a:off x="930" y="2886"/>
              <a:ext cx="273" cy="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6747" name="Text Box 11"/>
            <p:cNvSpPr txBox="1"/>
            <p:nvPr/>
          </p:nvSpPr>
          <p:spPr>
            <a:xfrm>
              <a:off x="930" y="3158"/>
              <a:ext cx="273" cy="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rm</a:t>
              </a:r>
              <a:endParaRPr lang="en-US" altLang="zh-CN" sz="1400" dirty="0">
                <a:solidFill>
                  <a:srgbClr val="000000"/>
                </a:solidFill>
                <a:latin typeface="Times New Roman" panose="02020603050405020304" pitchFamily="18" charset="0"/>
              </a:endParaRPr>
            </a:p>
          </p:txBody>
        </p:sp>
        <p:sp>
          <p:nvSpPr>
            <p:cNvPr id="116748" name="Line 12"/>
            <p:cNvSpPr/>
            <p:nvPr/>
          </p:nvSpPr>
          <p:spPr>
            <a:xfrm>
              <a:off x="1292" y="2251"/>
              <a:ext cx="363" cy="0"/>
            </a:xfrm>
            <a:prstGeom prst="line">
              <a:avLst/>
            </a:prstGeom>
            <a:ln w="25400" cap="flat" cmpd="sng">
              <a:solidFill>
                <a:srgbClr val="FF0000"/>
              </a:solidFill>
              <a:prstDash val="solid"/>
              <a:headEnd type="none" w="med" len="med"/>
              <a:tailEnd type="none" w="med" len="med"/>
            </a:ln>
          </p:spPr>
        </p:sp>
        <p:sp>
          <p:nvSpPr>
            <p:cNvPr id="116749" name="Line 13"/>
            <p:cNvSpPr/>
            <p:nvPr/>
          </p:nvSpPr>
          <p:spPr>
            <a:xfrm>
              <a:off x="1610" y="2478"/>
              <a:ext cx="363" cy="0"/>
            </a:xfrm>
            <a:prstGeom prst="line">
              <a:avLst/>
            </a:prstGeom>
            <a:ln w="25400" cap="flat" cmpd="sng">
              <a:solidFill>
                <a:srgbClr val="FF0000"/>
              </a:solidFill>
              <a:prstDash val="solid"/>
              <a:headEnd type="none" w="med" len="med"/>
              <a:tailEnd type="none" w="med" len="med"/>
            </a:ln>
          </p:spPr>
        </p:sp>
        <p:sp>
          <p:nvSpPr>
            <p:cNvPr id="116750" name="Line 14"/>
            <p:cNvSpPr/>
            <p:nvPr/>
          </p:nvSpPr>
          <p:spPr>
            <a:xfrm>
              <a:off x="1882" y="2795"/>
              <a:ext cx="182" cy="0"/>
            </a:xfrm>
            <a:prstGeom prst="line">
              <a:avLst/>
            </a:prstGeom>
            <a:ln w="25400" cap="flat" cmpd="sng">
              <a:solidFill>
                <a:srgbClr val="FF0000"/>
              </a:solidFill>
              <a:prstDash val="solid"/>
              <a:headEnd type="none" w="med" len="med"/>
              <a:tailEnd type="none" w="med" len="med"/>
            </a:ln>
          </p:spPr>
        </p:sp>
        <p:sp>
          <p:nvSpPr>
            <p:cNvPr id="116751" name="Line 15"/>
            <p:cNvSpPr/>
            <p:nvPr/>
          </p:nvSpPr>
          <p:spPr>
            <a:xfrm>
              <a:off x="1610" y="3022"/>
              <a:ext cx="182" cy="0"/>
            </a:xfrm>
            <a:prstGeom prst="line">
              <a:avLst/>
            </a:prstGeom>
            <a:ln w="25400" cap="flat" cmpd="sng">
              <a:solidFill>
                <a:srgbClr val="FF0000"/>
              </a:solidFill>
              <a:prstDash val="solid"/>
              <a:headEnd type="none" w="med" len="med"/>
              <a:tailEnd type="none" w="med" len="med"/>
            </a:ln>
          </p:spPr>
        </p:sp>
        <p:sp>
          <p:nvSpPr>
            <p:cNvPr id="116752" name="Line 16"/>
            <p:cNvSpPr/>
            <p:nvPr/>
          </p:nvSpPr>
          <p:spPr>
            <a:xfrm>
              <a:off x="1292" y="3294"/>
              <a:ext cx="182" cy="0"/>
            </a:xfrm>
            <a:prstGeom prst="line">
              <a:avLst/>
            </a:prstGeom>
            <a:ln w="25400" cap="flat" cmpd="sng">
              <a:solidFill>
                <a:srgbClr val="FF0000"/>
              </a:solidFill>
              <a:prstDash val="solid"/>
              <a:headEnd type="none" w="med" len="med"/>
              <a:tailEnd type="none" w="med" len="med"/>
            </a:ln>
          </p:spPr>
        </p:sp>
      </p:grpSp>
      <p:sp>
        <p:nvSpPr>
          <p:cNvPr id="116741" name="Text Box 19"/>
          <p:cNvSpPr txBox="1"/>
          <p:nvPr/>
        </p:nvSpPr>
        <p:spPr>
          <a:xfrm>
            <a:off x="1474788" y="2852738"/>
            <a:ext cx="23764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rPr>
              <a:t>和最右推导</a:t>
            </a:r>
            <a:endParaRPr lang="zh-CN" altLang="en-US" sz="2400" dirty="0">
              <a:solidFill>
                <a:srgbClr val="000000"/>
              </a:solidFill>
            </a:endParaRPr>
          </a:p>
        </p:txBody>
      </p:sp>
    </p:spTree>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4339" name="Text Box 4"/>
          <p:cNvSpPr txBox="1"/>
          <p:nvPr/>
        </p:nvSpPr>
        <p:spPr>
          <a:xfrm>
            <a:off x="427038" y="1557338"/>
            <a:ext cx="8280400" cy="267652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6600FF"/>
                </a:solidFill>
                <a:latin typeface="Times New Roman" panose="02020603050405020304" pitchFamily="18" charset="0"/>
              </a:rPr>
              <a:t>例：</a:t>
            </a:r>
            <a:r>
              <a:rPr lang="en-US" altLang="zh-CN" sz="2400" dirty="0">
                <a:solidFill>
                  <a:srgbClr val="000000"/>
                </a:solidFill>
                <a:latin typeface="Times New Roman" panose="02020603050405020304" pitchFamily="18" charset="0"/>
              </a:rPr>
              <a:t>Pascal</a:t>
            </a:r>
            <a:r>
              <a:rPr lang="zh-CN" altLang="en-US" sz="2400" dirty="0">
                <a:solidFill>
                  <a:srgbClr val="000000"/>
                </a:solidFill>
                <a:latin typeface="Times New Roman" panose="02020603050405020304" pitchFamily="18" charset="0"/>
              </a:rPr>
              <a:t>语言的</a:t>
            </a:r>
            <a:r>
              <a:rPr lang="en-US" altLang="zh-CN" sz="2400" dirty="0">
                <a:solidFill>
                  <a:srgbClr val="000000"/>
                </a:solidFill>
                <a:latin typeface="Times New Roman" panose="02020603050405020304" pitchFamily="18" charset="0"/>
              </a:rPr>
              <a:t>begin-end</a:t>
            </a:r>
            <a:r>
              <a:rPr lang="zh-CN" altLang="en-US" sz="2400" dirty="0">
                <a:solidFill>
                  <a:srgbClr val="000000"/>
                </a:solidFill>
                <a:latin typeface="Times New Roman" panose="02020603050405020304" pitchFamily="18" charset="0"/>
              </a:rPr>
              <a:t>语句块是由分号分隔的语句序</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列。其文法如下：</a:t>
            </a:r>
            <a:endParaRPr lang="zh-CN" altLang="en-US" sz="2400" dirty="0">
              <a:solidFill>
                <a:srgbClr val="000000"/>
              </a:solidFill>
              <a:latin typeface="Times New Roman" panose="02020603050405020304" pitchFamily="18" charset="0"/>
            </a:endParaRPr>
          </a:p>
          <a:p>
            <a:pPr marL="914400" lvl="2" indent="0" eaLnBrk="1" hangingPunct="1">
              <a:spcBef>
                <a:spcPct val="50000"/>
              </a:spcBef>
              <a:buNone/>
            </a:pPr>
            <a:r>
              <a:rPr lang="en-US" altLang="zh-CN" i="1" dirty="0">
                <a:solidFill>
                  <a:srgbClr val="000000"/>
                </a:solidFill>
                <a:latin typeface="Times New Roman" panose="02020603050405020304" pitchFamily="18" charset="0"/>
              </a:rPr>
              <a:t>block</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&gt; </a:t>
            </a:r>
            <a:r>
              <a:rPr lang="en-US" altLang="zh-CN" b="1" dirty="0">
                <a:solidFill>
                  <a:srgbClr val="000000"/>
                </a:solidFill>
                <a:latin typeface="Times New Roman" panose="02020603050405020304" pitchFamily="18" charset="0"/>
              </a:rPr>
              <a:t>begin</a:t>
            </a:r>
            <a:r>
              <a:rPr lang="en-US" altLang="zh-CN" dirty="0">
                <a:solidFill>
                  <a:srgbClr val="000000"/>
                </a:solidFill>
                <a:latin typeface="Times New Roman" panose="02020603050405020304" pitchFamily="18" charset="0"/>
              </a:rPr>
              <a:t> </a:t>
            </a:r>
            <a:r>
              <a:rPr lang="en-US" altLang="zh-CN" i="1" dirty="0">
                <a:solidFill>
                  <a:srgbClr val="000000"/>
                </a:solidFill>
                <a:latin typeface="Times New Roman" panose="02020603050405020304" pitchFamily="18" charset="0"/>
              </a:rPr>
              <a:t>opt_stmts </a:t>
            </a:r>
            <a:r>
              <a:rPr lang="en-US" altLang="zh-CN" b="1" dirty="0">
                <a:solidFill>
                  <a:srgbClr val="000000"/>
                </a:solidFill>
                <a:latin typeface="Times New Roman" panose="02020603050405020304" pitchFamily="18" charset="0"/>
              </a:rPr>
              <a:t>end</a:t>
            </a:r>
            <a:endParaRPr lang="en-US" altLang="zh-CN" b="1" dirty="0">
              <a:solidFill>
                <a:srgbClr val="000000"/>
              </a:solidFill>
              <a:latin typeface="Times New Roman" panose="02020603050405020304" pitchFamily="18" charset="0"/>
            </a:endParaRPr>
          </a:p>
          <a:p>
            <a:pPr marL="914400" lvl="2" indent="0" eaLnBrk="1" hangingPunct="1">
              <a:spcBef>
                <a:spcPct val="50000"/>
              </a:spcBef>
              <a:buNone/>
            </a:pPr>
            <a:r>
              <a:rPr lang="en-US" altLang="zh-CN" i="1" dirty="0">
                <a:solidFill>
                  <a:srgbClr val="000000"/>
                </a:solidFill>
                <a:latin typeface="Times New Roman" panose="02020603050405020304" pitchFamily="18" charset="0"/>
              </a:rPr>
              <a:t>opt_stmts</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&gt; </a:t>
            </a:r>
            <a:r>
              <a:rPr lang="en-US" altLang="zh-CN" i="1" dirty="0">
                <a:solidFill>
                  <a:srgbClr val="000000"/>
                </a:solidFill>
                <a:latin typeface="Times New Roman" panose="02020603050405020304" pitchFamily="18" charset="0"/>
              </a:rPr>
              <a:t>stmt_list</a:t>
            </a:r>
            <a:r>
              <a:rPr lang="en-US" altLang="zh-CN"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ε</a:t>
            </a:r>
            <a:endParaRPr lang="en-US" altLang="zh-CN" b="1" dirty="0">
              <a:solidFill>
                <a:srgbClr val="000000"/>
              </a:solidFill>
              <a:latin typeface="Times New Roman" panose="02020603050405020304" pitchFamily="18" charset="0"/>
            </a:endParaRPr>
          </a:p>
          <a:p>
            <a:pPr marL="914400" lvl="2" indent="0" eaLnBrk="1" hangingPunct="1">
              <a:spcBef>
                <a:spcPct val="50000"/>
              </a:spcBef>
              <a:buNone/>
            </a:pPr>
            <a:r>
              <a:rPr lang="en-US" altLang="zh-CN" i="1" dirty="0">
                <a:solidFill>
                  <a:srgbClr val="000000"/>
                </a:solidFill>
                <a:latin typeface="Times New Roman" panose="02020603050405020304" pitchFamily="18" charset="0"/>
              </a:rPr>
              <a:t>stmt_list</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&gt; </a:t>
            </a:r>
            <a:r>
              <a:rPr lang="en-US" altLang="zh-CN" i="1" dirty="0">
                <a:solidFill>
                  <a:srgbClr val="000000"/>
                </a:solidFill>
                <a:latin typeface="Times New Roman" panose="02020603050405020304" pitchFamily="18" charset="0"/>
              </a:rPr>
              <a:t>stmt_list</a:t>
            </a:r>
            <a:r>
              <a:rPr lang="en-US" altLang="zh-CN" dirty="0">
                <a:solidFill>
                  <a:srgbClr val="000000"/>
                </a:solidFill>
                <a:latin typeface="Times New Roman" panose="02020603050405020304" pitchFamily="18" charset="0"/>
              </a:rPr>
              <a:t> </a:t>
            </a:r>
            <a:r>
              <a:rPr lang="en-US" altLang="zh-CN" b="1"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 </a:t>
            </a:r>
            <a:r>
              <a:rPr lang="en-US" altLang="zh-CN" i="1" dirty="0">
                <a:solidFill>
                  <a:srgbClr val="000000"/>
                </a:solidFill>
                <a:latin typeface="Times New Roman" panose="02020603050405020304" pitchFamily="18" charset="0"/>
              </a:rPr>
              <a:t>stmt</a:t>
            </a:r>
            <a:r>
              <a:rPr lang="en-US" altLang="zh-CN" dirty="0">
                <a:solidFill>
                  <a:srgbClr val="000000"/>
                </a:solidFill>
                <a:latin typeface="Times New Roman" panose="02020603050405020304" pitchFamily="18" charset="0"/>
              </a:rPr>
              <a:t> | </a:t>
            </a:r>
            <a:r>
              <a:rPr lang="en-US" altLang="zh-CN" i="1" dirty="0">
                <a:solidFill>
                  <a:srgbClr val="000000"/>
                </a:solidFill>
                <a:latin typeface="Times New Roman" panose="02020603050405020304" pitchFamily="18" charset="0"/>
              </a:rPr>
              <a:t>stmt</a:t>
            </a:r>
            <a:endParaRPr lang="en-US" altLang="zh-CN" i="1"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7763" name="Rectangle 3"/>
          <p:cNvSpPr>
            <a:spLocks noGrp="1"/>
          </p:cNvSpPr>
          <p:nvPr>
            <p:ph idx="1"/>
          </p:nvPr>
        </p:nvSpPr>
        <p:spPr>
          <a:xfrm>
            <a:off x="484188" y="549275"/>
            <a:ext cx="8229600" cy="792163"/>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4.5.3 </a:t>
            </a:r>
            <a:r>
              <a:rPr lang="zh-CN" altLang="en-US" sz="2800" b="1" dirty="0">
                <a:solidFill>
                  <a:srgbClr val="660033"/>
                </a:solidFill>
                <a:latin typeface="宋体" panose="02010600030101010101" pitchFamily="2" charset="-122"/>
                <a:cs typeface="Times New Roman" panose="02020603050405020304" pitchFamily="18" charset="0"/>
              </a:rPr>
              <a:t>移进</a:t>
            </a:r>
            <a:r>
              <a:rPr lang="en-US" altLang="zh-CN" sz="2800" b="1" dirty="0">
                <a:solidFill>
                  <a:srgbClr val="660033"/>
                </a:solidFill>
                <a:latin typeface="宋体" panose="02010600030101010101" pitchFamily="2" charset="-122"/>
                <a:cs typeface="Times New Roman" panose="02020603050405020304" pitchFamily="18" charset="0"/>
              </a:rPr>
              <a:t>-</a:t>
            </a:r>
            <a:r>
              <a:rPr lang="zh-CN" altLang="en-US" sz="2800" b="1" dirty="0">
                <a:solidFill>
                  <a:srgbClr val="660033"/>
                </a:solidFill>
                <a:latin typeface="宋体" panose="02010600030101010101" pitchFamily="2" charset="-122"/>
                <a:cs typeface="Times New Roman" panose="02020603050405020304" pitchFamily="18" charset="0"/>
              </a:rPr>
              <a:t>归约语法分析技术</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17764" name="Text Box 7"/>
          <p:cNvSpPr txBox="1"/>
          <p:nvPr/>
        </p:nvSpPr>
        <p:spPr>
          <a:xfrm>
            <a:off x="812800" y="2109788"/>
            <a:ext cx="7848600" cy="3536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考虑所使用的数据结构</a:t>
            </a:r>
            <a:r>
              <a:rPr lang="en-US" altLang="zh-CN" sz="2000" dirty="0">
                <a:solidFill>
                  <a:srgbClr val="000000"/>
                </a:solidFill>
                <a:latin typeface="Arial" panose="020B0604020202020204" pitchFamily="34" charset="0"/>
              </a:rPr>
              <a:t>——</a:t>
            </a:r>
            <a:r>
              <a:rPr lang="zh-CN" altLang="en-US" sz="2000" dirty="0">
                <a:solidFill>
                  <a:srgbClr val="000000"/>
                </a:solidFill>
              </a:rPr>
              <a:t>使用</a:t>
            </a:r>
            <a:r>
              <a:rPr lang="zh-CN" altLang="en-US" sz="2000" b="1" dirty="0">
                <a:solidFill>
                  <a:srgbClr val="000000"/>
                </a:solidFill>
              </a:rPr>
              <a:t>栈</a:t>
            </a:r>
            <a:r>
              <a:rPr lang="zh-CN" altLang="en-US" sz="2000" dirty="0">
                <a:solidFill>
                  <a:srgbClr val="000000"/>
                </a:solidFill>
              </a:rPr>
              <a:t>来保存文法符号，用输入缓冲区来保存要分析的串</a:t>
            </a:r>
            <a:r>
              <a:rPr lang="en-US" altLang="zh-CN" sz="2000" dirty="0">
                <a:solidFill>
                  <a:srgbClr val="000000"/>
                </a:solidFill>
              </a:rPr>
              <a:t>w</a:t>
            </a:r>
            <a:r>
              <a:rPr lang="zh-CN" altLang="en-US" sz="2000" dirty="0">
                <a:solidFill>
                  <a:srgbClr val="000000"/>
                </a:solidFill>
              </a:rPr>
              <a:t>，用</a:t>
            </a:r>
            <a:r>
              <a:rPr lang="en-US" altLang="zh-CN" sz="2000" dirty="0">
                <a:solidFill>
                  <a:srgbClr val="000000"/>
                </a:solidFill>
              </a:rPr>
              <a:t>$</a:t>
            </a:r>
            <a:r>
              <a:rPr lang="zh-CN" altLang="en-US" sz="2000" dirty="0">
                <a:solidFill>
                  <a:srgbClr val="000000"/>
                </a:solidFill>
              </a:rPr>
              <a:t>标记栈底，也用它标记输入串的右端。</a:t>
            </a:r>
            <a:r>
              <a:rPr lang="zh-CN" altLang="en-US" sz="2000" dirty="0">
                <a:solidFill>
                  <a:srgbClr val="000000"/>
                </a:solidFill>
                <a:highlight>
                  <a:srgbClr val="FFFF00"/>
                </a:highlight>
              </a:rPr>
              <a:t>初始时，栈是空的</a:t>
            </a:r>
            <a:r>
              <a:rPr lang="zh-CN" altLang="en-US" sz="2000" dirty="0">
                <a:solidFill>
                  <a:srgbClr val="000000"/>
                </a:solidFill>
              </a:rPr>
              <a:t>，串</a:t>
            </a:r>
            <a:r>
              <a:rPr lang="en-US" altLang="zh-CN" sz="2000" dirty="0">
                <a:solidFill>
                  <a:srgbClr val="000000"/>
                </a:solidFill>
              </a:rPr>
              <a:t>w</a:t>
            </a:r>
            <a:r>
              <a:rPr lang="zh-CN" altLang="en-US" sz="2000" dirty="0">
                <a:solidFill>
                  <a:srgbClr val="000000"/>
                </a:solidFill>
              </a:rPr>
              <a:t>在输入缓冲区中，如下所示：</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栈                        输入</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                         w$</a:t>
            </a:r>
            <a:endParaRPr lang="en-US" altLang="zh-CN" sz="2000" dirty="0">
              <a:solidFill>
                <a:srgbClr val="000000"/>
              </a:solidFill>
            </a:endParaRPr>
          </a:p>
          <a:p>
            <a:pPr marL="0" lvl="0" indent="0" eaLnBrk="1" hangingPunct="1">
              <a:spcBef>
                <a:spcPct val="50000"/>
              </a:spcBef>
              <a:buNone/>
            </a:pPr>
            <a:r>
              <a:rPr lang="zh-CN" altLang="en-US" sz="2000" dirty="0">
                <a:solidFill>
                  <a:srgbClr val="000000"/>
                </a:solidFill>
              </a:rPr>
              <a:t>语法分析器将零个或多个输入符号压入栈，直到句柄</a:t>
            </a:r>
            <a:r>
              <a:rPr lang="el-GR" altLang="zh-CN" sz="2000" dirty="0">
                <a:solidFill>
                  <a:srgbClr val="000000"/>
                </a:solidFill>
              </a:rPr>
              <a:t>β</a:t>
            </a:r>
            <a:r>
              <a:rPr lang="zh-CN" altLang="en-US" sz="2000" dirty="0">
                <a:solidFill>
                  <a:srgbClr val="000000"/>
                </a:solidFill>
              </a:rPr>
              <a:t>出现在栈顶为止，语法分析器再把</a:t>
            </a:r>
            <a:r>
              <a:rPr lang="el-GR" altLang="zh-CN" sz="1800" dirty="0">
                <a:solidFill>
                  <a:srgbClr val="000000"/>
                </a:solidFill>
              </a:rPr>
              <a:t>β</a:t>
            </a:r>
            <a:r>
              <a:rPr lang="zh-CN" altLang="en-US" sz="2000" dirty="0">
                <a:solidFill>
                  <a:srgbClr val="000000"/>
                </a:solidFill>
              </a:rPr>
              <a:t>归约成某个恰当的产生式的左部。重复此过程，</a:t>
            </a:r>
            <a:r>
              <a:rPr lang="zh-CN" altLang="en-US" sz="2000" dirty="0">
                <a:solidFill>
                  <a:srgbClr val="000000"/>
                </a:solidFill>
                <a:highlight>
                  <a:srgbClr val="FFFF00"/>
                </a:highlight>
              </a:rPr>
              <a:t>直到它发现错误或栈中只含有开始符号并且输入串为空</a:t>
            </a:r>
            <a:r>
              <a:rPr lang="zh-CN" altLang="en-US" sz="2000" dirty="0">
                <a:solidFill>
                  <a:srgbClr val="000000"/>
                </a:solidFill>
              </a:rPr>
              <a:t>：</a:t>
            </a:r>
            <a:endParaRPr lang="zh-CN" altLang="en-US" sz="2000" dirty="0">
              <a:solidFill>
                <a:srgbClr val="000000"/>
              </a:solidFill>
            </a:endParaRPr>
          </a:p>
          <a:p>
            <a:pPr marL="0" lvl="0" indent="0" eaLnBrk="1" hangingPunct="1">
              <a:spcBef>
                <a:spcPct val="0"/>
              </a:spcBef>
              <a:buNone/>
            </a:pPr>
            <a:r>
              <a:rPr lang="zh-CN" altLang="en-US" sz="1800" dirty="0">
                <a:solidFill>
                  <a:srgbClr val="000000"/>
                </a:solidFill>
              </a:rPr>
              <a:t>                          栈                        输入</a:t>
            </a:r>
            <a:endParaRPr lang="zh-CN" altLang="en-US"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$S                         $</a:t>
            </a:r>
            <a:endParaRPr lang="en-US" altLang="zh-CN" sz="1800" dirty="0">
              <a:solidFill>
                <a:srgbClr val="000000"/>
              </a:solidFill>
            </a:endParaRPr>
          </a:p>
        </p:txBody>
      </p:sp>
      <p:sp>
        <p:nvSpPr>
          <p:cNvPr id="117765" name="矩形 1"/>
          <p:cNvSpPr/>
          <p:nvPr/>
        </p:nvSpPr>
        <p:spPr>
          <a:xfrm>
            <a:off x="850900" y="1484313"/>
            <a:ext cx="38862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660033"/>
                </a:solidFill>
              </a:rPr>
              <a:t>通用框架：</a:t>
            </a:r>
            <a:r>
              <a:rPr lang="zh-CN" altLang="en-US" sz="2400" dirty="0">
                <a:solidFill>
                  <a:srgbClr val="000000"/>
                </a:solidFill>
              </a:rPr>
              <a:t>移进归约分析法</a:t>
            </a:r>
            <a:endParaRPr lang="en-US" altLang="zh-CN" sz="2400" dirty="0">
              <a:solidFill>
                <a:srgbClr val="000000"/>
              </a:solidFill>
            </a:endParaRPr>
          </a:p>
        </p:txBody>
      </p:sp>
      <p:sp>
        <p:nvSpPr>
          <p:cNvPr id="2" name="文本框 1"/>
          <p:cNvSpPr txBox="1"/>
          <p:nvPr/>
        </p:nvSpPr>
        <p:spPr>
          <a:xfrm>
            <a:off x="395605" y="3500755"/>
            <a:ext cx="3048000" cy="368300"/>
          </a:xfrm>
          <a:prstGeom prst="rect">
            <a:avLst/>
          </a:prstGeom>
          <a:noFill/>
        </p:spPr>
        <p:txBody>
          <a:bodyPr wrap="square" rtlCol="0">
            <a:spAutoFit/>
          </a:bodyPr>
          <a:p>
            <a:r>
              <a:rPr lang="zh-CN" altLang="en-US">
                <a:highlight>
                  <a:srgbClr val="FFFF00"/>
                </a:highlight>
              </a:rPr>
              <a:t>与</a:t>
            </a:r>
            <a:r>
              <a:rPr lang="en-US" altLang="zh-CN">
                <a:highlight>
                  <a:srgbClr val="FFFF00"/>
                </a:highlight>
              </a:rPr>
              <a:t>LL</a:t>
            </a:r>
            <a:r>
              <a:rPr lang="zh-CN" altLang="en-US">
                <a:highlight>
                  <a:srgbClr val="FFFF00"/>
                </a:highlight>
              </a:rPr>
              <a:t>区分</a:t>
            </a:r>
            <a:endParaRPr lang="zh-CN" altLang="en-US">
              <a:highlight>
                <a:srgbClr val="FFFF00"/>
              </a:highlight>
            </a:endParaRPr>
          </a:p>
        </p:txBody>
      </p:sp>
    </p:spTree>
  </p:cSld>
  <p:clrMapOvr>
    <a:masterClrMapping/>
  </p:clrMapOvr>
  <p:transition spd="med">
    <p:wheel spokes="3"/>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18787" name="图片 1"/>
          <p:cNvPicPr>
            <a:picLocks noChangeAspect="1"/>
          </p:cNvPicPr>
          <p:nvPr/>
        </p:nvPicPr>
        <p:blipFill>
          <a:blip r:embed="rId1"/>
          <a:stretch>
            <a:fillRect/>
          </a:stretch>
        </p:blipFill>
        <p:spPr>
          <a:xfrm>
            <a:off x="0" y="476250"/>
            <a:ext cx="9086850" cy="5400675"/>
          </a:xfrm>
          <a:prstGeom prst="rect">
            <a:avLst/>
          </a:prstGeom>
          <a:noFill/>
          <a:ln w="9525">
            <a:noFill/>
          </a:ln>
        </p:spPr>
      </p:pic>
    </p:spTree>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19811" name="图片 2"/>
          <p:cNvPicPr>
            <a:picLocks noChangeAspect="1"/>
          </p:cNvPicPr>
          <p:nvPr/>
        </p:nvPicPr>
        <p:blipFill>
          <a:blip r:embed="rId1"/>
          <a:srcRect l="1573"/>
          <a:stretch>
            <a:fillRect/>
          </a:stretch>
        </p:blipFill>
        <p:spPr>
          <a:xfrm>
            <a:off x="15875" y="549275"/>
            <a:ext cx="9139238" cy="5256213"/>
          </a:xfrm>
          <a:prstGeom prst="rect">
            <a:avLst/>
          </a:prstGeom>
          <a:noFill/>
          <a:ln w="9525">
            <a:noFill/>
          </a:ln>
        </p:spPr>
      </p:pic>
      <p:sp>
        <p:nvSpPr>
          <p:cNvPr id="2" name="文本框 1"/>
          <p:cNvSpPr txBox="1"/>
          <p:nvPr/>
        </p:nvSpPr>
        <p:spPr>
          <a:xfrm>
            <a:off x="2555875" y="1557338"/>
            <a:ext cx="143986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id+(id+id)</a:t>
            </a:r>
            <a:endParaRPr lang="zh-CN" altLang="en-US" sz="1800" dirty="0">
              <a:solidFill>
                <a:srgbClr val="C00000"/>
              </a:solidFill>
            </a:endParaRPr>
          </a:p>
        </p:txBody>
      </p:sp>
      <p:sp>
        <p:nvSpPr>
          <p:cNvPr id="5" name="文本框 4"/>
          <p:cNvSpPr txBox="1"/>
          <p:nvPr/>
        </p:nvSpPr>
        <p:spPr>
          <a:xfrm>
            <a:off x="2670175" y="2549525"/>
            <a:ext cx="143986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E+(id+id)</a:t>
            </a:r>
            <a:endParaRPr lang="zh-CN" altLang="en-US" sz="1800" dirty="0">
              <a:solidFill>
                <a:srgbClr val="C00000"/>
              </a:solidFill>
            </a:endParaRPr>
          </a:p>
        </p:txBody>
      </p:sp>
      <p:sp>
        <p:nvSpPr>
          <p:cNvPr id="6" name="文本框 5"/>
          <p:cNvSpPr txBox="1"/>
          <p:nvPr/>
        </p:nvSpPr>
        <p:spPr>
          <a:xfrm>
            <a:off x="2700338" y="3541713"/>
            <a:ext cx="1439862"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E+(E+id)</a:t>
            </a:r>
            <a:endParaRPr lang="zh-CN" altLang="en-US" sz="1800" dirty="0">
              <a:solidFill>
                <a:srgbClr val="C00000"/>
              </a:solidFill>
            </a:endParaRPr>
          </a:p>
        </p:txBody>
      </p:sp>
      <p:sp>
        <p:nvSpPr>
          <p:cNvPr id="7" name="文本框 6"/>
          <p:cNvSpPr txBox="1"/>
          <p:nvPr/>
        </p:nvSpPr>
        <p:spPr>
          <a:xfrm>
            <a:off x="2771775" y="4187825"/>
            <a:ext cx="14398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E+(E+E)</a:t>
            </a:r>
            <a:endParaRPr lang="zh-CN" altLang="en-US" sz="1800" dirty="0">
              <a:solidFill>
                <a:srgbClr val="C00000"/>
              </a:solidFill>
            </a:endParaRPr>
          </a:p>
        </p:txBody>
      </p:sp>
      <p:sp>
        <p:nvSpPr>
          <p:cNvPr id="8" name="文本框 7"/>
          <p:cNvSpPr txBox="1"/>
          <p:nvPr/>
        </p:nvSpPr>
        <p:spPr>
          <a:xfrm>
            <a:off x="3138488" y="4710113"/>
            <a:ext cx="143986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E+(E)</a:t>
            </a:r>
            <a:endParaRPr lang="zh-CN" altLang="en-US" sz="1800" dirty="0">
              <a:solidFill>
                <a:srgbClr val="C00000"/>
              </a:solidFill>
            </a:endParaRPr>
          </a:p>
        </p:txBody>
      </p:sp>
      <p:sp>
        <p:nvSpPr>
          <p:cNvPr id="9" name="文本框 8"/>
          <p:cNvSpPr txBox="1"/>
          <p:nvPr/>
        </p:nvSpPr>
        <p:spPr>
          <a:xfrm>
            <a:off x="3203575" y="5099050"/>
            <a:ext cx="14398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E+E</a:t>
            </a:r>
            <a:endParaRPr lang="zh-CN" altLang="en-US" sz="1800" dirty="0">
              <a:solidFill>
                <a:srgbClr val="C00000"/>
              </a:solidFill>
            </a:endParaRPr>
          </a:p>
        </p:txBody>
      </p:sp>
      <p:sp>
        <p:nvSpPr>
          <p:cNvPr id="10" name="文本框 9"/>
          <p:cNvSpPr txBox="1"/>
          <p:nvPr/>
        </p:nvSpPr>
        <p:spPr>
          <a:xfrm>
            <a:off x="3203575" y="5435600"/>
            <a:ext cx="14398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solidFill>
                  <a:srgbClr val="C00000"/>
                </a:solidFill>
              </a:rPr>
              <a:t>E</a:t>
            </a:r>
            <a:endParaRPr lang="zh-CN" altLang="en-US" sz="1800" dirty="0">
              <a:solidFill>
                <a:srgbClr val="C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20835" name="图片 1"/>
          <p:cNvPicPr>
            <a:picLocks noChangeAspect="1"/>
          </p:cNvPicPr>
          <p:nvPr/>
        </p:nvPicPr>
        <p:blipFill>
          <a:blip r:embed="rId1"/>
          <a:stretch>
            <a:fillRect/>
          </a:stretch>
        </p:blipFill>
        <p:spPr>
          <a:xfrm>
            <a:off x="34925" y="692150"/>
            <a:ext cx="8880475" cy="4897438"/>
          </a:xfrm>
          <a:prstGeom prst="rect">
            <a:avLst/>
          </a:prstGeom>
          <a:noFill/>
          <a:ln w="9525">
            <a:noFill/>
          </a:ln>
        </p:spPr>
      </p:pic>
    </p:spTree>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21859" name="Text Box 4"/>
          <p:cNvSpPr txBox="1"/>
          <p:nvPr/>
        </p:nvSpPr>
        <p:spPr>
          <a:xfrm>
            <a:off x="900113" y="1773238"/>
            <a:ext cx="7632700" cy="3743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lgn="just" eaLnBrk="1" hangingPunct="1">
              <a:spcBef>
                <a:spcPct val="0"/>
              </a:spcBef>
              <a:buAutoNum type="arabicPeriod"/>
            </a:pPr>
            <a:r>
              <a:rPr lang="zh-CN" altLang="en-US" sz="2400" dirty="0">
                <a:solidFill>
                  <a:srgbClr val="000000"/>
                </a:solidFill>
                <a:latin typeface="Times New Roman" panose="02020603050405020304" pitchFamily="18" charset="0"/>
              </a:rPr>
              <a:t>移进：把下一个输入符号移进栈中。</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归约：语法分析器知道句柄的右端已在栈顶，它必须在栈中确定句柄的左端，并选择正确的非终结符替代句柄。</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3.  </a:t>
            </a:r>
            <a:r>
              <a:rPr lang="zh-CN" altLang="en-US" sz="2400" dirty="0">
                <a:solidFill>
                  <a:srgbClr val="000000"/>
                </a:solidFill>
                <a:latin typeface="Times New Roman" panose="02020603050405020304" pitchFamily="18" charset="0"/>
              </a:rPr>
              <a:t>接受：语法分析器宣告分析成功。</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eaLnBrk="1" hangingPunct="1">
              <a:spcBef>
                <a:spcPct val="0"/>
              </a:spcBef>
              <a:buNone/>
            </a:pP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出错：语法分析器发现了一个错误，并调用错误恢复程序进行错误处理。</a:t>
            </a:r>
            <a:endParaRPr lang="zh-CN" altLang="en-US" sz="2400" dirty="0">
              <a:solidFill>
                <a:srgbClr val="000000"/>
              </a:solidFill>
              <a:latin typeface="Times New Roman" panose="02020603050405020304" pitchFamily="18" charset="0"/>
            </a:endParaRPr>
          </a:p>
        </p:txBody>
      </p:sp>
      <p:sp>
        <p:nvSpPr>
          <p:cNvPr id="121860" name="Text Box 5"/>
          <p:cNvSpPr txBox="1"/>
          <p:nvPr/>
        </p:nvSpPr>
        <p:spPr>
          <a:xfrm>
            <a:off x="684213" y="927100"/>
            <a:ext cx="71294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0000"/>
                </a:solidFill>
                <a:latin typeface="微软雅黑" panose="020B0503020204020204" charset="-122"/>
                <a:ea typeface="微软雅黑" panose="020B0503020204020204" charset="-122"/>
              </a:rPr>
              <a:t>移进归约语法分析器的可能动作：</a:t>
            </a:r>
            <a:endParaRPr lang="zh-CN" altLang="en-US" sz="2800" b="1" dirty="0">
              <a:solidFill>
                <a:srgbClr val="000000"/>
              </a:solidFill>
              <a:latin typeface="微软雅黑" panose="020B0503020204020204" charset="-122"/>
              <a:ea typeface="微软雅黑" panose="020B0503020204020204" charset="-122"/>
            </a:endParaRPr>
          </a:p>
        </p:txBody>
      </p:sp>
    </p:spTree>
  </p:cSld>
  <p:clrMapOvr>
    <a:masterClrMapping/>
  </p:clrMapOvr>
  <p:transition spd="med">
    <p:comb/>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22883" name="图片 4"/>
          <p:cNvPicPr>
            <a:picLocks noChangeAspect="1"/>
          </p:cNvPicPr>
          <p:nvPr/>
        </p:nvPicPr>
        <p:blipFill>
          <a:blip r:embed="rId1"/>
          <a:stretch>
            <a:fillRect/>
          </a:stretch>
        </p:blipFill>
        <p:spPr>
          <a:xfrm>
            <a:off x="15875" y="765175"/>
            <a:ext cx="9020175" cy="5334000"/>
          </a:xfrm>
          <a:prstGeom prst="rect">
            <a:avLst/>
          </a:prstGeom>
          <a:noFill/>
          <a:ln w="9525">
            <a:noFill/>
          </a:ln>
        </p:spPr>
      </p:pic>
    </p:spTree>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23907" name="图片 1"/>
          <p:cNvPicPr>
            <a:picLocks noChangeAspect="1"/>
          </p:cNvPicPr>
          <p:nvPr/>
        </p:nvPicPr>
        <p:blipFill>
          <a:blip r:embed="rId1"/>
          <a:stretch>
            <a:fillRect/>
          </a:stretch>
        </p:blipFill>
        <p:spPr>
          <a:xfrm>
            <a:off x="-4762" y="765175"/>
            <a:ext cx="9132887" cy="5338763"/>
          </a:xfrm>
          <a:prstGeom prst="rect">
            <a:avLst/>
          </a:prstGeom>
          <a:noFill/>
          <a:ln w="9525">
            <a:noFill/>
          </a:ln>
        </p:spPr>
      </p:pic>
      <p:sp>
        <p:nvSpPr>
          <p:cNvPr id="123908" name="文本框 2"/>
          <p:cNvSpPr txBox="1"/>
          <p:nvPr/>
        </p:nvSpPr>
        <p:spPr>
          <a:xfrm>
            <a:off x="4530725" y="5711825"/>
            <a:ext cx="3455988" cy="461963"/>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关键：寻找句柄</a:t>
            </a:r>
            <a:endParaRPr lang="zh-CN" altLang="en-US" sz="2400" b="1" dirty="0">
              <a:solidFill>
                <a:srgbClr val="C00000"/>
              </a:solidFill>
            </a:endParaRPr>
          </a:p>
        </p:txBody>
      </p:sp>
    </p:spTree>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24931" name="Rectangle 2"/>
          <p:cNvSpPr>
            <a:spLocks noGrp="1"/>
          </p:cNvSpPr>
          <p:nvPr>
            <p:ph type="title"/>
          </p:nvPr>
        </p:nvSpPr>
        <p:spPr>
          <a:xfrm>
            <a:off x="468313" y="476250"/>
            <a:ext cx="8540750" cy="568325"/>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4.6 LR</a:t>
            </a:r>
            <a:r>
              <a:rPr lang="zh-CN" altLang="en-US" sz="3200" b="1" dirty="0">
                <a:solidFill>
                  <a:schemeClr val="tx1"/>
                </a:solidFill>
                <a:effectLst/>
                <a:latin typeface="宋体" panose="02010600030101010101" pitchFamily="2" charset="-122"/>
                <a:cs typeface="Times New Roman" panose="02020603050405020304" pitchFamily="18" charset="0"/>
              </a:rPr>
              <a:t>语法分析器</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pic>
        <p:nvPicPr>
          <p:cNvPr id="124932" name="图片 1"/>
          <p:cNvPicPr>
            <a:picLocks noChangeAspect="1"/>
          </p:cNvPicPr>
          <p:nvPr/>
        </p:nvPicPr>
        <p:blipFill>
          <a:blip r:embed="rId1"/>
          <a:srcRect l="30511" t="39500" r="46239" b="54488"/>
          <a:stretch>
            <a:fillRect/>
          </a:stretch>
        </p:blipFill>
        <p:spPr>
          <a:xfrm>
            <a:off x="1192213" y="1641475"/>
            <a:ext cx="3960812" cy="576263"/>
          </a:xfrm>
          <a:prstGeom prst="rect">
            <a:avLst/>
          </a:prstGeom>
          <a:noFill/>
          <a:ln w="9525">
            <a:noFill/>
          </a:ln>
        </p:spPr>
      </p:pic>
      <p:pic>
        <p:nvPicPr>
          <p:cNvPr id="124933" name="图片 2"/>
          <p:cNvPicPr>
            <a:picLocks noChangeAspect="1"/>
          </p:cNvPicPr>
          <p:nvPr/>
        </p:nvPicPr>
        <p:blipFill>
          <a:blip r:embed="rId2"/>
          <a:stretch>
            <a:fillRect/>
          </a:stretch>
        </p:blipFill>
        <p:spPr>
          <a:xfrm>
            <a:off x="1042988" y="2708275"/>
            <a:ext cx="7129462" cy="2892425"/>
          </a:xfrm>
          <a:prstGeom prst="rect">
            <a:avLst/>
          </a:prstGeom>
          <a:noFill/>
          <a:ln w="9525">
            <a:noFill/>
          </a:ln>
        </p:spPr>
      </p:pic>
      <p:sp>
        <p:nvSpPr>
          <p:cNvPr id="124934" name="矩形 1"/>
          <p:cNvSpPr/>
          <p:nvPr/>
        </p:nvSpPr>
        <p:spPr>
          <a:xfrm>
            <a:off x="1192213" y="5949950"/>
            <a:ext cx="63357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t>https://www-cs-faculty.stanford.edu/~knuth/</a:t>
            </a:r>
            <a:endParaRPr lang="zh-CN" altLang="en-US" sz="1800" dirty="0"/>
          </a:p>
        </p:txBody>
      </p:sp>
    </p:spTree>
  </p:cSld>
  <p:clrMapOvr>
    <a:masterClrMapping/>
  </p:clrMapOvr>
  <p:transition spd="med">
    <p:split orient="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125955" name="组合 2"/>
          <p:cNvGrpSpPr/>
          <p:nvPr/>
        </p:nvGrpSpPr>
        <p:grpSpPr>
          <a:xfrm>
            <a:off x="250825" y="2276475"/>
            <a:ext cx="8640763" cy="2447925"/>
            <a:chOff x="287336" y="2693292"/>
            <a:chExt cx="8640763" cy="2447925"/>
          </a:xfrm>
        </p:grpSpPr>
        <p:pic>
          <p:nvPicPr>
            <p:cNvPr id="125958" name="Picture 7"/>
            <p:cNvPicPr>
              <a:picLocks noChangeAspect="1"/>
            </p:cNvPicPr>
            <p:nvPr/>
          </p:nvPicPr>
          <p:blipFill>
            <a:blip r:embed="rId1"/>
            <a:stretch>
              <a:fillRect/>
            </a:stretch>
          </p:blipFill>
          <p:spPr>
            <a:xfrm>
              <a:off x="287336" y="2693292"/>
              <a:ext cx="8640763" cy="2447925"/>
            </a:xfrm>
            <a:prstGeom prst="rect">
              <a:avLst/>
            </a:prstGeom>
            <a:noFill/>
            <a:ln w="9525">
              <a:noFill/>
            </a:ln>
          </p:spPr>
        </p:pic>
        <p:sp>
          <p:nvSpPr>
            <p:cNvPr id="51208" name="Text Box 8"/>
            <p:cNvSpPr txBox="1">
              <a:spLocks noChangeArrowheads="1"/>
            </p:cNvSpPr>
            <p:nvPr/>
          </p:nvSpPr>
          <p:spPr bwMode="auto">
            <a:xfrm>
              <a:off x="395286" y="3140967"/>
              <a:ext cx="8424863" cy="1200150"/>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buClrTx/>
                <a:buSzTx/>
                <a:buFont typeface="Wingdings" panose="05000000000000000000" pitchFamily="2" charset="2"/>
                <a:buChar char="l"/>
                <a:defRPr/>
              </a:pPr>
              <a:r>
                <a:rPr kumimoji="0" lang="en-US" altLang="zh-CN"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“L” </a:t>
              </a:r>
              <a:r>
                <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从左到右扫描输入串</a:t>
              </a:r>
              <a:endPar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endParaRPr>
            </a:p>
            <a:p>
              <a:pPr marR="0" defTabSz="914400" eaLnBrk="1" hangingPunct="1">
                <a:buClrTx/>
                <a:buSzTx/>
                <a:buFont typeface="Wingdings" panose="05000000000000000000" pitchFamily="2" charset="2"/>
                <a:buChar char="l"/>
                <a:defRPr/>
              </a:pPr>
              <a:r>
                <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a:t>
              </a:r>
              <a:r>
                <a:rPr kumimoji="0" lang="en-US" altLang="zh-CN"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R” </a:t>
              </a:r>
              <a:r>
                <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构造最右推导的逆过程</a:t>
              </a:r>
              <a:endPar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endParaRPr>
            </a:p>
            <a:p>
              <a:pPr marR="0" defTabSz="914400" eaLnBrk="1" hangingPunct="1">
                <a:buClrTx/>
                <a:buSzTx/>
                <a:buFont typeface="Wingdings" panose="05000000000000000000" pitchFamily="2" charset="2"/>
                <a:buChar char="l"/>
                <a:defRPr/>
              </a:pPr>
              <a:r>
                <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a:t>
              </a:r>
              <a:r>
                <a:rPr kumimoji="0" lang="en-US" altLang="zh-CN"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k”  </a:t>
              </a:r>
              <a:r>
                <a:rPr kumimoji="0" lang="zh-CN" altLang="en-US"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rPr>
                <a:t>指的是在决定语法分析动作时需要向前看的符号个数。</a:t>
              </a:r>
              <a:endParaRPr kumimoji="0" lang="en-US" altLang="zh-CN" sz="2400" b="1" kern="1200" cap="none" spc="0" normalizeH="0" baseline="0" noProof="0" dirty="0">
                <a:solidFill>
                  <a:srgbClr val="660033"/>
                </a:solidFill>
                <a:latin typeface="Times New Roman" panose="02020603050405020304" pitchFamily="18" charset="0"/>
                <a:ea typeface="宋体" panose="02010600030101010101" pitchFamily="2" charset="-122"/>
                <a:cs typeface="+mn-cs"/>
              </a:endParaRPr>
            </a:p>
          </p:txBody>
        </p:sp>
      </p:grpSp>
      <p:sp>
        <p:nvSpPr>
          <p:cNvPr id="125956" name="Text Box 9"/>
          <p:cNvSpPr txBox="1"/>
          <p:nvPr/>
        </p:nvSpPr>
        <p:spPr>
          <a:xfrm>
            <a:off x="565150" y="1570038"/>
            <a:ext cx="8135938" cy="5715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en-US" altLang="zh-CN" sz="2400" dirty="0">
                <a:solidFill>
                  <a:srgbClr val="A50021"/>
                </a:solidFill>
              </a:rPr>
              <a:t>LR(k)</a:t>
            </a:r>
            <a:r>
              <a:rPr lang="zh-CN" altLang="en-US" sz="2400" dirty="0">
                <a:solidFill>
                  <a:srgbClr val="A50021"/>
                </a:solidFill>
              </a:rPr>
              <a:t>技术</a:t>
            </a:r>
            <a:r>
              <a:rPr lang="zh-CN" altLang="en-US" sz="2400" dirty="0">
                <a:solidFill>
                  <a:srgbClr val="000000"/>
                </a:solidFill>
              </a:rPr>
              <a:t>适用于一大类上下文无关文法的语法分析。</a:t>
            </a:r>
            <a:endParaRPr lang="zh-CN" altLang="en-US" sz="2400" dirty="0">
              <a:solidFill>
                <a:srgbClr val="000000"/>
              </a:solidFill>
            </a:endParaRPr>
          </a:p>
        </p:txBody>
      </p:sp>
      <p:pic>
        <p:nvPicPr>
          <p:cNvPr id="125957" name="图片 1"/>
          <p:cNvPicPr>
            <a:picLocks noChangeAspect="1"/>
          </p:cNvPicPr>
          <p:nvPr/>
        </p:nvPicPr>
        <p:blipFill>
          <a:blip r:embed="rId2"/>
          <a:stretch>
            <a:fillRect/>
          </a:stretch>
        </p:blipFill>
        <p:spPr>
          <a:xfrm>
            <a:off x="827088" y="4062413"/>
            <a:ext cx="5373687" cy="947737"/>
          </a:xfrm>
          <a:prstGeom prst="rect">
            <a:avLst/>
          </a:prstGeom>
          <a:noFill/>
          <a:ln w="9525">
            <a:noFill/>
          </a:ln>
        </p:spPr>
      </p:pic>
    </p:spTree>
  </p:cSld>
  <p:clrMapOvr>
    <a:masterClrMapping/>
  </p:clrMapOvr>
  <p:transition spd="med">
    <p:split orient="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26979" name="Rectangle 4"/>
          <p:cNvSpPr/>
          <p:nvPr/>
        </p:nvSpPr>
        <p:spPr>
          <a:xfrm>
            <a:off x="395288" y="1341438"/>
            <a:ext cx="8137525" cy="3267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en-US" altLang="zh-CN" sz="2000" dirty="0"/>
              <a:t>      </a:t>
            </a:r>
            <a:r>
              <a:rPr lang="en-US" altLang="zh-CN" sz="2000" dirty="0">
                <a:solidFill>
                  <a:srgbClr val="000000"/>
                </a:solidFill>
              </a:rPr>
              <a:t>(1) </a:t>
            </a:r>
            <a:r>
              <a:rPr lang="zh-CN" altLang="en-US" sz="2000" dirty="0">
                <a:solidFill>
                  <a:srgbClr val="000000"/>
                </a:solidFill>
              </a:rPr>
              <a:t>对于几乎所有的程序设计语言构造，只要能够写出该构造  </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的上下文无关文法，就能构造出识别该构造的</a:t>
            </a:r>
            <a:r>
              <a:rPr lang="en-US" altLang="zh-CN" sz="2000" dirty="0">
                <a:solidFill>
                  <a:srgbClr val="000000"/>
                </a:solidFill>
              </a:rPr>
              <a:t>LR</a:t>
            </a:r>
            <a:r>
              <a:rPr lang="zh-CN" altLang="en-US" sz="2000" dirty="0">
                <a:solidFill>
                  <a:srgbClr val="000000"/>
                </a:solidFill>
              </a:rPr>
              <a:t>语法分析</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器。</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a:t>
            </a:r>
            <a:r>
              <a:rPr lang="en-US" altLang="zh-CN" sz="2000" dirty="0">
                <a:solidFill>
                  <a:srgbClr val="000000"/>
                </a:solidFill>
              </a:rPr>
              <a:t>(2) LR</a:t>
            </a:r>
            <a:r>
              <a:rPr lang="zh-CN" altLang="en-US" sz="2000" dirty="0">
                <a:solidFill>
                  <a:srgbClr val="000000"/>
                </a:solidFill>
              </a:rPr>
              <a:t>语法分析方法是已知的最通用的无回溯移入</a:t>
            </a:r>
            <a:r>
              <a:rPr lang="en-US" altLang="zh-CN" sz="2000" dirty="0">
                <a:solidFill>
                  <a:srgbClr val="000000"/>
                </a:solidFill>
              </a:rPr>
              <a:t>-</a:t>
            </a:r>
            <a:r>
              <a:rPr lang="zh-CN" altLang="en-US" sz="2000" dirty="0">
                <a:solidFill>
                  <a:srgbClr val="000000"/>
                </a:solidFill>
              </a:rPr>
              <a:t>归约分析技术。</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a:t>
            </a:r>
            <a:r>
              <a:rPr lang="en-US" altLang="zh-CN" sz="2000" dirty="0">
                <a:solidFill>
                  <a:srgbClr val="000000"/>
                </a:solidFill>
              </a:rPr>
              <a:t>(3) </a:t>
            </a:r>
            <a:r>
              <a:rPr lang="zh-CN" altLang="en-US" sz="2000" dirty="0">
                <a:solidFill>
                  <a:srgbClr val="000000"/>
                </a:solidFill>
              </a:rPr>
              <a:t>一个</a:t>
            </a:r>
            <a:r>
              <a:rPr lang="en-US" altLang="zh-CN" sz="2000" dirty="0">
                <a:solidFill>
                  <a:srgbClr val="000000"/>
                </a:solidFill>
              </a:rPr>
              <a:t>LR</a:t>
            </a:r>
            <a:r>
              <a:rPr lang="zh-CN" altLang="en-US" sz="2000" dirty="0">
                <a:solidFill>
                  <a:srgbClr val="000000"/>
                </a:solidFill>
              </a:rPr>
              <a:t>语法分析器可以在对输入进行从左到右扫描时尽可</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能早的检测到错误。</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a:t>
            </a:r>
            <a:r>
              <a:rPr lang="en-US" altLang="zh-CN" sz="2000" dirty="0">
                <a:solidFill>
                  <a:srgbClr val="000000"/>
                </a:solidFill>
              </a:rPr>
              <a:t>(4) </a:t>
            </a:r>
            <a:r>
              <a:rPr lang="zh-CN" altLang="en-US" sz="2000" dirty="0">
                <a:solidFill>
                  <a:srgbClr val="000000"/>
                </a:solidFill>
              </a:rPr>
              <a:t>可以使用</a:t>
            </a:r>
            <a:r>
              <a:rPr lang="en-US" altLang="zh-CN" sz="2000" dirty="0">
                <a:solidFill>
                  <a:srgbClr val="000000"/>
                </a:solidFill>
              </a:rPr>
              <a:t>LR</a:t>
            </a:r>
            <a:r>
              <a:rPr lang="zh-CN" altLang="en-US" sz="2000" dirty="0">
                <a:solidFill>
                  <a:srgbClr val="000000"/>
                </a:solidFill>
              </a:rPr>
              <a:t>方法进行语法分析的文法类是可以使用预测分</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析法或</a:t>
            </a:r>
            <a:r>
              <a:rPr lang="en-US" altLang="zh-CN" sz="2000" dirty="0">
                <a:solidFill>
                  <a:srgbClr val="000000"/>
                </a:solidFill>
              </a:rPr>
              <a:t>LL</a:t>
            </a:r>
            <a:r>
              <a:rPr lang="zh-CN" altLang="en-US" sz="2000" dirty="0">
                <a:solidFill>
                  <a:srgbClr val="000000"/>
                </a:solidFill>
              </a:rPr>
              <a:t>方法进行语法分析的文法类的真超集。 </a:t>
            </a:r>
            <a:endParaRPr lang="zh-CN" altLang="en-US" sz="2000" dirty="0">
              <a:solidFill>
                <a:srgbClr val="000000"/>
              </a:solidFill>
            </a:endParaRPr>
          </a:p>
        </p:txBody>
      </p:sp>
      <p:sp>
        <p:nvSpPr>
          <p:cNvPr id="126980" name="Rectangle 5"/>
          <p:cNvSpPr>
            <a:spLocks noGrp="1"/>
          </p:cNvSpPr>
          <p:nvPr>
            <p:ph idx="1"/>
          </p:nvPr>
        </p:nvSpPr>
        <p:spPr>
          <a:xfrm>
            <a:off x="468313" y="549275"/>
            <a:ext cx="8229600" cy="503238"/>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4.6.1 </a:t>
            </a:r>
            <a:r>
              <a:rPr lang="zh-CN" altLang="en-US" sz="2800" b="1" dirty="0">
                <a:solidFill>
                  <a:srgbClr val="660033"/>
                </a:solidFill>
                <a:latin typeface="宋体" panose="02010600030101010101" pitchFamily="2" charset="-122"/>
                <a:cs typeface="Times New Roman" panose="02020603050405020304" pitchFamily="18" charset="0"/>
              </a:rPr>
              <a:t>为什么使用</a:t>
            </a:r>
            <a:r>
              <a:rPr lang="en-US" altLang="zh-CN" sz="2800" b="1" dirty="0">
                <a:solidFill>
                  <a:srgbClr val="660033"/>
                </a:solidFill>
                <a:latin typeface="宋体" panose="02010600030101010101" pitchFamily="2" charset="-122"/>
                <a:cs typeface="Times New Roman" panose="02020603050405020304" pitchFamily="18" charset="0"/>
              </a:rPr>
              <a:t>LR</a:t>
            </a:r>
            <a:r>
              <a:rPr lang="zh-CN" altLang="en-US" sz="2800" b="1" dirty="0">
                <a:solidFill>
                  <a:srgbClr val="660033"/>
                </a:solidFill>
                <a:latin typeface="宋体" panose="02010600030101010101" pitchFamily="2" charset="-122"/>
                <a:cs typeface="Times New Roman" panose="02020603050405020304" pitchFamily="18" charset="0"/>
              </a:rPr>
              <a:t>语法分析器</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26981" name="Text Box 6"/>
          <p:cNvSpPr txBox="1"/>
          <p:nvPr/>
        </p:nvSpPr>
        <p:spPr>
          <a:xfrm>
            <a:off x="971550" y="5157788"/>
            <a:ext cx="748823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缺点：手工构造</a:t>
            </a:r>
            <a:r>
              <a:rPr lang="en-US" altLang="zh-CN" sz="2000" dirty="0">
                <a:solidFill>
                  <a:srgbClr val="000000"/>
                </a:solidFill>
              </a:rPr>
              <a:t>LR</a:t>
            </a:r>
            <a:r>
              <a:rPr lang="zh-CN" altLang="en-US" sz="2000" dirty="0">
                <a:solidFill>
                  <a:srgbClr val="000000"/>
                </a:solidFill>
              </a:rPr>
              <a:t>分析器的工作量非常大，需要工具。</a:t>
            </a:r>
            <a:endParaRPr lang="zh-CN" altLang="en-US" sz="2000" dirty="0">
              <a:solidFill>
                <a:srgbClr val="000000"/>
              </a:solidFill>
            </a:endParaRPr>
          </a:p>
        </p:txBody>
      </p:sp>
    </p:spTree>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5363" name="图片 4"/>
          <p:cNvPicPr>
            <a:picLocks noChangeAspect="1"/>
          </p:cNvPicPr>
          <p:nvPr/>
        </p:nvPicPr>
        <p:blipFill>
          <a:blip r:embed="rId1"/>
          <a:stretch>
            <a:fillRect/>
          </a:stretch>
        </p:blipFill>
        <p:spPr>
          <a:xfrm>
            <a:off x="1547813" y="1341438"/>
            <a:ext cx="6030912" cy="4481512"/>
          </a:xfrm>
          <a:prstGeom prst="rect">
            <a:avLst/>
          </a:prstGeom>
          <a:noFill/>
          <a:ln w="9525">
            <a:noFill/>
          </a:ln>
        </p:spPr>
      </p:pic>
      <p:sp>
        <p:nvSpPr>
          <p:cNvPr id="15364" name="矩形 6"/>
          <p:cNvSpPr/>
          <p:nvPr/>
        </p:nvSpPr>
        <p:spPr>
          <a:xfrm>
            <a:off x="427038" y="441325"/>
            <a:ext cx="479901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2060"/>
                </a:solidFill>
              </a:rPr>
              <a:t>例</a:t>
            </a:r>
            <a:r>
              <a:rPr lang="en-US" altLang="zh-CN" sz="2400" dirty="0">
                <a:solidFill>
                  <a:srgbClr val="002060"/>
                </a:solidFill>
              </a:rPr>
              <a:t>4.1 </a:t>
            </a:r>
            <a:r>
              <a:rPr lang="zh-CN" altLang="en-US" sz="2400" dirty="0">
                <a:solidFill>
                  <a:srgbClr val="002060"/>
                </a:solidFill>
              </a:rPr>
              <a:t>定义简单算术表达式的文法</a:t>
            </a:r>
            <a:endParaRPr lang="zh-CN" altLang="en-US" sz="2400" dirty="0">
              <a:solidFill>
                <a:srgbClr val="002060"/>
              </a:solidFill>
            </a:endParaRPr>
          </a:p>
        </p:txBody>
      </p:sp>
    </p:spTree>
  </p:cSld>
  <p:clrMapOvr>
    <a:masterClrMapping/>
  </p:clrMapOvr>
  <p:transition>
    <p:blinds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28003" name="Rectangle 3"/>
          <p:cNvSpPr>
            <a:spLocks noGrp="1"/>
          </p:cNvSpPr>
          <p:nvPr>
            <p:ph idx="1"/>
          </p:nvPr>
        </p:nvSpPr>
        <p:spPr>
          <a:xfrm>
            <a:off x="468313" y="549275"/>
            <a:ext cx="8229600" cy="503238"/>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4.6.3  LR</a:t>
            </a:r>
            <a:r>
              <a:rPr lang="zh-CN" altLang="en-US" sz="2800" b="1" dirty="0">
                <a:solidFill>
                  <a:srgbClr val="660033"/>
                </a:solidFill>
                <a:latin typeface="宋体" panose="02010600030101010101" pitchFamily="2" charset="-122"/>
                <a:cs typeface="Times New Roman" panose="02020603050405020304" pitchFamily="18" charset="0"/>
              </a:rPr>
              <a:t>语法分析算法</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28004" name="Text Box 5"/>
          <p:cNvSpPr txBox="1"/>
          <p:nvPr/>
        </p:nvSpPr>
        <p:spPr>
          <a:xfrm>
            <a:off x="3132138" y="5949950"/>
            <a:ext cx="309562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4-35 LR</a:t>
            </a:r>
            <a:r>
              <a:rPr lang="zh-CN" altLang="en-US" sz="1800" dirty="0">
                <a:solidFill>
                  <a:srgbClr val="000000"/>
                </a:solidFill>
              </a:rPr>
              <a:t>语法分析器模型</a:t>
            </a:r>
            <a:endParaRPr lang="zh-CN" altLang="en-US" sz="1800" dirty="0">
              <a:solidFill>
                <a:srgbClr val="000000"/>
              </a:solidFill>
            </a:endParaRPr>
          </a:p>
        </p:txBody>
      </p:sp>
      <p:sp>
        <p:nvSpPr>
          <p:cNvPr id="6" name="AutoShape 5"/>
          <p:cNvSpPr>
            <a:spLocks noChangeArrowheads="1"/>
          </p:cNvSpPr>
          <p:nvPr/>
        </p:nvSpPr>
        <p:spPr bwMode="auto">
          <a:xfrm>
            <a:off x="6372225" y="168275"/>
            <a:ext cx="1584325" cy="668338"/>
          </a:xfrm>
          <a:prstGeom prst="wedgeRoundRectCallout">
            <a:avLst>
              <a:gd name="adj1" fmla="val -111704"/>
              <a:gd name="adj2" fmla="val 64590"/>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重点！！</a:t>
            </a:r>
            <a:endParaRPr kumimoji="0" lang="en-US" altLang="zh-CN"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pic>
        <p:nvPicPr>
          <p:cNvPr id="128006" name="图片 4"/>
          <p:cNvPicPr>
            <a:picLocks noChangeAspect="1"/>
          </p:cNvPicPr>
          <p:nvPr/>
        </p:nvPicPr>
        <p:blipFill>
          <a:blip r:embed="rId1"/>
          <a:stretch>
            <a:fillRect/>
          </a:stretch>
        </p:blipFill>
        <p:spPr>
          <a:xfrm>
            <a:off x="488950" y="1533525"/>
            <a:ext cx="8208963" cy="4056063"/>
          </a:xfrm>
          <a:prstGeom prst="rect">
            <a:avLst/>
          </a:prstGeom>
          <a:noFill/>
          <a:ln w="9525">
            <a:noFill/>
          </a:ln>
        </p:spPr>
      </p:pic>
    </p:spTree>
  </p:cSld>
  <p:clrMapOvr>
    <a:masterClrMapping/>
  </p:clrMapOvr>
  <p:transition spd="med">
    <p:wheel spokes="4"/>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52228" name="Picture 4"/>
          <p:cNvPicPr>
            <a:picLocks noChangeAspect="1"/>
          </p:cNvPicPr>
          <p:nvPr/>
        </p:nvPicPr>
        <p:blipFill>
          <a:blip r:embed="rId1"/>
          <a:srcRect b="16609"/>
          <a:stretch>
            <a:fillRect/>
          </a:stretch>
        </p:blipFill>
        <p:spPr>
          <a:xfrm>
            <a:off x="468313" y="981075"/>
            <a:ext cx="8102600" cy="4392613"/>
          </a:xfrm>
          <a:prstGeom prst="rect">
            <a:avLst/>
          </a:prstGeom>
          <a:noFill/>
          <a:ln w="9525">
            <a:noFill/>
          </a:ln>
        </p:spPr>
      </p:pic>
      <p:sp>
        <p:nvSpPr>
          <p:cNvPr id="129028" name="Text Box 5"/>
          <p:cNvSpPr txBox="1"/>
          <p:nvPr/>
        </p:nvSpPr>
        <p:spPr>
          <a:xfrm>
            <a:off x="3132138" y="5805488"/>
            <a:ext cx="3095625"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4-35 LR</a:t>
            </a:r>
            <a:r>
              <a:rPr lang="zh-CN" altLang="en-US" sz="1800" dirty="0">
                <a:solidFill>
                  <a:srgbClr val="000000"/>
                </a:solidFill>
              </a:rPr>
              <a:t>语法分析器模型</a:t>
            </a:r>
            <a:endParaRPr lang="zh-CN" altLang="en-US" sz="1800" dirty="0">
              <a:solidFill>
                <a:srgbClr val="000000"/>
              </a:solidFill>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plus(out)">
                                      <p:cBhvr>
                                        <p:cTn id="7" dur="10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30051" name="图片 6"/>
          <p:cNvPicPr>
            <a:picLocks noChangeAspect="1"/>
          </p:cNvPicPr>
          <p:nvPr/>
        </p:nvPicPr>
        <p:blipFill>
          <a:blip r:embed="rId1"/>
          <a:srcRect l="30508" t="21651" r="29329" b="21651"/>
          <a:stretch>
            <a:fillRect/>
          </a:stretch>
        </p:blipFill>
        <p:spPr>
          <a:xfrm>
            <a:off x="1042988" y="692150"/>
            <a:ext cx="6697662" cy="5318125"/>
          </a:xfrm>
          <a:prstGeom prst="rect">
            <a:avLst/>
          </a:prstGeom>
          <a:noFill/>
          <a:ln w="9525">
            <a:noFill/>
          </a:ln>
        </p:spPr>
      </p:pic>
    </p:spTree>
  </p:cSld>
  <p:clrMapOvr>
    <a:masterClrMapping/>
  </p:clrMapOvr>
  <p:transition>
    <p:blinds dir="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38598" name="Text Box 6"/>
          <p:cNvSpPr txBox="1"/>
          <p:nvPr/>
        </p:nvSpPr>
        <p:spPr>
          <a:xfrm>
            <a:off x="611188" y="1052513"/>
            <a:ext cx="8280400" cy="488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600" b="1" dirty="0">
                <a:solidFill>
                  <a:srgbClr val="006600"/>
                </a:solidFill>
                <a:latin typeface="方正姚体" panose="02010601030101010101" pitchFamily="2" charset="-122"/>
                <a:ea typeface="方正姚体" panose="02010601030101010101" pitchFamily="2" charset="-122"/>
              </a:rPr>
              <a:t> </a:t>
            </a:r>
            <a:r>
              <a:rPr lang="en-US" altLang="zh-CN" sz="2600" b="1" dirty="0">
                <a:solidFill>
                  <a:srgbClr val="FF0000"/>
                </a:solidFill>
                <a:latin typeface="方正姚体" panose="02010601030101010101" pitchFamily="2" charset="-122"/>
                <a:ea typeface="方正姚体" panose="02010601030101010101" pitchFamily="2" charset="-122"/>
              </a:rPr>
              <a:t>LR</a:t>
            </a:r>
            <a:r>
              <a:rPr lang="zh-CN" altLang="en-US" sz="2600" b="1" dirty="0">
                <a:solidFill>
                  <a:srgbClr val="FF0000"/>
                </a:solidFill>
                <a:latin typeface="方正姚体" panose="02010601030101010101" pitchFamily="2" charset="-122"/>
                <a:ea typeface="方正姚体" panose="02010601030101010101" pitchFamily="2" charset="-122"/>
              </a:rPr>
              <a:t>分析的核心</a:t>
            </a:r>
            <a:r>
              <a:rPr lang="en-US" altLang="zh-CN" sz="2600" b="1" dirty="0">
                <a:solidFill>
                  <a:srgbClr val="FF0000"/>
                </a:solidFill>
                <a:latin typeface="Times New Roman" panose="02020603050405020304" pitchFamily="18" charset="0"/>
                <a:ea typeface="方正姚体" panose="02010601030101010101" pitchFamily="2" charset="-122"/>
              </a:rPr>
              <a:t>—</a:t>
            </a:r>
            <a:r>
              <a:rPr lang="zh-CN" altLang="en-US" sz="2600" b="1" dirty="0">
                <a:solidFill>
                  <a:srgbClr val="FF0000"/>
                </a:solidFill>
                <a:latin typeface="方正姚体" panose="02010601030101010101" pitchFamily="2" charset="-122"/>
                <a:ea typeface="方正姚体" panose="02010601030101010101" pitchFamily="2" charset="-122"/>
              </a:rPr>
              <a:t>分析表</a:t>
            </a:r>
            <a:endParaRPr lang="zh-CN" altLang="en-US" sz="2400" b="1" i="1" dirty="0">
              <a:solidFill>
                <a:srgbClr val="FF0000"/>
              </a:solidFill>
              <a:latin typeface="宋体" panose="02010600030101010101" pitchFamily="2" charset="-122"/>
            </a:endParaRPr>
          </a:p>
        </p:txBody>
      </p:sp>
      <p:grpSp>
        <p:nvGrpSpPr>
          <p:cNvPr id="131076" name="Group 10"/>
          <p:cNvGrpSpPr/>
          <p:nvPr/>
        </p:nvGrpSpPr>
        <p:grpSpPr>
          <a:xfrm>
            <a:off x="611188" y="1773238"/>
            <a:ext cx="8208962" cy="3959225"/>
            <a:chOff x="385" y="1344"/>
            <a:chExt cx="4990" cy="2404"/>
          </a:xfrm>
        </p:grpSpPr>
        <p:pic>
          <p:nvPicPr>
            <p:cNvPr id="131077" name="Picture 8"/>
            <p:cNvPicPr>
              <a:picLocks noChangeAspect="1"/>
            </p:cNvPicPr>
            <p:nvPr/>
          </p:nvPicPr>
          <p:blipFill>
            <a:blip r:embed="rId1"/>
            <a:stretch>
              <a:fillRect/>
            </a:stretch>
          </p:blipFill>
          <p:spPr>
            <a:xfrm>
              <a:off x="385" y="1344"/>
              <a:ext cx="4990" cy="2404"/>
            </a:xfrm>
            <a:prstGeom prst="rect">
              <a:avLst/>
            </a:prstGeom>
            <a:noFill/>
            <a:ln w="9525">
              <a:noFill/>
            </a:ln>
          </p:spPr>
        </p:pic>
        <p:sp>
          <p:nvSpPr>
            <p:cNvPr id="131078" name="Text Box 9"/>
            <p:cNvSpPr txBox="1"/>
            <p:nvPr/>
          </p:nvSpPr>
          <p:spPr>
            <a:xfrm>
              <a:off x="407" y="1483"/>
              <a:ext cx="4899" cy="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40000"/>
                </a:lnSpc>
                <a:spcBef>
                  <a:spcPct val="50000"/>
                </a:spcBef>
                <a:buFont typeface="Wingdings" panose="05000000000000000000" pitchFamily="2" charset="2"/>
                <a:buChar char="l"/>
              </a:pPr>
              <a:r>
                <a:rPr lang="zh-CN" altLang="en-US" sz="2400" b="1" i="1" dirty="0">
                  <a:solidFill>
                    <a:srgbClr val="006600"/>
                  </a:solidFill>
                  <a:latin typeface="宋体" panose="02010600030101010101" pitchFamily="2" charset="-122"/>
                </a:rPr>
                <a:t>分析表由</a:t>
              </a:r>
              <a:r>
                <a:rPr lang="en-US" altLang="zh-CN" sz="2400" b="1" i="1" u="sng" dirty="0">
                  <a:solidFill>
                    <a:srgbClr val="993366"/>
                  </a:solidFill>
                  <a:latin typeface="宋体" panose="02010600030101010101" pitchFamily="2" charset="-122"/>
                </a:rPr>
                <a:t>ACTION</a:t>
              </a:r>
              <a:r>
                <a:rPr lang="zh-CN" altLang="en-US" sz="2400" b="1" i="1" u="sng" dirty="0">
                  <a:solidFill>
                    <a:srgbClr val="993366"/>
                  </a:solidFill>
                  <a:latin typeface="宋体" panose="02010600030101010101" pitchFamily="2" charset="-122"/>
                </a:rPr>
                <a:t>表</a:t>
              </a:r>
              <a:r>
                <a:rPr lang="zh-CN" altLang="en-US" sz="2400" b="1" i="1" dirty="0">
                  <a:solidFill>
                    <a:srgbClr val="006600"/>
                  </a:solidFill>
                  <a:latin typeface="宋体" panose="02010600030101010101" pitchFamily="2" charset="-122"/>
                </a:rPr>
                <a:t>和</a:t>
              </a:r>
              <a:r>
                <a:rPr lang="en-US" altLang="zh-CN" sz="2400" b="1" i="1" u="sng" dirty="0">
                  <a:solidFill>
                    <a:srgbClr val="993366"/>
                  </a:solidFill>
                  <a:latin typeface="宋体" panose="02010600030101010101" pitchFamily="2" charset="-122"/>
                </a:rPr>
                <a:t>GOTO</a:t>
              </a:r>
              <a:r>
                <a:rPr lang="zh-CN" altLang="en-US" sz="2400" b="1" i="1" u="sng" dirty="0">
                  <a:solidFill>
                    <a:srgbClr val="993366"/>
                  </a:solidFill>
                  <a:latin typeface="宋体" panose="02010600030101010101" pitchFamily="2" charset="-122"/>
                </a:rPr>
                <a:t>表</a:t>
              </a:r>
              <a:r>
                <a:rPr lang="zh-CN" altLang="en-US" sz="2400" b="1" i="1" dirty="0">
                  <a:solidFill>
                    <a:srgbClr val="006600"/>
                  </a:solidFill>
                  <a:latin typeface="宋体" panose="02010600030101010101" pitchFamily="2" charset="-122"/>
                </a:rPr>
                <a:t>两部分组成。</a:t>
              </a:r>
              <a:endParaRPr lang="zh-CN" altLang="en-US" sz="2400" b="1" i="1" dirty="0">
                <a:solidFill>
                  <a:srgbClr val="006600"/>
                </a:solidFill>
                <a:latin typeface="宋体" panose="02010600030101010101" pitchFamily="2" charset="-122"/>
              </a:endParaRPr>
            </a:p>
            <a:p>
              <a:pPr marL="457200" lvl="1" indent="0">
                <a:lnSpc>
                  <a:spcPct val="140000"/>
                </a:lnSpc>
                <a:spcBef>
                  <a:spcPct val="50000"/>
                </a:spcBef>
                <a:buFont typeface="Wingdings" panose="05000000000000000000" pitchFamily="2" charset="2"/>
                <a:buChar char="Ø"/>
              </a:pPr>
              <a:r>
                <a:rPr lang="en-US" altLang="zh-CN" sz="2400" b="1" dirty="0">
                  <a:solidFill>
                    <a:srgbClr val="006600"/>
                  </a:solidFill>
                  <a:latin typeface="宋体" panose="02010600030101010101" pitchFamily="2" charset="-122"/>
                </a:rPr>
                <a:t>ACTION(s</a:t>
              </a:r>
              <a:r>
                <a:rPr lang="zh-CN" altLang="en-US" sz="2400" b="1" dirty="0">
                  <a:solidFill>
                    <a:srgbClr val="006600"/>
                  </a:solidFill>
                  <a:latin typeface="宋体" panose="02010600030101010101" pitchFamily="2" charset="-122"/>
                </a:rPr>
                <a:t>，</a:t>
              </a:r>
              <a:r>
                <a:rPr lang="en-US" altLang="zh-CN" sz="2400" b="1" i="1" dirty="0">
                  <a:solidFill>
                    <a:srgbClr val="006600"/>
                  </a:solidFill>
                  <a:latin typeface="Times New Roman" panose="02020603050405020304" pitchFamily="18" charset="0"/>
                </a:rPr>
                <a:t>a</a:t>
              </a:r>
              <a:r>
                <a:rPr lang="en-US" altLang="zh-CN" sz="2400" b="1" dirty="0">
                  <a:solidFill>
                    <a:srgbClr val="006600"/>
                  </a:solidFill>
                  <a:latin typeface="宋体" panose="02010600030101010101" pitchFamily="2" charset="-122"/>
                </a:rPr>
                <a:t>)</a:t>
              </a:r>
              <a:r>
                <a:rPr lang="zh-CN" altLang="en-US" sz="2400" b="1" dirty="0">
                  <a:solidFill>
                    <a:srgbClr val="006600"/>
                  </a:solidFill>
                  <a:latin typeface="宋体" panose="02010600030101010101" pitchFamily="2" charset="-122"/>
                </a:rPr>
                <a:t>：表示当状态</a:t>
              </a:r>
              <a:r>
                <a:rPr lang="en-US" altLang="zh-CN" sz="2400" b="1" dirty="0">
                  <a:solidFill>
                    <a:srgbClr val="006600"/>
                  </a:solidFill>
                  <a:latin typeface="宋体" panose="02010600030101010101" pitchFamily="2" charset="-122"/>
                </a:rPr>
                <a:t>s</a:t>
              </a:r>
              <a:r>
                <a:rPr lang="zh-CN" altLang="en-US" sz="2400" b="1" dirty="0">
                  <a:solidFill>
                    <a:srgbClr val="006600"/>
                  </a:solidFill>
                  <a:latin typeface="宋体" panose="02010600030101010101" pitchFamily="2" charset="-122"/>
                </a:rPr>
                <a:t>面临输入</a:t>
              </a:r>
              <a:r>
                <a:rPr lang="en-US" altLang="zh-CN" sz="2400" b="1" i="1" dirty="0">
                  <a:solidFill>
                    <a:srgbClr val="006600"/>
                  </a:solidFill>
                  <a:latin typeface="Times New Roman" panose="02020603050405020304" pitchFamily="18" charset="0"/>
                </a:rPr>
                <a:t>a</a:t>
              </a:r>
              <a:r>
                <a:rPr lang="zh-CN" altLang="en-US" sz="2400" b="1" dirty="0">
                  <a:solidFill>
                    <a:srgbClr val="006600"/>
                  </a:solidFill>
                  <a:latin typeface="宋体" panose="02010600030101010101" pitchFamily="2" charset="-122"/>
                </a:rPr>
                <a:t>时的动作， </a:t>
              </a:r>
              <a:endParaRPr lang="zh-CN" altLang="en-US" sz="2400" b="1" dirty="0">
                <a:solidFill>
                  <a:srgbClr val="006600"/>
                </a:solidFill>
                <a:latin typeface="宋体" panose="02010600030101010101" pitchFamily="2" charset="-122"/>
              </a:endParaRPr>
            </a:p>
            <a:p>
              <a:pPr marL="457200" lvl="1" indent="0">
                <a:lnSpc>
                  <a:spcPct val="140000"/>
                </a:lnSpc>
                <a:spcBef>
                  <a:spcPct val="50000"/>
                </a:spcBef>
                <a:buFont typeface="Wingdings" panose="05000000000000000000" pitchFamily="2" charset="2"/>
                <a:buNone/>
              </a:pPr>
              <a:r>
                <a:rPr lang="zh-CN" altLang="en-US" sz="2400" b="1" dirty="0">
                  <a:solidFill>
                    <a:srgbClr val="006600"/>
                  </a:solidFill>
                  <a:latin typeface="宋体" panose="02010600030101010101" pitchFamily="2" charset="-122"/>
                </a:rPr>
                <a:t>       可能的动作有：移进、归约、接受、出错</a:t>
              </a:r>
              <a:endParaRPr lang="zh-CN" altLang="en-US" sz="2400" b="1" dirty="0">
                <a:solidFill>
                  <a:srgbClr val="006600"/>
                </a:solidFill>
                <a:latin typeface="宋体" panose="02010600030101010101" pitchFamily="2" charset="-122"/>
              </a:endParaRPr>
            </a:p>
            <a:p>
              <a:pPr marL="457200" lvl="1" indent="0">
                <a:lnSpc>
                  <a:spcPct val="140000"/>
                </a:lnSpc>
                <a:spcBef>
                  <a:spcPct val="50000"/>
                </a:spcBef>
                <a:buFont typeface="Wingdings" panose="05000000000000000000" pitchFamily="2" charset="2"/>
                <a:buChar char="Ø"/>
              </a:pPr>
              <a:r>
                <a:rPr lang="en-US" altLang="zh-CN" sz="2400" b="1" dirty="0">
                  <a:solidFill>
                    <a:srgbClr val="006600"/>
                  </a:solidFill>
                  <a:latin typeface="宋体" panose="02010600030101010101" pitchFamily="2" charset="-122"/>
                </a:rPr>
                <a:t>GOTO(s</a:t>
              </a:r>
              <a:r>
                <a:rPr lang="zh-CN" altLang="en-US" sz="2400" b="1" dirty="0">
                  <a:solidFill>
                    <a:srgbClr val="006600"/>
                  </a:solidFill>
                  <a:latin typeface="宋体" panose="02010600030101010101" pitchFamily="2" charset="-122"/>
                </a:rPr>
                <a:t>，</a:t>
              </a:r>
              <a:r>
                <a:rPr lang="en-US" altLang="zh-CN" sz="2400" b="1" dirty="0">
                  <a:solidFill>
                    <a:srgbClr val="006600"/>
                  </a:solidFill>
                  <a:latin typeface="宋体" panose="02010600030101010101" pitchFamily="2" charset="-122"/>
                </a:rPr>
                <a:t>X)</a:t>
              </a:r>
              <a:r>
                <a:rPr lang="zh-CN" altLang="en-US" sz="2400" b="1" dirty="0">
                  <a:solidFill>
                    <a:srgbClr val="006600"/>
                  </a:solidFill>
                  <a:latin typeface="宋体" panose="02010600030101010101" pitchFamily="2" charset="-122"/>
                </a:rPr>
                <a:t>：表示状态</a:t>
              </a:r>
              <a:r>
                <a:rPr lang="en-US" altLang="zh-CN" sz="2400" b="1" dirty="0">
                  <a:solidFill>
                    <a:srgbClr val="006600"/>
                  </a:solidFill>
                  <a:latin typeface="宋体" panose="02010600030101010101" pitchFamily="2" charset="-122"/>
                </a:rPr>
                <a:t>s</a:t>
              </a:r>
              <a:r>
                <a:rPr lang="zh-CN" altLang="en-US" sz="2400" b="1" dirty="0">
                  <a:solidFill>
                    <a:srgbClr val="006600"/>
                  </a:solidFill>
                  <a:latin typeface="宋体" panose="02010600030101010101" pitchFamily="2" charset="-122"/>
                </a:rPr>
                <a:t>面对非终结符</a:t>
              </a:r>
              <a:r>
                <a:rPr lang="en-US" altLang="zh-CN" sz="2400" b="1" dirty="0">
                  <a:solidFill>
                    <a:srgbClr val="006600"/>
                  </a:solidFill>
                  <a:latin typeface="宋体" panose="02010600030101010101" pitchFamily="2" charset="-122"/>
                </a:rPr>
                <a:t>X</a:t>
              </a:r>
              <a:r>
                <a:rPr lang="zh-CN" altLang="en-US" sz="2400" b="1" dirty="0">
                  <a:solidFill>
                    <a:srgbClr val="006600"/>
                  </a:solidFill>
                  <a:latin typeface="宋体" panose="02010600030101010101" pitchFamily="2" charset="-122"/>
                </a:rPr>
                <a:t>的下一状态。</a:t>
              </a:r>
              <a:r>
                <a:rPr lang="en-US" altLang="zh-CN" sz="2400" b="1" dirty="0">
                  <a:solidFill>
                    <a:srgbClr val="006600"/>
                  </a:solidFill>
                  <a:latin typeface="宋体" panose="02010600030101010101" pitchFamily="2" charset="-122"/>
                </a:rPr>
                <a:t>GOTO</a:t>
              </a:r>
              <a:r>
                <a:rPr lang="zh-CN" altLang="en-US" sz="2400" b="1" dirty="0">
                  <a:solidFill>
                    <a:srgbClr val="006600"/>
                  </a:solidFill>
                  <a:latin typeface="宋体" panose="02010600030101010101" pitchFamily="2" charset="-122"/>
                </a:rPr>
                <a:t>表实质上是识别文法活前缀的</a:t>
              </a:r>
              <a:r>
                <a:rPr lang="en-US" altLang="zh-CN" sz="2400" b="1" dirty="0">
                  <a:solidFill>
                    <a:srgbClr val="006600"/>
                  </a:solidFill>
                  <a:latin typeface="宋体" panose="02010600030101010101" pitchFamily="2" charset="-122"/>
                </a:rPr>
                <a:t>DFA</a:t>
              </a:r>
              <a:r>
                <a:rPr lang="zh-CN" altLang="en-US" sz="2400" b="1" dirty="0">
                  <a:solidFill>
                    <a:srgbClr val="006600"/>
                  </a:solidFill>
                  <a:latin typeface="宋体" panose="02010600030101010101" pitchFamily="2" charset="-122"/>
                </a:rPr>
                <a:t>的转换函数</a:t>
              </a:r>
              <a:endParaRPr lang="zh-CN" altLang="en-US" sz="2400" b="1" i="1" dirty="0">
                <a:solidFill>
                  <a:srgbClr val="006600"/>
                </a:solidFill>
                <a:latin typeface="宋体" panose="02010600030101010101" pitchFamily="2"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8598"/>
                                        </p:tgtEl>
                                        <p:attrNameLst>
                                          <p:attrName>style.visibility</p:attrName>
                                        </p:attrNameLst>
                                      </p:cBhvr>
                                      <p:to>
                                        <p:strVal val="visible"/>
                                      </p:to>
                                    </p:set>
                                    <p:animEffect transition="in" filter="wipe(up)">
                                      <p:cBhvr>
                                        <p:cTn id="7" dur="500"/>
                                        <p:tgtEl>
                                          <p:spTgt spid="238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32099" name="图片 4"/>
          <p:cNvPicPr>
            <a:picLocks noChangeAspect="1"/>
          </p:cNvPicPr>
          <p:nvPr/>
        </p:nvPicPr>
        <p:blipFill>
          <a:blip r:embed="rId1"/>
          <a:srcRect l="31100" t="23750" r="29329" b="25850"/>
          <a:stretch>
            <a:fillRect/>
          </a:stretch>
        </p:blipFill>
        <p:spPr>
          <a:xfrm>
            <a:off x="755650" y="476250"/>
            <a:ext cx="7129463" cy="5106988"/>
          </a:xfrm>
          <a:prstGeom prst="rect">
            <a:avLst/>
          </a:prstGeom>
          <a:noFill/>
          <a:ln w="9525">
            <a:noFill/>
          </a:ln>
        </p:spPr>
      </p:pic>
    </p:spTree>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3123" name="Rectangle 4"/>
          <p:cNvSpPr/>
          <p:nvPr/>
        </p:nvSpPr>
        <p:spPr>
          <a:xfrm>
            <a:off x="773113" y="1773238"/>
            <a:ext cx="5832475" cy="488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600" b="1" dirty="0">
                <a:solidFill>
                  <a:srgbClr val="006600"/>
                </a:solidFill>
                <a:latin typeface="方正姚体" panose="02010601030101010101" pitchFamily="2" charset="-122"/>
                <a:ea typeface="方正姚体" panose="02010601030101010101" pitchFamily="2" charset="-122"/>
              </a:rPr>
              <a:t>LR</a:t>
            </a:r>
            <a:r>
              <a:rPr lang="zh-CN" altLang="en-US" sz="2600" b="1" dirty="0">
                <a:solidFill>
                  <a:srgbClr val="006600"/>
                </a:solidFill>
                <a:latin typeface="方正姚体" panose="02010601030101010101" pitchFamily="2" charset="-122"/>
                <a:ea typeface="方正姚体" panose="02010601030101010101" pitchFamily="2" charset="-122"/>
              </a:rPr>
              <a:t>分析程序的</a:t>
            </a:r>
            <a:r>
              <a:rPr lang="zh-CN" altLang="en-US" sz="2600" b="1" dirty="0">
                <a:solidFill>
                  <a:srgbClr val="993366"/>
                </a:solidFill>
                <a:latin typeface="方正姚体" panose="02010601030101010101" pitchFamily="2" charset="-122"/>
                <a:ea typeface="方正姚体" panose="02010601030101010101" pitchFamily="2" charset="-122"/>
              </a:rPr>
              <a:t>实质</a:t>
            </a:r>
            <a:r>
              <a:rPr lang="zh-CN" altLang="en-US" sz="2600" b="1" dirty="0">
                <a:solidFill>
                  <a:srgbClr val="006600"/>
                </a:solidFill>
                <a:latin typeface="方正姚体" panose="02010601030101010101" pitchFamily="2" charset="-122"/>
                <a:ea typeface="方正姚体" panose="02010601030101010101" pitchFamily="2" charset="-122"/>
              </a:rPr>
              <a:t>：分析栈＋</a:t>
            </a:r>
            <a:r>
              <a:rPr lang="en-US" altLang="zh-CN" sz="2600" b="1" dirty="0">
                <a:solidFill>
                  <a:srgbClr val="006600"/>
                </a:solidFill>
                <a:latin typeface="方正姚体" panose="02010601030101010101" pitchFamily="2" charset="-122"/>
                <a:ea typeface="方正姚体" panose="02010601030101010101" pitchFamily="2" charset="-122"/>
              </a:rPr>
              <a:t>DFA</a:t>
            </a:r>
            <a:endParaRPr lang="en-US" altLang="zh-CN" sz="2600" b="1" dirty="0">
              <a:solidFill>
                <a:srgbClr val="006600"/>
              </a:solidFill>
              <a:latin typeface="方正姚体" panose="02010601030101010101" pitchFamily="2" charset="-122"/>
              <a:ea typeface="方正姚体" panose="02010601030101010101" pitchFamily="2" charset="-122"/>
            </a:endParaRPr>
          </a:p>
        </p:txBody>
      </p:sp>
      <p:sp>
        <p:nvSpPr>
          <p:cNvPr id="133124" name="Text Box 5"/>
          <p:cNvSpPr txBox="1"/>
          <p:nvPr/>
        </p:nvSpPr>
        <p:spPr>
          <a:xfrm>
            <a:off x="755650" y="2682875"/>
            <a:ext cx="7705725" cy="2492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en-US" altLang="zh-CN" sz="2000" dirty="0">
                <a:solidFill>
                  <a:srgbClr val="000000"/>
                </a:solidFill>
              </a:rPr>
              <a:t>      </a:t>
            </a:r>
            <a:r>
              <a:rPr lang="zh-CN" altLang="en-US" sz="2400" dirty="0">
                <a:solidFill>
                  <a:srgbClr val="000000"/>
                </a:solidFill>
              </a:rPr>
              <a:t>分析程序每次从输入缓冲区读入一个符号，使用状态栈来保存形如</a:t>
            </a:r>
            <a:r>
              <a:rPr lang="en-US" altLang="zh-CN" sz="2400" dirty="0">
                <a:solidFill>
                  <a:srgbClr val="000000"/>
                </a:solidFill>
              </a:rPr>
              <a:t>s</a:t>
            </a:r>
            <a:r>
              <a:rPr lang="en-US" altLang="zh-CN" sz="2400" baseline="-25000" dirty="0">
                <a:solidFill>
                  <a:srgbClr val="000000"/>
                </a:solidFill>
              </a:rPr>
              <a:t>0</a:t>
            </a:r>
            <a:r>
              <a:rPr lang="en-US" altLang="zh-CN" sz="2400" dirty="0">
                <a:solidFill>
                  <a:srgbClr val="000000"/>
                </a:solidFill>
              </a:rPr>
              <a:t>s</a:t>
            </a:r>
            <a:r>
              <a:rPr lang="en-US" altLang="zh-CN" sz="2400" baseline="-25000" dirty="0">
                <a:solidFill>
                  <a:srgbClr val="000000"/>
                </a:solidFill>
              </a:rPr>
              <a:t>1</a:t>
            </a:r>
            <a:r>
              <a:rPr lang="en-US" altLang="zh-CN" sz="2400" dirty="0">
                <a:solidFill>
                  <a:srgbClr val="000000"/>
                </a:solidFill>
              </a:rPr>
              <a:t>s</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s</a:t>
            </a:r>
            <a:r>
              <a:rPr lang="en-US" altLang="zh-CN" sz="2400" baseline="-25000" dirty="0">
                <a:solidFill>
                  <a:srgbClr val="000000"/>
                </a:solidFill>
              </a:rPr>
              <a:t>m</a:t>
            </a:r>
            <a:r>
              <a:rPr lang="zh-CN" altLang="en-US" sz="2400" dirty="0">
                <a:solidFill>
                  <a:srgbClr val="000000"/>
                </a:solidFill>
              </a:rPr>
              <a:t>的串，其中</a:t>
            </a:r>
            <a:r>
              <a:rPr lang="en-US" altLang="zh-CN" sz="2400" dirty="0">
                <a:solidFill>
                  <a:srgbClr val="000000"/>
                </a:solidFill>
              </a:rPr>
              <a:t>s</a:t>
            </a:r>
            <a:r>
              <a:rPr lang="en-US" altLang="zh-CN" sz="2400" baseline="-25000" dirty="0">
                <a:solidFill>
                  <a:srgbClr val="000000"/>
                </a:solidFill>
              </a:rPr>
              <a:t>m</a:t>
            </a:r>
            <a:r>
              <a:rPr lang="zh-CN" altLang="en-US" sz="2400" dirty="0">
                <a:solidFill>
                  <a:srgbClr val="000000"/>
                </a:solidFill>
              </a:rPr>
              <a:t>在栈顶，</a:t>
            </a:r>
            <a:r>
              <a:rPr lang="en-US" altLang="zh-CN" sz="2400" dirty="0">
                <a:solidFill>
                  <a:srgbClr val="000000"/>
                </a:solidFill>
              </a:rPr>
              <a:t>s</a:t>
            </a:r>
            <a:r>
              <a:rPr lang="en-US" altLang="zh-CN" sz="2400" baseline="-25000" dirty="0">
                <a:solidFill>
                  <a:srgbClr val="000000"/>
                </a:solidFill>
              </a:rPr>
              <a:t>i</a:t>
            </a:r>
            <a:r>
              <a:rPr lang="zh-CN" altLang="en-US" sz="2400" dirty="0">
                <a:solidFill>
                  <a:srgbClr val="000000"/>
                </a:solidFill>
              </a:rPr>
              <a:t>称为状态；使用符号栈来保存每个状态所对应的文法符号，即</a:t>
            </a: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a:t>
            </a:r>
            <a:r>
              <a:rPr lang="zh-CN" altLang="en-US" sz="2400" dirty="0">
                <a:solidFill>
                  <a:srgbClr val="000000"/>
                </a:solidFill>
              </a:rPr>
              <a:t>。分析程序使用栈顶的状态符号和当前的输入符号检索分析表，以决定移进归约分析的动作。</a:t>
            </a:r>
            <a:endParaRPr lang="zh-CN" altLang="en-US" sz="2400" dirty="0">
              <a:solidFill>
                <a:srgbClr val="000000"/>
              </a:solidFill>
            </a:endParaRPr>
          </a:p>
        </p:txBody>
      </p:sp>
      <p:pic>
        <p:nvPicPr>
          <p:cNvPr id="133125" name="图片 4"/>
          <p:cNvPicPr>
            <a:picLocks noChangeAspect="1"/>
          </p:cNvPicPr>
          <p:nvPr/>
        </p:nvPicPr>
        <p:blipFill>
          <a:blip r:embed="rId1"/>
          <a:srcRect b="82199"/>
          <a:stretch>
            <a:fillRect/>
          </a:stretch>
        </p:blipFill>
        <p:spPr>
          <a:xfrm>
            <a:off x="250825" y="446088"/>
            <a:ext cx="7993063" cy="792162"/>
          </a:xfrm>
          <a:prstGeom prst="rect">
            <a:avLst/>
          </a:prstGeom>
          <a:noFill/>
          <a:ln w="9525">
            <a:noFill/>
          </a:ln>
        </p:spPr>
      </p:pic>
    </p:spTree>
  </p:cSld>
  <p:clrMapOvr>
    <a:masterClrMapping/>
  </p:clrMapOvr>
  <p:transition>
    <p:blinds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34147" name="图片 1"/>
          <p:cNvPicPr>
            <a:picLocks noChangeAspect="1"/>
          </p:cNvPicPr>
          <p:nvPr/>
        </p:nvPicPr>
        <p:blipFill>
          <a:blip r:embed="rId1"/>
          <a:srcRect b="82199"/>
          <a:stretch>
            <a:fillRect/>
          </a:stretch>
        </p:blipFill>
        <p:spPr>
          <a:xfrm>
            <a:off x="107950" y="333375"/>
            <a:ext cx="7993063" cy="792163"/>
          </a:xfrm>
          <a:prstGeom prst="rect">
            <a:avLst/>
          </a:prstGeom>
          <a:noFill/>
          <a:ln w="9525">
            <a:noFill/>
          </a:ln>
        </p:spPr>
      </p:pic>
      <p:pic>
        <p:nvPicPr>
          <p:cNvPr id="134148" name="图片 4"/>
          <p:cNvPicPr>
            <a:picLocks noChangeAspect="1"/>
          </p:cNvPicPr>
          <p:nvPr/>
        </p:nvPicPr>
        <p:blipFill>
          <a:blip r:embed="rId2"/>
          <a:stretch>
            <a:fillRect/>
          </a:stretch>
        </p:blipFill>
        <p:spPr>
          <a:xfrm>
            <a:off x="279400" y="2149475"/>
            <a:ext cx="1625600" cy="587375"/>
          </a:xfrm>
          <a:prstGeom prst="rect">
            <a:avLst/>
          </a:prstGeom>
          <a:noFill/>
          <a:ln w="9525">
            <a:noFill/>
          </a:ln>
        </p:spPr>
      </p:pic>
      <p:pic>
        <p:nvPicPr>
          <p:cNvPr id="134149" name="图片 8"/>
          <p:cNvPicPr>
            <a:picLocks noChangeAspect="1"/>
          </p:cNvPicPr>
          <p:nvPr/>
        </p:nvPicPr>
        <p:blipFill>
          <a:blip r:embed="rId3"/>
          <a:stretch>
            <a:fillRect/>
          </a:stretch>
        </p:blipFill>
        <p:spPr>
          <a:xfrm>
            <a:off x="468313" y="3455988"/>
            <a:ext cx="1871662" cy="506412"/>
          </a:xfrm>
          <a:prstGeom prst="rect">
            <a:avLst/>
          </a:prstGeom>
          <a:noFill/>
          <a:ln w="9525">
            <a:noFill/>
          </a:ln>
        </p:spPr>
      </p:pic>
      <p:grpSp>
        <p:nvGrpSpPr>
          <p:cNvPr id="134150" name="组合 18"/>
          <p:cNvGrpSpPr/>
          <p:nvPr/>
        </p:nvGrpSpPr>
        <p:grpSpPr>
          <a:xfrm>
            <a:off x="2593975" y="1655763"/>
            <a:ext cx="6294438" cy="2308225"/>
            <a:chOff x="2594615" y="1656493"/>
            <a:chExt cx="6294095" cy="2307316"/>
          </a:xfrm>
        </p:grpSpPr>
        <p:sp>
          <p:nvSpPr>
            <p:cNvPr id="134152" name="文本框 7"/>
            <p:cNvSpPr txBox="1"/>
            <p:nvPr/>
          </p:nvSpPr>
          <p:spPr>
            <a:xfrm>
              <a:off x="6998449" y="1688449"/>
              <a:ext cx="18002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输入缓冲区</a:t>
              </a:r>
              <a:endParaRPr lang="zh-CN" altLang="en-US" sz="2400" b="1" dirty="0">
                <a:solidFill>
                  <a:srgbClr val="C00000"/>
                </a:solidFill>
              </a:endParaRPr>
            </a:p>
          </p:txBody>
        </p:sp>
        <p:sp>
          <p:nvSpPr>
            <p:cNvPr id="134153" name="文本框 10"/>
            <p:cNvSpPr txBox="1"/>
            <p:nvPr/>
          </p:nvSpPr>
          <p:spPr>
            <a:xfrm>
              <a:off x="2594615" y="1656493"/>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状态栈</a:t>
              </a:r>
              <a:endParaRPr lang="zh-CN" altLang="en-US" sz="2400" b="1" dirty="0">
                <a:solidFill>
                  <a:srgbClr val="C00000"/>
                </a:solidFill>
              </a:endParaRPr>
            </a:p>
          </p:txBody>
        </p:sp>
        <p:sp>
          <p:nvSpPr>
            <p:cNvPr id="134154" name="文本框 11"/>
            <p:cNvSpPr txBox="1"/>
            <p:nvPr/>
          </p:nvSpPr>
          <p:spPr>
            <a:xfrm>
              <a:off x="4716016" y="1680531"/>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符号栈</a:t>
              </a:r>
              <a:endParaRPr lang="zh-CN" altLang="en-US" sz="2400" b="1" dirty="0">
                <a:solidFill>
                  <a:srgbClr val="C00000"/>
                </a:solidFill>
              </a:endParaRPr>
            </a:p>
          </p:txBody>
        </p:sp>
        <p:sp>
          <p:nvSpPr>
            <p:cNvPr id="134155" name="文本框 6"/>
            <p:cNvSpPr txBox="1"/>
            <p:nvPr/>
          </p:nvSpPr>
          <p:spPr>
            <a:xfrm>
              <a:off x="2635243" y="2235077"/>
              <a:ext cx="756084"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s</a:t>
              </a:r>
              <a:r>
                <a:rPr lang="en-US" altLang="zh-CN" sz="2400" baseline="-25000" dirty="0">
                  <a:solidFill>
                    <a:srgbClr val="000000"/>
                  </a:solidFill>
                </a:rPr>
                <a:t>0</a:t>
              </a:r>
              <a:endParaRPr lang="zh-CN" altLang="en-US" sz="2400" dirty="0"/>
            </a:p>
          </p:txBody>
        </p:sp>
        <p:sp>
          <p:nvSpPr>
            <p:cNvPr id="134156" name="文本框 13"/>
            <p:cNvSpPr txBox="1"/>
            <p:nvPr/>
          </p:nvSpPr>
          <p:spPr>
            <a:xfrm>
              <a:off x="4800233" y="2262088"/>
              <a:ext cx="756084"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t>
              </a:r>
              <a:endParaRPr lang="zh-CN" altLang="en-US" sz="2400" dirty="0"/>
            </a:p>
          </p:txBody>
        </p:sp>
        <p:sp>
          <p:nvSpPr>
            <p:cNvPr id="134157" name="文本框 14"/>
            <p:cNvSpPr txBox="1"/>
            <p:nvPr/>
          </p:nvSpPr>
          <p:spPr>
            <a:xfrm>
              <a:off x="6998449" y="2270228"/>
              <a:ext cx="1829526"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a:t>
              </a:r>
              <a:r>
                <a:rPr lang="en-US" altLang="zh-CN" sz="2400" baseline="-25000" dirty="0">
                  <a:solidFill>
                    <a:srgbClr val="000000"/>
                  </a:solidFill>
                </a:rPr>
                <a:t>1</a:t>
              </a:r>
              <a:r>
                <a:rPr lang="en-US" altLang="zh-CN" sz="2400" dirty="0">
                  <a:solidFill>
                    <a:srgbClr val="000000"/>
                  </a:solidFill>
                </a:rPr>
                <a:t>a</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a:t>
              </a:r>
              <a:r>
                <a:rPr lang="en-US" altLang="zh-CN" sz="2400" dirty="0">
                  <a:solidFill>
                    <a:srgbClr val="000000"/>
                  </a:solidFill>
                </a:rPr>
                <a:t>$</a:t>
              </a:r>
              <a:endParaRPr lang="zh-CN" altLang="en-US" sz="2400" dirty="0"/>
            </a:p>
          </p:txBody>
        </p:sp>
        <p:sp>
          <p:nvSpPr>
            <p:cNvPr id="134158" name="矩形 9"/>
            <p:cNvSpPr/>
            <p:nvPr/>
          </p:nvSpPr>
          <p:spPr>
            <a:xfrm>
              <a:off x="2634729" y="3478621"/>
              <a:ext cx="1723549"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s</a:t>
              </a:r>
              <a:r>
                <a:rPr lang="en-US" altLang="zh-CN" sz="2400" baseline="-25000" dirty="0">
                  <a:solidFill>
                    <a:srgbClr val="000000"/>
                  </a:solidFill>
                </a:rPr>
                <a:t>0</a:t>
              </a:r>
              <a:r>
                <a:rPr lang="en-US" altLang="zh-CN" sz="2400" dirty="0">
                  <a:solidFill>
                    <a:srgbClr val="000000"/>
                  </a:solidFill>
                </a:rPr>
                <a:t>s</a:t>
              </a:r>
              <a:r>
                <a:rPr lang="en-US" altLang="zh-CN" sz="2400" baseline="-25000" dirty="0">
                  <a:solidFill>
                    <a:srgbClr val="000000"/>
                  </a:solidFill>
                </a:rPr>
                <a:t>1</a:t>
              </a:r>
              <a:r>
                <a:rPr lang="en-US" altLang="zh-CN" sz="2400" dirty="0">
                  <a:solidFill>
                    <a:srgbClr val="000000"/>
                  </a:solidFill>
                </a:rPr>
                <a:t>s</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s</a:t>
              </a:r>
              <a:r>
                <a:rPr lang="en-US" altLang="zh-CN" sz="2400" baseline="-25000" dirty="0">
                  <a:solidFill>
                    <a:srgbClr val="000000"/>
                  </a:solidFill>
                </a:rPr>
                <a:t>m</a:t>
              </a:r>
              <a:endParaRPr lang="zh-CN" altLang="en-US" sz="2000" dirty="0"/>
            </a:p>
          </p:txBody>
        </p:sp>
        <p:sp>
          <p:nvSpPr>
            <p:cNvPr id="134159" name="矩形 15"/>
            <p:cNvSpPr/>
            <p:nvPr/>
          </p:nvSpPr>
          <p:spPr>
            <a:xfrm>
              <a:off x="4800233" y="3502144"/>
              <a:ext cx="1782860"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a:t>
              </a:r>
              <a:endParaRPr lang="zh-CN" altLang="en-US" sz="2400" dirty="0"/>
            </a:p>
          </p:txBody>
        </p:sp>
        <p:sp>
          <p:nvSpPr>
            <p:cNvPr id="134160" name="矩形 16"/>
            <p:cNvSpPr/>
            <p:nvPr/>
          </p:nvSpPr>
          <p:spPr>
            <a:xfrm>
              <a:off x="6998449" y="3471497"/>
              <a:ext cx="1890261"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a:t>
              </a:r>
              <a:r>
                <a:rPr lang="en-US" altLang="zh-CN" sz="2400" baseline="-25000" dirty="0">
                  <a:solidFill>
                    <a:srgbClr val="000000"/>
                  </a:solidFill>
                </a:rPr>
                <a:t>i</a:t>
              </a:r>
              <a:r>
                <a:rPr lang="en-US" altLang="zh-CN" sz="2400" dirty="0">
                  <a:solidFill>
                    <a:srgbClr val="000000"/>
                  </a:solidFill>
                </a:rPr>
                <a:t> a</a:t>
              </a:r>
              <a:r>
                <a:rPr lang="en-US" altLang="zh-CN" sz="2400" baseline="-25000" dirty="0">
                  <a:solidFill>
                    <a:srgbClr val="000000"/>
                  </a:solidFill>
                </a:rPr>
                <a:t>i+1</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a:t>
              </a:r>
              <a:r>
                <a:rPr lang="en-US" altLang="zh-CN" sz="2400" dirty="0">
                  <a:solidFill>
                    <a:srgbClr val="000000"/>
                  </a:solidFill>
                </a:rPr>
                <a:t>$</a:t>
              </a:r>
              <a:endParaRPr lang="zh-CN" altLang="en-US" sz="1800" dirty="0"/>
            </a:p>
          </p:txBody>
        </p:sp>
      </p:grpSp>
      <p:sp>
        <p:nvSpPr>
          <p:cNvPr id="134151" name="矩形 17"/>
          <p:cNvSpPr/>
          <p:nvPr/>
        </p:nvSpPr>
        <p:spPr>
          <a:xfrm>
            <a:off x="2451100" y="4387850"/>
            <a:ext cx="62103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这个格局代表右句型：</a:t>
            </a: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a:t>
            </a:r>
            <a:r>
              <a:rPr lang="en-US" altLang="zh-CN" sz="2400" dirty="0">
                <a:solidFill>
                  <a:srgbClr val="000000"/>
                </a:solidFill>
              </a:rPr>
              <a:t>a</a:t>
            </a:r>
            <a:r>
              <a:rPr lang="en-US" altLang="zh-CN" sz="2400" baseline="-25000" dirty="0">
                <a:solidFill>
                  <a:srgbClr val="000000"/>
                </a:solidFill>
              </a:rPr>
              <a:t>i</a:t>
            </a:r>
            <a:r>
              <a:rPr lang="en-US" altLang="zh-CN" sz="2400" dirty="0">
                <a:solidFill>
                  <a:srgbClr val="000000"/>
                </a:solidFill>
              </a:rPr>
              <a:t> a</a:t>
            </a:r>
            <a:r>
              <a:rPr lang="en-US" altLang="zh-CN" sz="2400" baseline="-25000" dirty="0">
                <a:solidFill>
                  <a:srgbClr val="000000"/>
                </a:solidFill>
              </a:rPr>
              <a:t>i+1</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a:t>
            </a:r>
            <a:endParaRPr lang="en-US" altLang="zh-CN" sz="2400" baseline="-25000" dirty="0">
              <a:solidFill>
                <a:srgbClr val="000000"/>
              </a:solidFill>
            </a:endParaRPr>
          </a:p>
        </p:txBody>
      </p:sp>
    </p:spTree>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5171" name="Text Box 4"/>
          <p:cNvSpPr txBox="1"/>
          <p:nvPr/>
        </p:nvSpPr>
        <p:spPr>
          <a:xfrm>
            <a:off x="615950" y="1082675"/>
            <a:ext cx="8064500" cy="2492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50000"/>
              </a:spcBef>
              <a:buNone/>
            </a:pPr>
            <a:r>
              <a:rPr lang="zh-CN" altLang="en-US" sz="2400" dirty="0">
                <a:solidFill>
                  <a:srgbClr val="000000"/>
                </a:solidFill>
                <a:latin typeface="Times New Roman" panose="02020603050405020304" pitchFamily="18" charset="0"/>
              </a:rPr>
              <a:t>        语法分析器用栈顶状态</a:t>
            </a:r>
            <a:r>
              <a:rPr lang="en-US" altLang="zh-CN" sz="2400" dirty="0">
                <a:solidFill>
                  <a:srgbClr val="000000"/>
                </a:solidFill>
                <a:latin typeface="Times New Roman" panose="02020603050405020304" pitchFamily="18" charset="0"/>
              </a:rPr>
              <a:t>s</a:t>
            </a:r>
            <a:r>
              <a:rPr lang="en-US" altLang="zh-CN" sz="2400" baseline="-25000"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和当前输入符号</a:t>
            </a:r>
            <a:r>
              <a:rPr lang="en-US" altLang="zh-CN" sz="2400" dirty="0">
                <a:solidFill>
                  <a:srgbClr val="000000"/>
                </a:solidFill>
                <a:latin typeface="Times New Roman" panose="02020603050405020304" pitchFamily="18" charset="0"/>
              </a:rPr>
              <a:t>a</a:t>
            </a:r>
            <a:r>
              <a:rPr lang="en-US" altLang="zh-CN" sz="2400" baseline="-25000" dirty="0">
                <a:solidFill>
                  <a:srgbClr val="000000"/>
                </a:solidFill>
                <a:latin typeface="Times New Roman" panose="02020603050405020304" pitchFamily="18" charset="0"/>
              </a:rPr>
              <a:t>i</a:t>
            </a:r>
            <a:r>
              <a:rPr lang="zh-CN" altLang="en-US" sz="2400" dirty="0">
                <a:solidFill>
                  <a:srgbClr val="000000"/>
                </a:solidFill>
                <a:latin typeface="Times New Roman" panose="02020603050405020304" pitchFamily="18" charset="0"/>
              </a:rPr>
              <a:t>查询语法分</a:t>
            </a:r>
            <a:endParaRPr lang="en-US" altLang="zh-CN" sz="2400" dirty="0">
              <a:solidFill>
                <a:srgbClr val="000000"/>
              </a:solidFill>
              <a:latin typeface="Times New Roman" panose="02020603050405020304" pitchFamily="18" charset="0"/>
            </a:endParaRPr>
          </a:p>
          <a:p>
            <a:pPr marL="342900" lvl="0" indent="-342900" eaLnBrk="1" hangingPunct="1">
              <a:spcBef>
                <a:spcPct val="50000"/>
              </a:spcBef>
              <a:buNone/>
            </a:pPr>
            <a:r>
              <a:rPr lang="zh-CN" altLang="en-US" sz="2400" dirty="0">
                <a:solidFill>
                  <a:srgbClr val="000000"/>
                </a:solidFill>
                <a:latin typeface="Times New Roman" panose="02020603050405020304" pitchFamily="18" charset="0"/>
              </a:rPr>
              <a:t>析表的表项</a:t>
            </a:r>
            <a:r>
              <a:rPr lang="en-US" altLang="zh-CN" sz="2400" dirty="0">
                <a:solidFill>
                  <a:srgbClr val="000000"/>
                </a:solidFill>
                <a:latin typeface="Times New Roman" panose="02020603050405020304" pitchFamily="18" charset="0"/>
              </a:rPr>
              <a:t>action[s</a:t>
            </a:r>
            <a:r>
              <a:rPr lang="en-US" altLang="zh-CN" sz="2400" baseline="-25000" dirty="0">
                <a:solidFill>
                  <a:srgbClr val="000000"/>
                </a:solidFill>
                <a:latin typeface="Times New Roman" panose="02020603050405020304" pitchFamily="18" charset="0"/>
              </a:rPr>
              <a:t>m</a:t>
            </a:r>
            <a:r>
              <a:rPr lang="en-US" altLang="zh-CN" sz="2400" dirty="0">
                <a:solidFill>
                  <a:srgbClr val="000000"/>
                </a:solidFill>
                <a:latin typeface="Times New Roman" panose="02020603050405020304" pitchFamily="18" charset="0"/>
              </a:rPr>
              <a:t>,a</a:t>
            </a:r>
            <a:r>
              <a:rPr lang="en-US" altLang="zh-CN" sz="2400" baseline="-25000"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，来决定下一步的动作。四种不同</a:t>
            </a:r>
            <a:endParaRPr lang="en-US" altLang="zh-CN" sz="2400" dirty="0">
              <a:solidFill>
                <a:srgbClr val="000000"/>
              </a:solidFill>
              <a:latin typeface="Times New Roman" panose="02020603050405020304" pitchFamily="18" charset="0"/>
            </a:endParaRPr>
          </a:p>
          <a:p>
            <a:pPr marL="342900" lvl="0" indent="-342900" eaLnBrk="1" hangingPunct="1">
              <a:spcBef>
                <a:spcPct val="50000"/>
              </a:spcBef>
              <a:buNone/>
            </a:pPr>
            <a:r>
              <a:rPr lang="zh-CN" altLang="en-US" sz="2400" dirty="0">
                <a:solidFill>
                  <a:srgbClr val="000000"/>
                </a:solidFill>
                <a:latin typeface="Times New Roman" panose="02020603050405020304" pitchFamily="18" charset="0"/>
              </a:rPr>
              <a:t>的动作所引起的格局变化如下：</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AutoNum type="arabicPeriod"/>
            </a:pP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action[</a:t>
            </a:r>
            <a:r>
              <a:rPr lang="en-US" altLang="zh-CN" sz="2400" i="1" dirty="0">
                <a:solidFill>
                  <a:srgbClr val="000000"/>
                </a:solidFill>
                <a:latin typeface="Times New Roman" panose="02020603050405020304" pitchFamily="18" charset="0"/>
              </a:rPr>
              <a:t>s</a:t>
            </a:r>
            <a:r>
              <a:rPr lang="en-US" altLang="zh-CN" sz="2400" baseline="-25000" dirty="0">
                <a:solidFill>
                  <a:srgbClr val="000000"/>
                </a:solidFill>
                <a:latin typeface="Times New Roman" panose="02020603050405020304" pitchFamily="18" charset="0"/>
              </a:rPr>
              <a:t>m</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a</a:t>
            </a:r>
            <a:r>
              <a:rPr lang="en-US" altLang="zh-CN" sz="2400" baseline="-25000"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a:t>
            </a:r>
            <a:r>
              <a:rPr lang="en-US" altLang="zh-CN" sz="2400" b="1" dirty="0">
                <a:latin typeface="TimesNewRomanPS-BoldMT"/>
              </a:rPr>
              <a:t>s</a:t>
            </a:r>
            <a:r>
              <a:rPr lang="en-US" altLang="zh-CN" sz="2400" b="1" i="1" dirty="0">
                <a:latin typeface="TimesNewRomanPS-BoldItalicMT"/>
              </a:rPr>
              <a:t>x</a:t>
            </a:r>
            <a:r>
              <a:rPr lang="en-US" altLang="zh-CN" sz="2400" i="1"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，语法分析器执行移进操作，进入下面格局：</a:t>
            </a:r>
            <a:endParaRPr lang="zh-CN" altLang="en-US" sz="2400" dirty="0">
              <a:solidFill>
                <a:srgbClr val="000000"/>
              </a:solidFill>
              <a:latin typeface="Times New Roman" panose="02020603050405020304" pitchFamily="18" charset="0"/>
            </a:endParaRPr>
          </a:p>
        </p:txBody>
      </p:sp>
      <p:grpSp>
        <p:nvGrpSpPr>
          <p:cNvPr id="135172" name="组合 1"/>
          <p:cNvGrpSpPr/>
          <p:nvPr/>
        </p:nvGrpSpPr>
        <p:grpSpPr>
          <a:xfrm>
            <a:off x="900113" y="3860800"/>
            <a:ext cx="7747000" cy="1073150"/>
            <a:chOff x="899592" y="3861048"/>
            <a:chExt cx="7747087" cy="1073297"/>
          </a:xfrm>
        </p:grpSpPr>
        <p:sp>
          <p:nvSpPr>
            <p:cNvPr id="135173" name="文本框 3"/>
            <p:cNvSpPr txBox="1"/>
            <p:nvPr/>
          </p:nvSpPr>
          <p:spPr>
            <a:xfrm>
              <a:off x="6300192" y="3861048"/>
              <a:ext cx="18002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输入缓冲区</a:t>
              </a:r>
              <a:endParaRPr lang="zh-CN" altLang="en-US" sz="2400" b="1" dirty="0">
                <a:solidFill>
                  <a:srgbClr val="C00000"/>
                </a:solidFill>
              </a:endParaRPr>
            </a:p>
          </p:txBody>
        </p:sp>
        <p:sp>
          <p:nvSpPr>
            <p:cNvPr id="135174" name="文本框 4"/>
            <p:cNvSpPr txBox="1"/>
            <p:nvPr/>
          </p:nvSpPr>
          <p:spPr>
            <a:xfrm>
              <a:off x="1187624" y="3877686"/>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状态栈</a:t>
              </a:r>
              <a:endParaRPr lang="zh-CN" altLang="en-US" sz="2400" b="1" dirty="0">
                <a:solidFill>
                  <a:srgbClr val="C00000"/>
                </a:solidFill>
              </a:endParaRPr>
            </a:p>
          </p:txBody>
        </p:sp>
        <p:sp>
          <p:nvSpPr>
            <p:cNvPr id="135175" name="文本框 5"/>
            <p:cNvSpPr txBox="1"/>
            <p:nvPr/>
          </p:nvSpPr>
          <p:spPr>
            <a:xfrm>
              <a:off x="3667087" y="3877686"/>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符号栈</a:t>
              </a:r>
              <a:endParaRPr lang="zh-CN" altLang="en-US" sz="2400" b="1" dirty="0">
                <a:solidFill>
                  <a:srgbClr val="C00000"/>
                </a:solidFill>
              </a:endParaRPr>
            </a:p>
          </p:txBody>
        </p:sp>
        <p:sp>
          <p:nvSpPr>
            <p:cNvPr id="135176" name="文本框 6"/>
            <p:cNvSpPr txBox="1"/>
            <p:nvPr/>
          </p:nvSpPr>
          <p:spPr>
            <a:xfrm>
              <a:off x="899592" y="4442827"/>
              <a:ext cx="2406809"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s</a:t>
              </a:r>
              <a:r>
                <a:rPr lang="en-US" altLang="zh-CN" sz="2400" baseline="-25000" dirty="0">
                  <a:solidFill>
                    <a:srgbClr val="000000"/>
                  </a:solidFill>
                </a:rPr>
                <a:t>0</a:t>
              </a:r>
              <a:r>
                <a:rPr lang="en-US" altLang="zh-CN" sz="2400" dirty="0">
                  <a:solidFill>
                    <a:srgbClr val="000000"/>
                  </a:solidFill>
                </a:rPr>
                <a:t>s</a:t>
              </a:r>
              <a:r>
                <a:rPr lang="en-US" altLang="zh-CN" sz="2400" baseline="-25000" dirty="0">
                  <a:solidFill>
                    <a:srgbClr val="000000"/>
                  </a:solidFill>
                </a:rPr>
                <a:t>1</a:t>
              </a:r>
              <a:r>
                <a:rPr lang="en-US" altLang="zh-CN" sz="2400" dirty="0">
                  <a:solidFill>
                    <a:srgbClr val="000000"/>
                  </a:solidFill>
                </a:rPr>
                <a:t>s</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s</a:t>
              </a:r>
              <a:r>
                <a:rPr lang="en-US" altLang="zh-CN" sz="2400" baseline="-25000" dirty="0">
                  <a:solidFill>
                    <a:srgbClr val="000000"/>
                  </a:solidFill>
                </a:rPr>
                <a:t>m</a:t>
              </a:r>
              <a:r>
                <a:rPr lang="en-US" altLang="zh-CN" sz="2400" dirty="0"/>
                <a:t> </a:t>
              </a:r>
              <a:r>
                <a:rPr lang="en-US" altLang="zh-CN" sz="2400" i="1" dirty="0">
                  <a:solidFill>
                    <a:srgbClr val="000000"/>
                  </a:solidFill>
                  <a:latin typeface="Times New Roman" panose="02020603050405020304" pitchFamily="18" charset="0"/>
                </a:rPr>
                <a:t>x</a:t>
              </a:r>
              <a:endParaRPr lang="zh-CN" altLang="en-US" sz="2400" dirty="0"/>
            </a:p>
          </p:txBody>
        </p:sp>
        <p:sp>
          <p:nvSpPr>
            <p:cNvPr id="135177" name="文本框 7"/>
            <p:cNvSpPr txBox="1"/>
            <p:nvPr/>
          </p:nvSpPr>
          <p:spPr>
            <a:xfrm>
              <a:off x="3504462" y="4472680"/>
              <a:ext cx="2286787"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a:t>
              </a:r>
              <a:r>
                <a:rPr lang="en-US" altLang="zh-CN" sz="2400" i="1" dirty="0">
                  <a:solidFill>
                    <a:srgbClr val="000000"/>
                  </a:solidFill>
                  <a:latin typeface="Times New Roman" panose="02020603050405020304" pitchFamily="18" charset="0"/>
                </a:rPr>
                <a:t> a</a:t>
              </a:r>
              <a:r>
                <a:rPr lang="en-US" altLang="zh-CN" sz="2400" baseline="-25000" dirty="0">
                  <a:solidFill>
                    <a:srgbClr val="000000"/>
                  </a:solidFill>
                </a:rPr>
                <a:t>i</a:t>
              </a:r>
              <a:endParaRPr lang="zh-CN" altLang="en-US" sz="2400" dirty="0"/>
            </a:p>
          </p:txBody>
        </p:sp>
        <p:sp>
          <p:nvSpPr>
            <p:cNvPr id="135178" name="文本框 8"/>
            <p:cNvSpPr txBox="1"/>
            <p:nvPr/>
          </p:nvSpPr>
          <p:spPr>
            <a:xfrm>
              <a:off x="6414431" y="4472680"/>
              <a:ext cx="2232248"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a:t>
              </a:r>
              <a:r>
                <a:rPr lang="en-US" altLang="zh-CN" sz="2400" baseline="-25000" dirty="0">
                  <a:solidFill>
                    <a:srgbClr val="000000"/>
                  </a:solidFill>
                </a:rPr>
                <a:t>i+1</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 </a:t>
              </a:r>
              <a:r>
                <a:rPr lang="en-US" altLang="zh-CN" sz="2400" dirty="0">
                  <a:solidFill>
                    <a:srgbClr val="000000"/>
                  </a:solidFill>
                </a:rPr>
                <a:t>$</a:t>
              </a:r>
              <a:endParaRPr lang="zh-CN" altLang="en-US" sz="2400" dirty="0"/>
            </a:p>
          </p:txBody>
        </p:sp>
      </p:grpSp>
    </p:spTree>
  </p:cSld>
  <p:clrMapOvr>
    <a:masterClrMapping/>
  </p:clrMapOvr>
  <p:transition>
    <p:blinds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6195" name="Rectangle 4"/>
          <p:cNvSpPr/>
          <p:nvPr/>
        </p:nvSpPr>
        <p:spPr>
          <a:xfrm>
            <a:off x="539750" y="981075"/>
            <a:ext cx="7991475" cy="15319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action[</a:t>
            </a:r>
            <a:r>
              <a:rPr lang="en-US" altLang="zh-CN" sz="2400" i="1" dirty="0">
                <a:solidFill>
                  <a:srgbClr val="000000"/>
                </a:solidFill>
                <a:latin typeface="Times New Roman" panose="02020603050405020304" pitchFamily="18" charset="0"/>
              </a:rPr>
              <a:t>s</a:t>
            </a:r>
            <a:r>
              <a:rPr lang="en-US" altLang="zh-CN" sz="2400" baseline="-25000" dirty="0">
                <a:solidFill>
                  <a:srgbClr val="000000"/>
                </a:solidFill>
                <a:latin typeface="Times New Roman" panose="02020603050405020304" pitchFamily="18" charset="0"/>
              </a:rPr>
              <a:t>m</a:t>
            </a: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a</a:t>
            </a:r>
            <a:r>
              <a:rPr lang="en-US" altLang="zh-CN" sz="2400" baseline="-25000"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 “</a:t>
            </a:r>
            <a:r>
              <a:rPr lang="en-US" altLang="zh-CN" sz="2000" b="1" dirty="0">
                <a:latin typeface="TimesNewRomanPS-BoldMT"/>
              </a:rPr>
              <a:t>r</a:t>
            </a:r>
            <a:r>
              <a:rPr lang="en-US" altLang="zh-CN" sz="2000" b="1" i="1" dirty="0">
                <a:latin typeface="TimesNewRomanPS-BoldItalicMT"/>
              </a:rPr>
              <a:t>x</a:t>
            </a:r>
            <a:r>
              <a:rPr lang="zh-CN" altLang="en-US" sz="2400" dirty="0">
                <a:solidFill>
                  <a:srgbClr val="000000"/>
                </a:solidFill>
                <a:latin typeface="Times New Roman" panose="02020603050405020304" pitchFamily="18" charset="0"/>
              </a:rPr>
              <a:t>”，即按文法的第</a:t>
            </a:r>
            <a:r>
              <a:rPr lang="en-US" altLang="zh-CN" sz="2400"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个产生式 </a:t>
            </a:r>
            <a:r>
              <a:rPr lang="en-US" altLang="zh-CN" sz="2400" dirty="0">
                <a:solidFill>
                  <a:srgbClr val="000000"/>
                </a:solidFill>
                <a:latin typeface="Times New Roman" panose="02020603050405020304" pitchFamily="18" charset="0"/>
              </a:rPr>
              <a:t>A → </a:t>
            </a:r>
            <a:r>
              <a:rPr lang="el-GR" altLang="zh-CN" sz="2400" dirty="0">
                <a:solidFill>
                  <a:srgbClr val="000000"/>
                </a:solidFill>
                <a:latin typeface="Times New Roman" panose="02020603050405020304" pitchFamily="18" charset="0"/>
              </a:rPr>
              <a:t>β</a:t>
            </a:r>
            <a:r>
              <a:rPr lang="zh-CN" altLang="en-US" sz="2400" dirty="0">
                <a:solidFill>
                  <a:srgbClr val="000000"/>
                </a:solidFill>
                <a:latin typeface="Times New Roman" panose="02020603050405020304" pitchFamily="18" charset="0"/>
              </a:rPr>
              <a:t>归约，假设</a:t>
            </a:r>
            <a:r>
              <a:rPr lang="en-US" altLang="zh-CN" sz="2400" dirty="0">
                <a:solidFill>
                  <a:srgbClr val="000000"/>
                </a:solidFill>
                <a:latin typeface="Times New Roman" panose="02020603050405020304" pitchFamily="18" charset="0"/>
              </a:rPr>
              <a:t>|</a:t>
            </a:r>
            <a:r>
              <a:rPr lang="el-GR" altLang="zh-CN" sz="2400" dirty="0">
                <a:solidFill>
                  <a:srgbClr val="000000"/>
                </a:solidFill>
                <a:latin typeface="Times New Roman" panose="02020603050405020304" pitchFamily="18" charset="0"/>
              </a:rPr>
              <a:t>β</a:t>
            </a:r>
            <a:r>
              <a:rPr lang="en-US" altLang="zh-CN" sz="2400" dirty="0">
                <a:solidFill>
                  <a:srgbClr val="000000"/>
                </a:solidFill>
                <a:latin typeface="Times New Roman" panose="02020603050405020304" pitchFamily="18" charset="0"/>
              </a:rPr>
              <a:t>|=k</a:t>
            </a:r>
            <a:r>
              <a:rPr lang="zh-CN" altLang="en-US" sz="2400" dirty="0">
                <a:solidFill>
                  <a:srgbClr val="000000"/>
                </a:solidFill>
                <a:latin typeface="Times New Roman" panose="02020603050405020304" pitchFamily="18" charset="0"/>
              </a:rPr>
              <a:t>，则语法分析器执行归约动作，进入下面格局：           </a:t>
            </a:r>
            <a:endParaRPr lang="zh-CN" altLang="en-US" sz="2400" dirty="0">
              <a:solidFill>
                <a:srgbClr val="000000"/>
              </a:solidFill>
              <a:latin typeface="Times New Roman" panose="02020603050405020304" pitchFamily="18" charset="0"/>
            </a:endParaRPr>
          </a:p>
        </p:txBody>
      </p:sp>
      <p:grpSp>
        <p:nvGrpSpPr>
          <p:cNvPr id="136196" name="组合 2"/>
          <p:cNvGrpSpPr/>
          <p:nvPr/>
        </p:nvGrpSpPr>
        <p:grpSpPr>
          <a:xfrm>
            <a:off x="963613" y="2698750"/>
            <a:ext cx="7291387" cy="1050925"/>
            <a:chOff x="962918" y="2699274"/>
            <a:chExt cx="7291905" cy="1050318"/>
          </a:xfrm>
        </p:grpSpPr>
        <p:sp>
          <p:nvSpPr>
            <p:cNvPr id="136205" name="文本框 3"/>
            <p:cNvSpPr txBox="1"/>
            <p:nvPr/>
          </p:nvSpPr>
          <p:spPr>
            <a:xfrm>
              <a:off x="6270735" y="2706148"/>
              <a:ext cx="18002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输入缓冲区</a:t>
              </a:r>
              <a:endParaRPr lang="zh-CN" altLang="en-US" sz="2400" b="1" dirty="0">
                <a:solidFill>
                  <a:srgbClr val="C00000"/>
                </a:solidFill>
              </a:endParaRPr>
            </a:p>
          </p:txBody>
        </p:sp>
        <p:sp>
          <p:nvSpPr>
            <p:cNvPr id="136206" name="文本框 4"/>
            <p:cNvSpPr txBox="1"/>
            <p:nvPr/>
          </p:nvSpPr>
          <p:spPr>
            <a:xfrm>
              <a:off x="971600" y="2708920"/>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状态栈</a:t>
              </a:r>
              <a:endParaRPr lang="zh-CN" altLang="en-US" sz="2400" b="1" dirty="0">
                <a:solidFill>
                  <a:srgbClr val="C00000"/>
                </a:solidFill>
              </a:endParaRPr>
            </a:p>
          </p:txBody>
        </p:sp>
        <p:sp>
          <p:nvSpPr>
            <p:cNvPr id="136207" name="文本框 5"/>
            <p:cNvSpPr txBox="1"/>
            <p:nvPr/>
          </p:nvSpPr>
          <p:spPr>
            <a:xfrm>
              <a:off x="3568670" y="2699274"/>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符号栈</a:t>
              </a:r>
              <a:endParaRPr lang="zh-CN" altLang="en-US" sz="2400" b="1" dirty="0">
                <a:solidFill>
                  <a:srgbClr val="C00000"/>
                </a:solidFill>
              </a:endParaRPr>
            </a:p>
          </p:txBody>
        </p:sp>
        <p:sp>
          <p:nvSpPr>
            <p:cNvPr id="136208" name="文本框 6"/>
            <p:cNvSpPr txBox="1"/>
            <p:nvPr/>
          </p:nvSpPr>
          <p:spPr>
            <a:xfrm>
              <a:off x="962918" y="3274061"/>
              <a:ext cx="2062669"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s</a:t>
              </a:r>
              <a:r>
                <a:rPr lang="en-US" altLang="zh-CN" sz="2400" baseline="-25000" dirty="0">
                  <a:solidFill>
                    <a:srgbClr val="000000"/>
                  </a:solidFill>
                </a:rPr>
                <a:t>0</a:t>
              </a:r>
              <a:r>
                <a:rPr lang="en-US" altLang="zh-CN" sz="2400" dirty="0">
                  <a:solidFill>
                    <a:srgbClr val="000000"/>
                  </a:solidFill>
                </a:rPr>
                <a:t>s</a:t>
              </a:r>
              <a:r>
                <a:rPr lang="en-US" altLang="zh-CN" sz="2400" baseline="-25000" dirty="0">
                  <a:solidFill>
                    <a:srgbClr val="000000"/>
                  </a:solidFill>
                </a:rPr>
                <a:t>1</a:t>
              </a:r>
              <a:r>
                <a:rPr lang="en-US" altLang="zh-CN" sz="2400" dirty="0">
                  <a:solidFill>
                    <a:srgbClr val="000000"/>
                  </a:solidFill>
                </a:rPr>
                <a:t>s</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s</a:t>
              </a:r>
              <a:r>
                <a:rPr lang="en-US" altLang="zh-CN" sz="2400" baseline="-25000" dirty="0">
                  <a:solidFill>
                    <a:srgbClr val="000000"/>
                  </a:solidFill>
                </a:rPr>
                <a:t>m-k</a:t>
              </a:r>
              <a:r>
                <a:rPr lang="en-US" altLang="zh-CN" sz="2400" dirty="0"/>
                <a:t> </a:t>
              </a:r>
              <a:endParaRPr lang="zh-CN" altLang="en-US" sz="2400" dirty="0"/>
            </a:p>
          </p:txBody>
        </p:sp>
        <p:sp>
          <p:nvSpPr>
            <p:cNvPr id="136209" name="文本框 7"/>
            <p:cNvSpPr txBox="1"/>
            <p:nvPr/>
          </p:nvSpPr>
          <p:spPr>
            <a:xfrm>
              <a:off x="3455688" y="3287927"/>
              <a:ext cx="2384946"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m-k</a:t>
              </a:r>
              <a:r>
                <a:rPr lang="en-US" altLang="zh-CN" sz="2400" dirty="0">
                  <a:solidFill>
                    <a:srgbClr val="000000"/>
                  </a:solidFill>
                </a:rPr>
                <a:t> A</a:t>
              </a:r>
              <a:endParaRPr lang="zh-CN" altLang="en-US" sz="2400" dirty="0"/>
            </a:p>
          </p:txBody>
        </p:sp>
        <p:sp>
          <p:nvSpPr>
            <p:cNvPr id="136210" name="文本框 8"/>
            <p:cNvSpPr txBox="1"/>
            <p:nvPr/>
          </p:nvSpPr>
          <p:spPr>
            <a:xfrm>
              <a:off x="6270735" y="3287927"/>
              <a:ext cx="1984088"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a:t>
              </a:r>
              <a:r>
                <a:rPr lang="en-US" altLang="zh-CN" sz="2400" baseline="-25000" dirty="0">
                  <a:solidFill>
                    <a:srgbClr val="000000"/>
                  </a:solidFill>
                </a:rPr>
                <a:t>i</a:t>
              </a:r>
              <a:r>
                <a:rPr lang="en-US" altLang="zh-CN" sz="2400" dirty="0">
                  <a:solidFill>
                    <a:srgbClr val="000000"/>
                  </a:solidFill>
                </a:rPr>
                <a:t>a</a:t>
              </a:r>
              <a:r>
                <a:rPr lang="en-US" altLang="zh-CN" sz="2400" baseline="-25000" dirty="0">
                  <a:solidFill>
                    <a:srgbClr val="000000"/>
                  </a:solidFill>
                </a:rPr>
                <a:t>i+1</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 </a:t>
              </a:r>
              <a:r>
                <a:rPr lang="en-US" altLang="zh-CN" sz="2400" dirty="0">
                  <a:solidFill>
                    <a:srgbClr val="000000"/>
                  </a:solidFill>
                </a:rPr>
                <a:t>$</a:t>
              </a:r>
              <a:endParaRPr lang="zh-CN" altLang="en-US" sz="2400" dirty="0"/>
            </a:p>
          </p:txBody>
        </p:sp>
      </p:grpSp>
      <p:sp>
        <p:nvSpPr>
          <p:cNvPr id="136197" name="矩形 1"/>
          <p:cNvSpPr/>
          <p:nvPr/>
        </p:nvSpPr>
        <p:spPr>
          <a:xfrm>
            <a:off x="684213" y="4148138"/>
            <a:ext cx="62642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dirty="0">
                <a:solidFill>
                  <a:srgbClr val="000000"/>
                </a:solidFill>
                <a:latin typeface="楷体" panose="02010609060101010101" pitchFamily="49" charset="-122"/>
                <a:ea typeface="楷体" panose="02010609060101010101" pitchFamily="49" charset="-122"/>
              </a:rPr>
              <a:t>设</a:t>
            </a:r>
            <a:r>
              <a:rPr lang="en-US" altLang="zh-CN" sz="2400" b="1" dirty="0">
                <a:solidFill>
                  <a:srgbClr val="000000"/>
                </a:solidFill>
                <a:latin typeface="TimesNewRomanPS-BoldMT"/>
                <a:ea typeface="楷体" panose="02010609060101010101" pitchFamily="49" charset="-122"/>
              </a:rPr>
              <a:t>GOTO[</a:t>
            </a:r>
            <a:r>
              <a:rPr lang="en-US" altLang="zh-CN" sz="2400" dirty="0">
                <a:solidFill>
                  <a:srgbClr val="000000"/>
                </a:solidFill>
              </a:rPr>
              <a:t>s</a:t>
            </a:r>
            <a:r>
              <a:rPr lang="en-US" altLang="zh-CN" sz="2400" baseline="-25000" dirty="0">
                <a:solidFill>
                  <a:srgbClr val="000000"/>
                </a:solidFill>
              </a:rPr>
              <a:t>m-k</a:t>
            </a:r>
            <a:r>
              <a:rPr lang="en-US" altLang="zh-CN" sz="1600" b="1" i="1" dirty="0">
                <a:solidFill>
                  <a:srgbClr val="000000"/>
                </a:solidFill>
                <a:latin typeface="TimesNewRomanPS-BoldItalicMT"/>
                <a:ea typeface="楷体" panose="02010609060101010101" pitchFamily="49" charset="-122"/>
              </a:rPr>
              <a:t> </a:t>
            </a:r>
            <a:r>
              <a:rPr lang="en-US" altLang="zh-CN" sz="2400" b="1" dirty="0">
                <a:solidFill>
                  <a:srgbClr val="000000"/>
                </a:solidFill>
                <a:latin typeface="TimesNewRomanPS-BoldMT"/>
                <a:ea typeface="楷体" panose="02010609060101010101" pitchFamily="49" charset="-122"/>
              </a:rPr>
              <a:t>,</a:t>
            </a:r>
            <a:r>
              <a:rPr lang="en-US" altLang="zh-CN" sz="2400" dirty="0">
                <a:solidFill>
                  <a:srgbClr val="000000"/>
                </a:solidFill>
              </a:rPr>
              <a:t>A</a:t>
            </a:r>
            <a:r>
              <a:rPr lang="en-US" altLang="zh-CN" sz="2400" b="1" dirty="0">
                <a:solidFill>
                  <a:srgbClr val="000000"/>
                </a:solidFill>
                <a:latin typeface="TimesNewRomanPS-BoldMT"/>
                <a:ea typeface="楷体" panose="02010609060101010101" pitchFamily="49" charset="-122"/>
              </a:rPr>
              <a:t>]=</a:t>
            </a:r>
            <a:r>
              <a:rPr lang="en-US" altLang="zh-CN" sz="2400" b="1" i="1" dirty="0">
                <a:solidFill>
                  <a:srgbClr val="000000"/>
                </a:solidFill>
                <a:latin typeface="TimesNewRomanPS-BoldItalicMT"/>
                <a:ea typeface="楷体" panose="02010609060101010101" pitchFamily="49" charset="-122"/>
              </a:rPr>
              <a:t>y</a:t>
            </a:r>
            <a:r>
              <a:rPr lang="zh-CN" altLang="en-US" sz="2400" dirty="0">
                <a:solidFill>
                  <a:srgbClr val="000000"/>
                </a:solidFill>
                <a:latin typeface="楷体" panose="02010609060101010101" pitchFamily="49" charset="-122"/>
                <a:ea typeface="楷体" panose="02010609060101010101" pitchFamily="49" charset="-122"/>
              </a:rPr>
              <a:t>，则将状态</a:t>
            </a:r>
            <a:r>
              <a:rPr lang="en-US" altLang="zh-CN" sz="2400" dirty="0">
                <a:solidFill>
                  <a:srgbClr val="000000"/>
                </a:solidFill>
                <a:latin typeface="楷体" panose="02010609060101010101" pitchFamily="49" charset="-122"/>
                <a:ea typeface="楷体" panose="02010609060101010101" pitchFamily="49" charset="-122"/>
              </a:rPr>
              <a:t>y</a:t>
            </a:r>
            <a:r>
              <a:rPr lang="zh-CN" altLang="en-US" sz="2400" dirty="0">
                <a:solidFill>
                  <a:srgbClr val="000000"/>
                </a:solidFill>
                <a:latin typeface="楷体" panose="02010609060101010101" pitchFamily="49" charset="-122"/>
                <a:ea typeface="楷体" panose="02010609060101010101" pitchFamily="49" charset="-122"/>
              </a:rPr>
              <a:t>压入状态栈</a:t>
            </a:r>
            <a:endParaRPr lang="zh-CN" altLang="en-US" sz="2400" dirty="0">
              <a:solidFill>
                <a:srgbClr val="000000"/>
              </a:solidFill>
            </a:endParaRPr>
          </a:p>
        </p:txBody>
      </p:sp>
      <p:grpSp>
        <p:nvGrpSpPr>
          <p:cNvPr id="136198" name="组合 9"/>
          <p:cNvGrpSpPr/>
          <p:nvPr/>
        </p:nvGrpSpPr>
        <p:grpSpPr>
          <a:xfrm>
            <a:off x="963613" y="4729163"/>
            <a:ext cx="7415212" cy="1050925"/>
            <a:chOff x="962918" y="4729666"/>
            <a:chExt cx="7416327" cy="1050318"/>
          </a:xfrm>
        </p:grpSpPr>
        <p:sp>
          <p:nvSpPr>
            <p:cNvPr id="136199" name="文本框 10"/>
            <p:cNvSpPr txBox="1"/>
            <p:nvPr/>
          </p:nvSpPr>
          <p:spPr>
            <a:xfrm>
              <a:off x="6395157" y="4736540"/>
              <a:ext cx="18002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输入缓冲区</a:t>
              </a:r>
              <a:endParaRPr lang="zh-CN" altLang="en-US" sz="2400" b="1" dirty="0">
                <a:solidFill>
                  <a:srgbClr val="C00000"/>
                </a:solidFill>
              </a:endParaRPr>
            </a:p>
          </p:txBody>
        </p:sp>
        <p:sp>
          <p:nvSpPr>
            <p:cNvPr id="136200" name="文本框 11"/>
            <p:cNvSpPr txBox="1"/>
            <p:nvPr/>
          </p:nvSpPr>
          <p:spPr>
            <a:xfrm>
              <a:off x="971600" y="4746460"/>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状态栈</a:t>
              </a:r>
              <a:endParaRPr lang="zh-CN" altLang="en-US" sz="2400" b="1" dirty="0">
                <a:solidFill>
                  <a:srgbClr val="C00000"/>
                </a:solidFill>
              </a:endParaRPr>
            </a:p>
          </p:txBody>
        </p:sp>
        <p:sp>
          <p:nvSpPr>
            <p:cNvPr id="136201" name="文本框 12"/>
            <p:cNvSpPr txBox="1"/>
            <p:nvPr/>
          </p:nvSpPr>
          <p:spPr>
            <a:xfrm>
              <a:off x="3693092" y="4729666"/>
              <a:ext cx="126014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符号栈</a:t>
              </a:r>
              <a:endParaRPr lang="zh-CN" altLang="en-US" sz="2400" b="1" dirty="0">
                <a:solidFill>
                  <a:srgbClr val="C00000"/>
                </a:solidFill>
              </a:endParaRPr>
            </a:p>
          </p:txBody>
        </p:sp>
        <p:sp>
          <p:nvSpPr>
            <p:cNvPr id="136202" name="文本框 13"/>
            <p:cNvSpPr txBox="1"/>
            <p:nvPr/>
          </p:nvSpPr>
          <p:spPr>
            <a:xfrm>
              <a:off x="962918" y="5311601"/>
              <a:ext cx="224093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s</a:t>
              </a:r>
              <a:r>
                <a:rPr lang="en-US" altLang="zh-CN" sz="2400" baseline="-25000" dirty="0">
                  <a:solidFill>
                    <a:srgbClr val="000000"/>
                  </a:solidFill>
                </a:rPr>
                <a:t>0</a:t>
              </a:r>
              <a:r>
                <a:rPr lang="en-US" altLang="zh-CN" sz="2400" dirty="0">
                  <a:solidFill>
                    <a:srgbClr val="000000"/>
                  </a:solidFill>
                </a:rPr>
                <a:t>s</a:t>
              </a:r>
              <a:r>
                <a:rPr lang="en-US" altLang="zh-CN" sz="2400" baseline="-25000" dirty="0">
                  <a:solidFill>
                    <a:srgbClr val="000000"/>
                  </a:solidFill>
                </a:rPr>
                <a:t>1</a:t>
              </a:r>
              <a:r>
                <a:rPr lang="en-US" altLang="zh-CN" sz="2400" dirty="0">
                  <a:solidFill>
                    <a:srgbClr val="000000"/>
                  </a:solidFill>
                </a:rPr>
                <a:t>s</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s</a:t>
              </a:r>
              <a:r>
                <a:rPr lang="en-US" altLang="zh-CN" sz="2400" baseline="-25000" dirty="0">
                  <a:solidFill>
                    <a:srgbClr val="000000"/>
                  </a:solidFill>
                </a:rPr>
                <a:t>m-k</a:t>
              </a:r>
              <a:r>
                <a:rPr lang="en-US" altLang="zh-CN" sz="2400" b="1" i="1" dirty="0">
                  <a:solidFill>
                    <a:srgbClr val="000000"/>
                  </a:solidFill>
                  <a:latin typeface="TimesNewRomanPS-BoldItalicMT"/>
                  <a:ea typeface="楷体" panose="02010609060101010101" pitchFamily="49" charset="-122"/>
                </a:rPr>
                <a:t> y</a:t>
              </a:r>
              <a:r>
                <a:rPr lang="en-US" altLang="zh-CN" sz="2400" dirty="0"/>
                <a:t> </a:t>
              </a:r>
              <a:endParaRPr lang="zh-CN" altLang="en-US" sz="2400" dirty="0"/>
            </a:p>
          </p:txBody>
        </p:sp>
        <p:sp>
          <p:nvSpPr>
            <p:cNvPr id="136203" name="文本框 14"/>
            <p:cNvSpPr txBox="1"/>
            <p:nvPr/>
          </p:nvSpPr>
          <p:spPr>
            <a:xfrm>
              <a:off x="3580110" y="5318319"/>
              <a:ext cx="2384946"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$X</a:t>
              </a:r>
              <a:r>
                <a:rPr lang="en-US" altLang="zh-CN" sz="2400" baseline="-25000" dirty="0">
                  <a:solidFill>
                    <a:srgbClr val="000000"/>
                  </a:solidFill>
                </a:rPr>
                <a:t>1</a:t>
              </a:r>
              <a:r>
                <a:rPr lang="en-US" altLang="zh-CN" sz="2400" dirty="0">
                  <a:solidFill>
                    <a:srgbClr val="000000"/>
                  </a:solidFill>
                </a:rPr>
                <a:t>X</a:t>
              </a:r>
              <a:r>
                <a:rPr lang="en-US" altLang="zh-CN" sz="2400" baseline="-25000" dirty="0">
                  <a:solidFill>
                    <a:srgbClr val="000000"/>
                  </a:solidFill>
                </a:rPr>
                <a:t>2</a:t>
              </a:r>
              <a:r>
                <a:rPr lang="en-US" altLang="zh-CN" sz="2400" dirty="0">
                  <a:solidFill>
                    <a:srgbClr val="000000"/>
                  </a:solidFill>
                  <a:latin typeface="Arial" panose="020B0604020202020204" pitchFamily="34" charset="0"/>
                </a:rPr>
                <a:t>…</a:t>
              </a:r>
              <a:r>
                <a:rPr lang="en-US" altLang="zh-CN" sz="2400" dirty="0">
                  <a:solidFill>
                    <a:srgbClr val="000000"/>
                  </a:solidFill>
                </a:rPr>
                <a:t>X</a:t>
              </a:r>
              <a:r>
                <a:rPr lang="en-US" altLang="zh-CN" sz="2400" baseline="-25000" dirty="0">
                  <a:solidFill>
                    <a:srgbClr val="000000"/>
                  </a:solidFill>
                </a:rPr>
                <a:t>m-k</a:t>
              </a:r>
              <a:r>
                <a:rPr lang="en-US" altLang="zh-CN" sz="2400" dirty="0">
                  <a:solidFill>
                    <a:srgbClr val="000000"/>
                  </a:solidFill>
                </a:rPr>
                <a:t> A</a:t>
              </a:r>
              <a:endParaRPr lang="zh-CN" altLang="en-US" sz="2400" dirty="0"/>
            </a:p>
          </p:txBody>
        </p:sp>
        <p:sp>
          <p:nvSpPr>
            <p:cNvPr id="136204" name="文本框 15"/>
            <p:cNvSpPr txBox="1"/>
            <p:nvPr/>
          </p:nvSpPr>
          <p:spPr>
            <a:xfrm>
              <a:off x="6395157" y="5318319"/>
              <a:ext cx="1984088"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dirty="0">
                  <a:solidFill>
                    <a:srgbClr val="000000"/>
                  </a:solidFill>
                </a:rPr>
                <a:t>a</a:t>
              </a:r>
              <a:r>
                <a:rPr lang="en-US" altLang="zh-CN" sz="2400" baseline="-25000" dirty="0">
                  <a:solidFill>
                    <a:srgbClr val="000000"/>
                  </a:solidFill>
                </a:rPr>
                <a:t>i</a:t>
              </a:r>
              <a:r>
                <a:rPr lang="en-US" altLang="zh-CN" sz="2400" dirty="0">
                  <a:solidFill>
                    <a:srgbClr val="000000"/>
                  </a:solidFill>
                </a:rPr>
                <a:t>a</a:t>
              </a:r>
              <a:r>
                <a:rPr lang="en-US" altLang="zh-CN" sz="2400" baseline="-25000" dirty="0">
                  <a:solidFill>
                    <a:srgbClr val="000000"/>
                  </a:solidFill>
                </a:rPr>
                <a:t>i+1</a:t>
              </a:r>
              <a:r>
                <a:rPr lang="en-US" altLang="zh-CN" sz="2400" dirty="0">
                  <a:solidFill>
                    <a:srgbClr val="000000"/>
                  </a:solidFill>
                  <a:latin typeface="Arial" panose="020B0604020202020204" pitchFamily="34" charset="0"/>
                </a:rPr>
                <a:t>…</a:t>
              </a:r>
              <a:r>
                <a:rPr lang="en-US" altLang="zh-CN" sz="2400" dirty="0">
                  <a:solidFill>
                    <a:srgbClr val="000000"/>
                  </a:solidFill>
                </a:rPr>
                <a:t>a</a:t>
              </a:r>
              <a:r>
                <a:rPr lang="en-US" altLang="zh-CN" sz="2400" baseline="-25000" dirty="0">
                  <a:solidFill>
                    <a:srgbClr val="000000"/>
                  </a:solidFill>
                </a:rPr>
                <a:t>n </a:t>
              </a:r>
              <a:r>
                <a:rPr lang="en-US" altLang="zh-CN" sz="2400" dirty="0">
                  <a:solidFill>
                    <a:srgbClr val="000000"/>
                  </a:solidFill>
                </a:rPr>
                <a:t>$</a:t>
              </a:r>
              <a:endParaRPr lang="zh-CN" altLang="en-US" sz="2400" dirty="0"/>
            </a:p>
          </p:txBody>
        </p:sp>
      </p:grpSp>
    </p:spTree>
  </p:cSld>
  <p:clrMapOvr>
    <a:masterClrMapping/>
  </p:clrMapOvr>
  <p:transition>
    <p:blinds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7219" name="Rectangle 4"/>
          <p:cNvSpPr/>
          <p:nvPr/>
        </p:nvSpPr>
        <p:spPr>
          <a:xfrm>
            <a:off x="827088" y="1052513"/>
            <a:ext cx="76327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3. </a:t>
            </a:r>
            <a:r>
              <a:rPr lang="zh-CN" altLang="en-US" sz="2000" dirty="0">
                <a:solidFill>
                  <a:srgbClr val="000000"/>
                </a:solidFill>
              </a:rPr>
              <a:t>如果</a:t>
            </a:r>
            <a:r>
              <a:rPr lang="en-US" altLang="zh-CN" sz="2000" dirty="0">
                <a:solidFill>
                  <a:srgbClr val="000000"/>
                </a:solidFill>
              </a:rPr>
              <a:t>action[</a:t>
            </a:r>
            <a:r>
              <a:rPr lang="en-US" altLang="zh-CN" sz="2000" i="1" dirty="0">
                <a:solidFill>
                  <a:srgbClr val="000000"/>
                </a:solidFill>
              </a:rPr>
              <a:t>s</a:t>
            </a:r>
            <a:r>
              <a:rPr lang="en-US" altLang="zh-CN" sz="2000" baseline="-25000" dirty="0">
                <a:solidFill>
                  <a:srgbClr val="000000"/>
                </a:solidFill>
              </a:rPr>
              <a:t>m</a:t>
            </a:r>
            <a:r>
              <a:rPr lang="en-US" altLang="zh-CN" sz="2000" dirty="0">
                <a:solidFill>
                  <a:srgbClr val="000000"/>
                </a:solidFill>
              </a:rPr>
              <a:t>,</a:t>
            </a:r>
            <a:r>
              <a:rPr lang="en-US" altLang="zh-CN" sz="2000" i="1" dirty="0">
                <a:solidFill>
                  <a:srgbClr val="000000"/>
                </a:solidFill>
              </a:rPr>
              <a:t>a</a:t>
            </a:r>
            <a:r>
              <a:rPr lang="en-US" altLang="zh-CN" sz="2000" baseline="-25000" dirty="0">
                <a:solidFill>
                  <a:srgbClr val="000000"/>
                </a:solidFill>
              </a:rPr>
              <a:t>i</a:t>
            </a:r>
            <a:r>
              <a:rPr lang="en-US" altLang="zh-CN" sz="2000" dirty="0">
                <a:solidFill>
                  <a:srgbClr val="000000"/>
                </a:solidFill>
              </a:rPr>
              <a:t>]= </a:t>
            </a:r>
            <a:r>
              <a:rPr lang="en-US" altLang="zh-CN" sz="2000" dirty="0">
                <a:solidFill>
                  <a:srgbClr val="000000"/>
                </a:solidFill>
                <a:latin typeface="Arial" panose="020B0604020202020204" pitchFamily="34" charset="0"/>
              </a:rPr>
              <a:t>“</a:t>
            </a:r>
            <a:r>
              <a:rPr lang="zh-CN" altLang="en-US" sz="2000" dirty="0">
                <a:solidFill>
                  <a:srgbClr val="000000"/>
                </a:solidFill>
              </a:rPr>
              <a:t>接受</a:t>
            </a:r>
            <a:r>
              <a:rPr lang="zh-CN" altLang="en-US" sz="2000" dirty="0">
                <a:solidFill>
                  <a:srgbClr val="000000"/>
                </a:solidFill>
                <a:latin typeface="Arial" panose="020B0604020202020204" pitchFamily="34" charset="0"/>
              </a:rPr>
              <a:t>”</a:t>
            </a:r>
            <a:r>
              <a:rPr lang="zh-CN" altLang="en-US" sz="2000" dirty="0">
                <a:solidFill>
                  <a:srgbClr val="000000"/>
                </a:solidFill>
              </a:rPr>
              <a:t>，分析完成。</a:t>
            </a: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en-US" altLang="zh-CN" sz="2000" dirty="0">
                <a:solidFill>
                  <a:srgbClr val="000000"/>
                </a:solidFill>
              </a:rPr>
              <a:t>4. </a:t>
            </a:r>
            <a:r>
              <a:rPr lang="zh-CN" altLang="en-US" sz="2000" dirty="0">
                <a:solidFill>
                  <a:srgbClr val="000000"/>
                </a:solidFill>
              </a:rPr>
              <a:t>如果</a:t>
            </a:r>
            <a:r>
              <a:rPr lang="en-US" altLang="zh-CN" sz="2000" dirty="0">
                <a:solidFill>
                  <a:srgbClr val="000000"/>
                </a:solidFill>
              </a:rPr>
              <a:t>action[</a:t>
            </a:r>
            <a:r>
              <a:rPr lang="en-US" altLang="zh-CN" sz="2000" i="1" dirty="0">
                <a:solidFill>
                  <a:srgbClr val="000000"/>
                </a:solidFill>
              </a:rPr>
              <a:t>s</a:t>
            </a:r>
            <a:r>
              <a:rPr lang="en-US" altLang="zh-CN" sz="2000" baseline="-25000" dirty="0">
                <a:solidFill>
                  <a:srgbClr val="000000"/>
                </a:solidFill>
              </a:rPr>
              <a:t>m</a:t>
            </a:r>
            <a:r>
              <a:rPr lang="en-US" altLang="zh-CN" sz="2000" dirty="0">
                <a:solidFill>
                  <a:srgbClr val="000000"/>
                </a:solidFill>
              </a:rPr>
              <a:t>,</a:t>
            </a:r>
            <a:r>
              <a:rPr lang="en-US" altLang="zh-CN" sz="2000" i="1" dirty="0">
                <a:solidFill>
                  <a:srgbClr val="000000"/>
                </a:solidFill>
              </a:rPr>
              <a:t>a</a:t>
            </a:r>
            <a:r>
              <a:rPr lang="en-US" altLang="zh-CN" sz="2000" baseline="-25000" dirty="0">
                <a:solidFill>
                  <a:srgbClr val="000000"/>
                </a:solidFill>
              </a:rPr>
              <a:t>i</a:t>
            </a:r>
            <a:r>
              <a:rPr lang="en-US" altLang="zh-CN" sz="2000" dirty="0">
                <a:solidFill>
                  <a:srgbClr val="000000"/>
                </a:solidFill>
              </a:rPr>
              <a:t>]= </a:t>
            </a:r>
            <a:r>
              <a:rPr lang="en-US" altLang="zh-CN" sz="2000" dirty="0">
                <a:solidFill>
                  <a:srgbClr val="000000"/>
                </a:solidFill>
                <a:latin typeface="Arial" panose="020B0604020202020204" pitchFamily="34" charset="0"/>
              </a:rPr>
              <a:t>“</a:t>
            </a:r>
            <a:r>
              <a:rPr lang="zh-CN" altLang="en-US" sz="2000" dirty="0">
                <a:solidFill>
                  <a:srgbClr val="000000"/>
                </a:solidFill>
              </a:rPr>
              <a:t>出错</a:t>
            </a:r>
            <a:r>
              <a:rPr lang="zh-CN" altLang="en-US" sz="2000" dirty="0">
                <a:solidFill>
                  <a:srgbClr val="000000"/>
                </a:solidFill>
                <a:latin typeface="Arial" panose="020B0604020202020204" pitchFamily="34" charset="0"/>
              </a:rPr>
              <a:t>”</a:t>
            </a:r>
            <a:r>
              <a:rPr lang="zh-CN" altLang="en-US" sz="2000" dirty="0">
                <a:solidFill>
                  <a:srgbClr val="000000"/>
                </a:solidFill>
              </a:rPr>
              <a:t>，语法分析器发现错误，调用错误恢复程序。</a:t>
            </a:r>
            <a:endParaRPr lang="zh-CN" altLang="en-US" sz="2000" dirty="0">
              <a:solidFill>
                <a:srgbClr val="000000"/>
              </a:solidFill>
            </a:endParaRPr>
          </a:p>
        </p:txBody>
      </p:sp>
      <p:sp>
        <p:nvSpPr>
          <p:cNvPr id="137220" name="Text Box 5"/>
          <p:cNvSpPr txBox="1"/>
          <p:nvPr/>
        </p:nvSpPr>
        <p:spPr>
          <a:xfrm>
            <a:off x="827088" y="2708275"/>
            <a:ext cx="7488237"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算法</a:t>
            </a:r>
            <a:r>
              <a:rPr lang="en-US" altLang="zh-CN" sz="2000" dirty="0">
                <a:solidFill>
                  <a:srgbClr val="000000"/>
                </a:solidFill>
              </a:rPr>
              <a:t>4.30</a:t>
            </a:r>
            <a:r>
              <a:rPr lang="zh-CN" altLang="en-US" sz="2000" dirty="0">
                <a:solidFill>
                  <a:srgbClr val="000000"/>
                </a:solidFill>
              </a:rPr>
              <a:t>是ＬＲ分析算法，所有的ＬＲ分析器都以这种方式工作，只是分析表的ａｃｔｉｏｎ和ｇｏｔｏ域信息不同。</a:t>
            </a:r>
            <a:endParaRPr lang="zh-CN" altLang="en-US" sz="2000" dirty="0">
              <a:solidFill>
                <a:srgbClr val="000000"/>
              </a:solidFill>
            </a:endParaRPr>
          </a:p>
        </p:txBody>
      </p:sp>
      <p:sp>
        <p:nvSpPr>
          <p:cNvPr id="137221" name="Text Box 6"/>
          <p:cNvSpPr txBox="1"/>
          <p:nvPr/>
        </p:nvSpPr>
        <p:spPr>
          <a:xfrm>
            <a:off x="900113" y="3789363"/>
            <a:ext cx="7343775" cy="2073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9900"/>
                </a:solidFill>
              </a:rPr>
              <a:t>算法</a:t>
            </a:r>
            <a:r>
              <a:rPr lang="en-US" altLang="zh-CN" sz="2000" dirty="0">
                <a:solidFill>
                  <a:srgbClr val="009900"/>
                </a:solidFill>
              </a:rPr>
              <a:t>4.30 LR</a:t>
            </a:r>
            <a:r>
              <a:rPr lang="zh-CN" altLang="en-US" sz="2000" dirty="0">
                <a:solidFill>
                  <a:srgbClr val="009900"/>
                </a:solidFill>
              </a:rPr>
              <a:t>分析算法</a:t>
            </a:r>
            <a:endParaRPr lang="zh-CN" altLang="en-US" sz="2000" dirty="0">
              <a:solidFill>
                <a:srgbClr val="009900"/>
              </a:solidFill>
            </a:endParaRPr>
          </a:p>
          <a:p>
            <a:pPr marL="0" lvl="0" indent="0" eaLnBrk="1" hangingPunct="1">
              <a:spcBef>
                <a:spcPct val="50000"/>
              </a:spcBef>
              <a:buNone/>
            </a:pPr>
            <a:r>
              <a:rPr lang="zh-CN" altLang="en-US" sz="2000" dirty="0"/>
              <a:t>输入：文法</a:t>
            </a:r>
            <a:r>
              <a:rPr lang="en-US" altLang="zh-CN" sz="2000" dirty="0"/>
              <a:t>G</a:t>
            </a:r>
            <a:r>
              <a:rPr lang="zh-CN" altLang="en-US" sz="2000" dirty="0"/>
              <a:t>的</a:t>
            </a:r>
            <a:r>
              <a:rPr lang="en-US" altLang="zh-CN" sz="2000" dirty="0"/>
              <a:t>LR</a:t>
            </a:r>
            <a:r>
              <a:rPr lang="zh-CN" altLang="en-US" sz="2000" dirty="0"/>
              <a:t>语法分析表和输入串</a:t>
            </a:r>
            <a:r>
              <a:rPr lang="en-US" altLang="zh-CN" sz="2000" dirty="0"/>
              <a:t>w</a:t>
            </a:r>
            <a:endParaRPr lang="en-US" altLang="zh-CN" sz="2000" dirty="0"/>
          </a:p>
          <a:p>
            <a:pPr marL="0" lvl="0" indent="0" eaLnBrk="1" hangingPunct="1">
              <a:spcBef>
                <a:spcPct val="50000"/>
              </a:spcBef>
              <a:buNone/>
            </a:pPr>
            <a:r>
              <a:rPr lang="zh-CN" altLang="en-US" sz="2000" dirty="0"/>
              <a:t>输出：如果</a:t>
            </a:r>
            <a:r>
              <a:rPr lang="en-US" altLang="zh-CN" sz="2000" dirty="0"/>
              <a:t>w</a:t>
            </a:r>
            <a:r>
              <a:rPr lang="zh-CN" altLang="en-US" sz="2000" dirty="0"/>
              <a:t>属于</a:t>
            </a:r>
            <a:r>
              <a:rPr lang="en-US" altLang="zh-CN" sz="2000" dirty="0"/>
              <a:t>L(G)</a:t>
            </a:r>
            <a:r>
              <a:rPr lang="zh-CN" altLang="en-US" sz="2000" dirty="0"/>
              <a:t>，则输出</a:t>
            </a:r>
            <a:r>
              <a:rPr lang="en-US" altLang="zh-CN" sz="2000" dirty="0"/>
              <a:t>w</a:t>
            </a:r>
            <a:r>
              <a:rPr lang="zh-CN" altLang="en-US" sz="2000" dirty="0"/>
              <a:t>的自底向上分析，否则报错。</a:t>
            </a:r>
            <a:endParaRPr lang="zh-CN" altLang="en-US" sz="2000" dirty="0"/>
          </a:p>
          <a:p>
            <a:pPr marL="0" lvl="0" indent="0" eaLnBrk="1" hangingPunct="1">
              <a:spcBef>
                <a:spcPct val="50000"/>
              </a:spcBef>
              <a:buNone/>
            </a:pPr>
            <a:r>
              <a:rPr lang="zh-CN" altLang="en-US" sz="2000" dirty="0"/>
              <a:t>方法：首先，把初始状态</a:t>
            </a:r>
            <a:r>
              <a:rPr lang="en-US" altLang="zh-CN" sz="2000" dirty="0"/>
              <a:t>s0</a:t>
            </a:r>
            <a:r>
              <a:rPr lang="zh-CN" altLang="en-US" sz="2000" dirty="0"/>
              <a:t>放在栈顶，把</a:t>
            </a:r>
            <a:r>
              <a:rPr lang="en-US" altLang="zh-CN" sz="2000" dirty="0"/>
              <a:t>w$</a:t>
            </a:r>
            <a:r>
              <a:rPr lang="zh-CN" altLang="en-US" sz="2000" dirty="0"/>
              <a:t>放在输入缓冲区；然后执行图</a:t>
            </a:r>
            <a:r>
              <a:rPr lang="en-US" altLang="zh-CN" sz="2000" dirty="0"/>
              <a:t>4-36</a:t>
            </a:r>
            <a:r>
              <a:rPr lang="zh-CN" altLang="en-US" sz="2000" dirty="0"/>
              <a:t>的程序，直到遇到接受或出错为止。</a:t>
            </a:r>
            <a:endParaRPr lang="zh-CN" altLang="en-US" sz="2000" dirty="0"/>
          </a:p>
        </p:txBody>
      </p:sp>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6387" name="Rectangle 3"/>
          <p:cNvSpPr>
            <a:spLocks noGrp="1"/>
          </p:cNvSpPr>
          <p:nvPr>
            <p:ph idx="1"/>
          </p:nvPr>
        </p:nvSpPr>
        <p:spPr>
          <a:xfrm>
            <a:off x="539750" y="620713"/>
            <a:ext cx="8229600" cy="503237"/>
          </a:xfrm>
        </p:spPr>
        <p:txBody>
          <a:bodyPr vert="horz" wrap="square" lIns="91440" tIns="45720" rIns="91440" bIns="45720" anchor="t" anchorCtr="0"/>
          <a:p>
            <a:pPr eaLnBrk="1" hangingPunct="1">
              <a:lnSpc>
                <a:spcPct val="90000"/>
              </a:lnSpc>
            </a:pPr>
            <a:r>
              <a:rPr lang="en-US" altLang="zh-CN" sz="2800" b="1" dirty="0">
                <a:solidFill>
                  <a:srgbClr val="660033"/>
                </a:solidFill>
                <a:latin typeface="宋体" panose="02010600030101010101" pitchFamily="2" charset="-122"/>
                <a:cs typeface="Times New Roman" panose="02020603050405020304" pitchFamily="18" charset="0"/>
              </a:rPr>
              <a:t>4.2.2 </a:t>
            </a:r>
            <a:r>
              <a:rPr lang="zh-CN" altLang="en-US" sz="2800" b="1" dirty="0">
                <a:solidFill>
                  <a:srgbClr val="660033"/>
                </a:solidFill>
                <a:latin typeface="宋体" panose="02010600030101010101" pitchFamily="2" charset="-122"/>
                <a:cs typeface="Times New Roman" panose="02020603050405020304" pitchFamily="18" charset="0"/>
              </a:rPr>
              <a:t>符号的使用约定</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6388" name="Text Box 4"/>
          <p:cNvSpPr txBox="1"/>
          <p:nvPr/>
        </p:nvSpPr>
        <p:spPr>
          <a:xfrm>
            <a:off x="827088" y="1196975"/>
            <a:ext cx="7653337" cy="4359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dirty="0">
                <a:solidFill>
                  <a:srgbClr val="000000"/>
                </a:solidFill>
                <a:latin typeface="Times New Roman" panose="02020603050405020304" pitchFamily="18" charset="0"/>
              </a:rPr>
              <a:t>1. </a:t>
            </a:r>
            <a:r>
              <a:rPr lang="zh-CN" altLang="en-US" sz="2000" dirty="0">
                <a:solidFill>
                  <a:srgbClr val="000000"/>
                </a:solidFill>
                <a:latin typeface="Times New Roman" panose="02020603050405020304" pitchFamily="18" charset="0"/>
              </a:rPr>
              <a:t>下列符号是终结符：</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1) </a:t>
            </a:r>
            <a:r>
              <a:rPr lang="zh-CN" altLang="en-US" sz="2000" dirty="0">
                <a:solidFill>
                  <a:srgbClr val="000000"/>
                </a:solidFill>
                <a:latin typeface="Times New Roman" panose="02020603050405020304" pitchFamily="18" charset="0"/>
              </a:rPr>
              <a:t>字母表中比较靠前的小写字母，如 </a:t>
            </a:r>
            <a:r>
              <a:rPr lang="en-US" altLang="zh-CN" sz="2000" dirty="0">
                <a:solidFill>
                  <a:srgbClr val="000000"/>
                </a:solidFill>
                <a:latin typeface="Times New Roman" panose="02020603050405020304" pitchFamily="18" charset="0"/>
              </a:rPr>
              <a:t>a, b, c</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操作符，如 </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等。</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标点符号，如括号、逗号等。</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4) </a:t>
            </a:r>
            <a:r>
              <a:rPr lang="zh-CN" altLang="en-US" sz="2000" dirty="0">
                <a:solidFill>
                  <a:srgbClr val="000000"/>
                </a:solidFill>
                <a:latin typeface="Times New Roman" panose="02020603050405020304" pitchFamily="18" charset="0"/>
              </a:rPr>
              <a:t>数字 </a:t>
            </a:r>
            <a:r>
              <a:rPr lang="en-US" altLang="zh-CN" sz="2000" dirty="0">
                <a:solidFill>
                  <a:srgbClr val="000000"/>
                </a:solidFill>
                <a:latin typeface="Times New Roman" panose="02020603050405020304" pitchFamily="18" charset="0"/>
              </a:rPr>
              <a:t>0, 1,.. . , 9</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5) </a:t>
            </a:r>
            <a:r>
              <a:rPr lang="zh-CN" altLang="en-US" sz="2000" dirty="0">
                <a:solidFill>
                  <a:srgbClr val="000000"/>
                </a:solidFill>
                <a:latin typeface="Times New Roman" panose="02020603050405020304" pitchFamily="18" charset="0"/>
              </a:rPr>
              <a:t>黑体串，如 </a:t>
            </a:r>
            <a:r>
              <a:rPr lang="en-US" altLang="zh-CN" sz="2000" b="1" dirty="0">
                <a:solidFill>
                  <a:srgbClr val="000000"/>
                </a:solidFill>
                <a:latin typeface="Times New Roman" panose="02020603050405020304" pitchFamily="18" charset="0"/>
              </a:rPr>
              <a:t>id</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if</a:t>
            </a:r>
            <a:r>
              <a:rPr lang="zh-CN" altLang="en-US" sz="2000" b="1" dirty="0">
                <a:solidFill>
                  <a:srgbClr val="000000"/>
                </a:solidFill>
                <a:latin typeface="Times New Roman" panose="02020603050405020304" pitchFamily="18" charset="0"/>
              </a:rPr>
              <a:t>等。</a:t>
            </a:r>
            <a:endParaRPr lang="zh-CN" altLang="en-US" sz="2000" b="1"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下列符号是非终结符：</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1) </a:t>
            </a:r>
            <a:r>
              <a:rPr lang="zh-CN" altLang="en-US" sz="2000" dirty="0">
                <a:solidFill>
                  <a:srgbClr val="000000"/>
                </a:solidFill>
                <a:latin typeface="Times New Roman" panose="02020603050405020304" pitchFamily="18" charset="0"/>
              </a:rPr>
              <a:t>字母表中比较靠前的大写字母，如 </a:t>
            </a:r>
            <a:r>
              <a:rPr lang="en-US" altLang="zh-CN" sz="2000" dirty="0">
                <a:solidFill>
                  <a:srgbClr val="000000"/>
                </a:solidFill>
                <a:latin typeface="Times New Roman" panose="02020603050405020304" pitchFamily="18" charset="0"/>
              </a:rPr>
              <a:t>A, B, C</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字母 </a:t>
            </a:r>
            <a:r>
              <a:rPr lang="en-US" altLang="zh-CN" sz="2000" dirty="0">
                <a:solidFill>
                  <a:srgbClr val="000000"/>
                </a:solidFill>
                <a:latin typeface="Times New Roman" panose="02020603050405020304" pitchFamily="18" charset="0"/>
              </a:rPr>
              <a:t>S, </a:t>
            </a:r>
            <a:r>
              <a:rPr lang="zh-CN" altLang="en-US" sz="2000" dirty="0">
                <a:solidFill>
                  <a:srgbClr val="000000"/>
                </a:solidFill>
                <a:latin typeface="Times New Roman" panose="02020603050405020304" pitchFamily="18" charset="0"/>
              </a:rPr>
              <a:t>常代表开始符号。</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小写斜体名字，如 </a:t>
            </a:r>
            <a:r>
              <a:rPr lang="en-US" altLang="zh-CN" sz="2000" i="1" dirty="0">
                <a:solidFill>
                  <a:srgbClr val="000000"/>
                </a:solidFill>
                <a:latin typeface="Times New Roman" panose="02020603050405020304" pitchFamily="18" charset="0"/>
              </a:rPr>
              <a:t>expr</a:t>
            </a:r>
            <a:r>
              <a:rPr lang="zh-CN" altLang="en-US" sz="2000" i="1"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stmt</a:t>
            </a:r>
            <a:r>
              <a:rPr lang="zh-CN" altLang="en-US" sz="2000" dirty="0">
                <a:solidFill>
                  <a:srgbClr val="000000"/>
                </a:solidFill>
                <a:latin typeface="Times New Roman" panose="02020603050405020304" pitchFamily="18" charset="0"/>
              </a:rPr>
              <a:t>等。</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字母表中比较靠后的大写字母，如 </a:t>
            </a:r>
            <a:r>
              <a:rPr lang="en-US" altLang="zh-CN" sz="2000" dirty="0">
                <a:solidFill>
                  <a:srgbClr val="000000"/>
                </a:solidFill>
                <a:latin typeface="Times New Roman" panose="02020603050405020304" pitchFamily="18" charset="0"/>
              </a:rPr>
              <a:t>X, Y, Z</a:t>
            </a:r>
            <a:r>
              <a:rPr lang="zh-CN" altLang="en-US" sz="2000" dirty="0">
                <a:solidFill>
                  <a:srgbClr val="000000"/>
                </a:solidFill>
                <a:latin typeface="Times New Roman" panose="02020603050405020304" pitchFamily="18" charset="0"/>
              </a:rPr>
              <a:t>等，表示文法符号，即</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    可以是终结符，也可以是非终结符。</a:t>
            </a:r>
            <a:endParaRPr lang="zh-CN" altLang="en-US" sz="2000" dirty="0">
              <a:solidFill>
                <a:srgbClr val="000000"/>
              </a:solidFill>
              <a:latin typeface="Times New Roman" panose="02020603050405020304" pitchFamily="18" charset="0"/>
            </a:endParaRPr>
          </a:p>
        </p:txBody>
      </p:sp>
      <p:sp>
        <p:nvSpPr>
          <p:cNvPr id="2" name="文本框 1"/>
          <p:cNvSpPr txBox="1"/>
          <p:nvPr/>
        </p:nvSpPr>
        <p:spPr>
          <a:xfrm>
            <a:off x="2844165" y="5733415"/>
            <a:ext cx="3048000" cy="368300"/>
          </a:xfrm>
          <a:prstGeom prst="rect">
            <a:avLst/>
          </a:prstGeom>
          <a:noFill/>
        </p:spPr>
        <p:txBody>
          <a:bodyPr wrap="square" rtlCol="0">
            <a:spAutoFit/>
          </a:bodyPr>
          <a:p>
            <a:r>
              <a:rPr lang="en-US" altLang="zh-CN"/>
              <a:t> </a:t>
            </a:r>
            <a:endParaRPr lang="en-US" altLang="zh-CN"/>
          </a:p>
        </p:txBody>
      </p:sp>
    </p:spTree>
  </p:cSld>
  <p:clrMapOvr>
    <a:masterClrMapping/>
  </p:clrMapOvr>
  <p:transition spd="med">
    <p:cover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8243" name="Text Box 4"/>
          <p:cNvSpPr txBox="1"/>
          <p:nvPr/>
        </p:nvSpPr>
        <p:spPr>
          <a:xfrm>
            <a:off x="1258888" y="549275"/>
            <a:ext cx="6788150" cy="5578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000" dirty="0">
                <a:solidFill>
                  <a:srgbClr val="0000FF"/>
                </a:solidFill>
                <a:latin typeface="Times New Roman" panose="02020603050405020304" pitchFamily="18" charset="0"/>
              </a:rPr>
              <a:t>令</a:t>
            </a:r>
            <a:r>
              <a:rPr lang="en-US" altLang="zh-CN" sz="2000" i="1" dirty="0">
                <a:solidFill>
                  <a:srgbClr val="0000FF"/>
                </a:solidFill>
                <a:latin typeface="Times New Roman" panose="02020603050405020304" pitchFamily="18" charset="0"/>
              </a:rPr>
              <a:t>ip</a:t>
            </a:r>
            <a:r>
              <a:rPr lang="zh-CN" altLang="en-US" sz="2000" dirty="0">
                <a:solidFill>
                  <a:srgbClr val="0000FF"/>
                </a:solidFill>
                <a:latin typeface="Times New Roman" panose="02020603050405020304" pitchFamily="18" charset="0"/>
              </a:rPr>
              <a:t>指向</a:t>
            </a:r>
            <a:r>
              <a:rPr lang="en-US" altLang="zh-CN" sz="2000" dirty="0">
                <a:solidFill>
                  <a:srgbClr val="0000FF"/>
                </a:solidFill>
                <a:latin typeface="Times New Roman" panose="02020603050405020304" pitchFamily="18" charset="0"/>
              </a:rPr>
              <a:t>w$</a:t>
            </a:r>
            <a:r>
              <a:rPr lang="zh-CN" altLang="en-US" sz="2000" dirty="0">
                <a:solidFill>
                  <a:srgbClr val="0000FF"/>
                </a:solidFill>
                <a:latin typeface="Times New Roman" panose="02020603050405020304" pitchFamily="18" charset="0"/>
              </a:rPr>
              <a:t>的第一个符号；</a:t>
            </a:r>
            <a:endParaRPr lang="zh-CN" altLang="en-US" sz="2000" b="1" dirty="0">
              <a:solidFill>
                <a:srgbClr val="0000FF"/>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FF"/>
                </a:solidFill>
                <a:latin typeface="Times New Roman" panose="02020603050405020304" pitchFamily="18" charset="0"/>
              </a:rPr>
              <a:t>repeat forever begin</a:t>
            </a:r>
            <a:endParaRPr lang="en-US" altLang="zh-CN" sz="2000" dirty="0">
              <a:solidFill>
                <a:srgbClr val="0000FF"/>
              </a:solidFill>
              <a:latin typeface="Times New Roman" panose="02020603050405020304" pitchFamily="18" charset="0"/>
            </a:endParaRPr>
          </a:p>
          <a:p>
            <a:pPr marL="457200" lvl="1" indent="0" algn="just" eaLnBrk="1" hangingPunct="1">
              <a:spcBef>
                <a:spcPct val="0"/>
              </a:spcBef>
              <a:buNone/>
            </a:pPr>
            <a:r>
              <a:rPr lang="zh-CN" altLang="en-US" sz="2000" dirty="0">
                <a:solidFill>
                  <a:srgbClr val="0000FF"/>
                </a:solidFill>
                <a:latin typeface="Times New Roman" panose="02020603050405020304" pitchFamily="18" charset="0"/>
              </a:rPr>
              <a:t>令</a:t>
            </a:r>
            <a:r>
              <a:rPr lang="en-US" altLang="zh-CN" sz="2000" dirty="0">
                <a:solidFill>
                  <a:srgbClr val="0000FF"/>
                </a:solidFill>
                <a:latin typeface="Times New Roman" panose="02020603050405020304" pitchFamily="18" charset="0"/>
              </a:rPr>
              <a:t>s</a:t>
            </a:r>
            <a:r>
              <a:rPr lang="zh-CN" altLang="en-US" sz="2000" dirty="0">
                <a:solidFill>
                  <a:srgbClr val="0000FF"/>
                </a:solidFill>
                <a:latin typeface="Times New Roman" panose="02020603050405020304" pitchFamily="18" charset="0"/>
              </a:rPr>
              <a:t>是栈顶的状态，</a:t>
            </a:r>
            <a:r>
              <a:rPr lang="en-US" altLang="zh-CN" sz="2000" i="1" dirty="0">
                <a:solidFill>
                  <a:srgbClr val="0000FF"/>
                </a:solidFill>
                <a:latin typeface="Times New Roman" panose="02020603050405020304" pitchFamily="18" charset="0"/>
              </a:rPr>
              <a:t>a</a:t>
            </a:r>
            <a:r>
              <a:rPr lang="zh-CN" altLang="en-US" sz="2000" dirty="0">
                <a:solidFill>
                  <a:srgbClr val="0000FF"/>
                </a:solidFill>
                <a:latin typeface="Times New Roman" panose="02020603050405020304" pitchFamily="18" charset="0"/>
              </a:rPr>
              <a:t>是</a:t>
            </a:r>
            <a:r>
              <a:rPr lang="en-US" altLang="zh-CN" sz="2000" i="1" dirty="0">
                <a:solidFill>
                  <a:srgbClr val="0000FF"/>
                </a:solidFill>
                <a:latin typeface="Times New Roman" panose="02020603050405020304" pitchFamily="18" charset="0"/>
              </a:rPr>
              <a:t>ip</a:t>
            </a:r>
            <a:r>
              <a:rPr lang="zh-CN" altLang="en-US" sz="2000" dirty="0">
                <a:solidFill>
                  <a:srgbClr val="0000FF"/>
                </a:solidFill>
                <a:latin typeface="Times New Roman" panose="02020603050405020304" pitchFamily="18" charset="0"/>
              </a:rPr>
              <a:t>所指向的符号；</a:t>
            </a:r>
            <a:endParaRPr lang="zh-CN" altLang="en-US"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if</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action</a:t>
            </a:r>
            <a:r>
              <a:rPr lang="en-US" altLang="zh-CN" sz="2000" dirty="0">
                <a:solidFill>
                  <a:srgbClr val="0000FF"/>
                </a:solidFill>
                <a:latin typeface="Times New Roman" panose="02020603050405020304" pitchFamily="18" charset="0"/>
              </a:rPr>
              <a:t>[</a:t>
            </a:r>
            <a:r>
              <a:rPr lang="en-US" altLang="zh-CN" sz="2000" i="1" dirty="0">
                <a:solidFill>
                  <a:srgbClr val="0000FF"/>
                </a:solidFill>
                <a:latin typeface="Times New Roman" panose="02020603050405020304" pitchFamily="18" charset="0"/>
              </a:rPr>
              <a:t>s</a:t>
            </a:r>
            <a:r>
              <a:rPr lang="en-US" altLang="zh-CN" sz="2000" dirty="0">
                <a:solidFill>
                  <a:srgbClr val="0000FF"/>
                </a:solidFill>
                <a:latin typeface="Times New Roman" panose="02020603050405020304" pitchFamily="18" charset="0"/>
              </a:rPr>
              <a:t>,</a:t>
            </a:r>
            <a:r>
              <a:rPr lang="en-US" altLang="zh-CN" sz="2000" i="1" dirty="0">
                <a:solidFill>
                  <a:srgbClr val="0000FF"/>
                </a:solidFill>
                <a:latin typeface="Times New Roman" panose="02020603050405020304" pitchFamily="18" charset="0"/>
              </a:rPr>
              <a:t>a</a:t>
            </a:r>
            <a:r>
              <a:rPr lang="en-US" altLang="zh-CN" sz="2000" dirty="0">
                <a:solidFill>
                  <a:srgbClr val="0000FF"/>
                </a:solidFill>
                <a:latin typeface="Times New Roman" panose="02020603050405020304" pitchFamily="18" charset="0"/>
              </a:rPr>
              <a:t>] = “ </a:t>
            </a:r>
            <a:r>
              <a:rPr lang="zh-CN" altLang="en-US" sz="2000" dirty="0">
                <a:solidFill>
                  <a:srgbClr val="C00000"/>
                </a:solidFill>
                <a:latin typeface="Times New Roman" panose="02020603050405020304" pitchFamily="18" charset="0"/>
              </a:rPr>
              <a:t>移进</a:t>
            </a:r>
            <a:r>
              <a:rPr lang="en-US" altLang="zh-CN" sz="2000" dirty="0">
                <a:solidFill>
                  <a:srgbClr val="C00000"/>
                </a:solidFill>
                <a:latin typeface="Times New Roman" panose="02020603050405020304" pitchFamily="18" charset="0"/>
              </a:rPr>
              <a:t>s’</a:t>
            </a:r>
            <a:r>
              <a:rPr lang="en-US" altLang="zh-CN" sz="2000" dirty="0">
                <a:solidFill>
                  <a:srgbClr val="0000FF"/>
                </a:solidFill>
                <a:latin typeface="Times New Roman" panose="02020603050405020304" pitchFamily="18" charset="0"/>
              </a:rPr>
              <a:t> ”  </a:t>
            </a:r>
            <a:r>
              <a:rPr lang="en-US" altLang="zh-CN" sz="2000" b="1" dirty="0">
                <a:solidFill>
                  <a:srgbClr val="0000FF"/>
                </a:solidFill>
                <a:latin typeface="Times New Roman" panose="02020603050405020304" pitchFamily="18" charset="0"/>
              </a:rPr>
              <a:t>then begin</a:t>
            </a:r>
            <a:endParaRPr lang="en-US" altLang="zh-CN"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1800" dirty="0">
                <a:solidFill>
                  <a:srgbClr val="0000FF"/>
                </a:solidFill>
              </a:rPr>
              <a:t>把</a:t>
            </a:r>
            <a:r>
              <a:rPr lang="en-US" altLang="zh-CN" sz="1800" i="1" dirty="0">
                <a:solidFill>
                  <a:srgbClr val="0000FF"/>
                </a:solidFill>
                <a:latin typeface="Times New Roman" panose="02020603050405020304" pitchFamily="18" charset="0"/>
              </a:rPr>
              <a:t>a</a:t>
            </a:r>
            <a:r>
              <a:rPr lang="en-US" altLang="zh-CN" sz="1800" dirty="0">
                <a:solidFill>
                  <a:srgbClr val="0000FF"/>
                </a:solidFill>
              </a:rPr>
              <a:t> </a:t>
            </a:r>
            <a:r>
              <a:rPr lang="zh-CN" altLang="en-US" sz="1800" dirty="0">
                <a:solidFill>
                  <a:srgbClr val="0000FF"/>
                </a:solidFill>
              </a:rPr>
              <a:t>和</a:t>
            </a:r>
            <a:r>
              <a:rPr lang="en-US" altLang="zh-CN" sz="1800" i="1" dirty="0">
                <a:solidFill>
                  <a:srgbClr val="0000FF"/>
                </a:solidFill>
              </a:rPr>
              <a:t>s</a:t>
            </a:r>
            <a:r>
              <a:rPr lang="en-US" altLang="zh-CN" sz="1800" dirty="0">
                <a:solidFill>
                  <a:srgbClr val="0000FF"/>
                </a:solidFill>
                <a:latin typeface="Arial" panose="020B0604020202020204" pitchFamily="34" charset="0"/>
              </a:rPr>
              <a:t>’</a:t>
            </a:r>
            <a:r>
              <a:rPr lang="zh-CN" altLang="en-US" sz="1800" dirty="0">
                <a:solidFill>
                  <a:srgbClr val="0000FF"/>
                </a:solidFill>
              </a:rPr>
              <a:t>依次压入符号栈和状态栈顶</a:t>
            </a:r>
            <a:r>
              <a:rPr lang="zh-CN" altLang="en-US" sz="2000" dirty="0">
                <a:solidFill>
                  <a:srgbClr val="0000FF"/>
                </a:solidFill>
                <a:latin typeface="Times New Roman" panose="02020603050405020304" pitchFamily="18" charset="0"/>
              </a:rPr>
              <a:t>；</a:t>
            </a:r>
            <a:endParaRPr lang="zh-CN" altLang="en-US"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2000" dirty="0">
                <a:solidFill>
                  <a:srgbClr val="0000FF"/>
                </a:solidFill>
                <a:latin typeface="Times New Roman" panose="02020603050405020304" pitchFamily="18" charset="0"/>
              </a:rPr>
              <a:t>让 </a:t>
            </a:r>
            <a:r>
              <a:rPr lang="en-US" altLang="zh-CN" sz="2000" i="1" dirty="0">
                <a:solidFill>
                  <a:srgbClr val="0000FF"/>
                </a:solidFill>
                <a:latin typeface="Times New Roman" panose="02020603050405020304" pitchFamily="18" charset="0"/>
              </a:rPr>
              <a:t>ip</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指向下一个输入符号</a:t>
            </a:r>
            <a:endParaRPr lang="zh-CN" altLang="en-US"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end</a:t>
            </a:r>
            <a:endParaRPr lang="en-US" altLang="zh-CN"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else if </a:t>
            </a:r>
            <a:r>
              <a:rPr lang="en-US" altLang="zh-CN" sz="2000" i="1" dirty="0">
                <a:solidFill>
                  <a:srgbClr val="0000FF"/>
                </a:solidFill>
                <a:latin typeface="Times New Roman" panose="02020603050405020304" pitchFamily="18" charset="0"/>
              </a:rPr>
              <a:t>action</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s</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a</a:t>
            </a:r>
            <a:r>
              <a:rPr lang="en-US" altLang="zh-CN" sz="2000" dirty="0">
                <a:solidFill>
                  <a:srgbClr val="0000FF"/>
                </a:solidFill>
                <a:latin typeface="Times New Roman" panose="02020603050405020304" pitchFamily="18" charset="0"/>
              </a:rPr>
              <a:t>]= “</a:t>
            </a:r>
            <a:r>
              <a:rPr lang="zh-CN" altLang="en-US" sz="2000" dirty="0">
                <a:solidFill>
                  <a:srgbClr val="C00000"/>
                </a:solidFill>
                <a:latin typeface="Times New Roman" panose="02020603050405020304" pitchFamily="18" charset="0"/>
              </a:rPr>
              <a:t>按产生式 </a:t>
            </a:r>
            <a:r>
              <a:rPr lang="en-US" altLang="zh-CN" sz="2000" dirty="0">
                <a:solidFill>
                  <a:srgbClr val="C00000"/>
                </a:solidFill>
                <a:latin typeface="Times New Roman" panose="02020603050405020304" pitchFamily="18" charset="0"/>
              </a:rPr>
              <a:t>A → </a:t>
            </a:r>
            <a:r>
              <a:rPr lang="el-GR" altLang="zh-CN" sz="1800" dirty="0">
                <a:solidFill>
                  <a:srgbClr val="C00000"/>
                </a:solidFill>
              </a:rPr>
              <a:t>β</a:t>
            </a:r>
            <a:r>
              <a:rPr lang="zh-CN" altLang="en-US" sz="1800" dirty="0">
                <a:solidFill>
                  <a:srgbClr val="C00000"/>
                </a:solidFill>
              </a:rPr>
              <a:t>归约</a:t>
            </a:r>
            <a:r>
              <a:rPr lang="zh-CN" altLang="en-US" sz="1800" dirty="0">
                <a:solidFill>
                  <a:srgbClr val="0000FF"/>
                </a:solidFill>
                <a:latin typeface="宋体" panose="02010600030101010101" pitchFamily="2" charset="-122"/>
              </a:rPr>
              <a:t>”</a:t>
            </a:r>
            <a:r>
              <a:rPr lang="en-US" altLang="zh-CN" sz="2000" dirty="0">
                <a:solidFill>
                  <a:srgbClr val="0000FF"/>
                </a:solidFill>
                <a:latin typeface="宋体" panose="02010600030101010101" pitchFamily="2" charset="-122"/>
              </a:rPr>
              <a:t>,</a:t>
            </a:r>
            <a:r>
              <a:rPr lang="en-US" altLang="zh-CN" sz="2000" dirty="0">
                <a:solidFill>
                  <a:srgbClr val="0000FF"/>
                </a:solidFill>
                <a:latin typeface="Times New Roman" panose="02020603050405020304" pitchFamily="18" charset="0"/>
              </a:rPr>
              <a:t> </a:t>
            </a:r>
            <a:r>
              <a:rPr lang="en-US" altLang="zh-CN" sz="2000" b="1" dirty="0">
                <a:solidFill>
                  <a:srgbClr val="0000FF"/>
                </a:solidFill>
                <a:latin typeface="Times New Roman" panose="02020603050405020304" pitchFamily="18" charset="0"/>
              </a:rPr>
              <a:t>then begin</a:t>
            </a:r>
            <a:r>
              <a:rPr lang="en-US" altLang="zh-CN" sz="2000" dirty="0">
                <a:solidFill>
                  <a:srgbClr val="0000FF"/>
                </a:solidFill>
                <a:latin typeface="Times New Roman" panose="02020603050405020304" pitchFamily="18" charset="0"/>
              </a:rPr>
              <a:t> </a:t>
            </a:r>
            <a:endParaRPr lang="en-US" altLang="zh-CN"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2000" dirty="0">
                <a:solidFill>
                  <a:srgbClr val="0000FF"/>
                </a:solidFill>
                <a:latin typeface="Times New Roman" panose="02020603050405020304" pitchFamily="18" charset="0"/>
              </a:rPr>
              <a:t>从状态栈和符号栈分别弹出 </a:t>
            </a:r>
            <a:r>
              <a:rPr lang="en-US" altLang="zh-CN" sz="1800" dirty="0">
                <a:solidFill>
                  <a:srgbClr val="0000FF"/>
                </a:solidFill>
                <a:latin typeface="Times New Roman" panose="02020603050405020304" pitchFamily="18" charset="0"/>
              </a:rPr>
              <a:t>|</a:t>
            </a:r>
            <a:r>
              <a:rPr lang="en-US" altLang="zh-CN" sz="1800" dirty="0"/>
              <a:t> </a:t>
            </a:r>
            <a:r>
              <a:rPr lang="el-GR" altLang="zh-CN" sz="1800" dirty="0">
                <a:solidFill>
                  <a:srgbClr val="0000FF"/>
                </a:solidFill>
              </a:rPr>
              <a:t>β</a:t>
            </a:r>
            <a:r>
              <a:rPr lang="en-US" altLang="zh-CN" sz="2000" dirty="0">
                <a:solidFill>
                  <a:srgbClr val="0000FF"/>
                </a:solidFill>
                <a:latin typeface="Times New Roman" panose="02020603050405020304" pitchFamily="18" charset="0"/>
              </a:rPr>
              <a:t> | </a:t>
            </a:r>
            <a:r>
              <a:rPr lang="zh-CN" altLang="en-US" sz="2000" dirty="0">
                <a:solidFill>
                  <a:srgbClr val="0000FF"/>
                </a:solidFill>
                <a:latin typeface="Times New Roman" panose="02020603050405020304" pitchFamily="18" charset="0"/>
              </a:rPr>
              <a:t>个符号；</a:t>
            </a:r>
            <a:endParaRPr lang="zh-CN" altLang="en-US"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2000" dirty="0">
                <a:solidFill>
                  <a:srgbClr val="0000FF"/>
                </a:solidFill>
                <a:latin typeface="Times New Roman" panose="02020603050405020304" pitchFamily="18" charset="0"/>
              </a:rPr>
              <a:t>令</a:t>
            </a:r>
            <a:r>
              <a:rPr lang="en-US" altLang="zh-CN" sz="2000" i="1" dirty="0">
                <a:solidFill>
                  <a:srgbClr val="0000FF"/>
                </a:solidFill>
                <a:latin typeface="Times New Roman" panose="02020603050405020304" pitchFamily="18" charset="0"/>
              </a:rPr>
              <a:t>s</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是现在的状态栈顶状态； </a:t>
            </a:r>
            <a:endParaRPr lang="zh-CN" altLang="en-US"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2000" dirty="0">
                <a:solidFill>
                  <a:srgbClr val="0000FF"/>
                </a:solidFill>
                <a:latin typeface="Times New Roman" panose="02020603050405020304" pitchFamily="18" charset="0"/>
              </a:rPr>
              <a:t>把</a:t>
            </a:r>
            <a:r>
              <a:rPr lang="en-US" altLang="zh-CN" sz="2000" dirty="0">
                <a:solidFill>
                  <a:srgbClr val="0000FF"/>
                </a:solidFill>
                <a:latin typeface="Times New Roman" panose="02020603050405020304" pitchFamily="18" charset="0"/>
              </a:rPr>
              <a:t>A</a:t>
            </a:r>
            <a:r>
              <a:rPr lang="zh-CN" altLang="en-US" sz="2000" dirty="0">
                <a:solidFill>
                  <a:srgbClr val="0000FF"/>
                </a:solidFill>
                <a:latin typeface="Times New Roman" panose="02020603050405020304" pitchFamily="18" charset="0"/>
              </a:rPr>
              <a:t>和 </a:t>
            </a:r>
            <a:r>
              <a:rPr lang="en-US" altLang="zh-CN" sz="2000" dirty="0">
                <a:solidFill>
                  <a:srgbClr val="0000FF"/>
                </a:solidFill>
                <a:latin typeface="Times New Roman" panose="02020603050405020304" pitchFamily="18" charset="0"/>
              </a:rPr>
              <a:t>goto[</a:t>
            </a:r>
            <a:r>
              <a:rPr lang="en-US" altLang="zh-CN" sz="2000" i="1" dirty="0">
                <a:solidFill>
                  <a:srgbClr val="0000FF"/>
                </a:solidFill>
                <a:latin typeface="Times New Roman" panose="02020603050405020304" pitchFamily="18" charset="0"/>
              </a:rPr>
              <a:t>s</a:t>
            </a:r>
            <a:r>
              <a:rPr lang="en-US" altLang="zh-CN" sz="2000" dirty="0">
                <a:solidFill>
                  <a:srgbClr val="0000FF"/>
                </a:solidFill>
                <a:latin typeface="Times New Roman" panose="02020603050405020304" pitchFamily="18" charset="0"/>
              </a:rPr>
              <a:t>’, A] </a:t>
            </a:r>
            <a:r>
              <a:rPr lang="zh-CN" altLang="en-US" sz="2000" dirty="0">
                <a:solidFill>
                  <a:srgbClr val="0000FF"/>
                </a:solidFill>
                <a:latin typeface="Times New Roman" panose="02020603050405020304" pitchFamily="18" charset="0"/>
              </a:rPr>
              <a:t>压入符号栈和状态栈； </a:t>
            </a:r>
            <a:endParaRPr lang="zh-CN" altLang="en-US" sz="2000" dirty="0">
              <a:solidFill>
                <a:srgbClr val="0000FF"/>
              </a:solidFill>
              <a:latin typeface="Times New Roman" panose="02020603050405020304" pitchFamily="18" charset="0"/>
            </a:endParaRPr>
          </a:p>
          <a:p>
            <a:pPr marL="914400" lvl="2" indent="0" algn="just" eaLnBrk="1" hangingPunct="1">
              <a:spcBef>
                <a:spcPct val="0"/>
              </a:spcBef>
              <a:buNone/>
            </a:pPr>
            <a:r>
              <a:rPr lang="zh-CN" altLang="en-US" sz="2000" dirty="0">
                <a:solidFill>
                  <a:srgbClr val="0000FF"/>
                </a:solidFill>
                <a:latin typeface="Times New Roman" panose="02020603050405020304" pitchFamily="18" charset="0"/>
              </a:rPr>
              <a:t>输出产生式 </a:t>
            </a:r>
            <a:r>
              <a:rPr lang="en-US" altLang="zh-CN" sz="2000" dirty="0">
                <a:solidFill>
                  <a:srgbClr val="0000FF"/>
                </a:solidFill>
                <a:latin typeface="Times New Roman" panose="02020603050405020304" pitchFamily="18" charset="0"/>
              </a:rPr>
              <a:t>A→ </a:t>
            </a:r>
            <a:r>
              <a:rPr lang="el-GR" altLang="zh-CN" sz="1800" dirty="0">
                <a:solidFill>
                  <a:srgbClr val="0000FF"/>
                </a:solidFill>
              </a:rPr>
              <a:t>β</a:t>
            </a:r>
            <a:endParaRPr lang="en-US" altLang="zh-CN"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end</a:t>
            </a:r>
            <a:endParaRPr lang="en-US" altLang="zh-CN"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else if</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action</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s</a:t>
            </a:r>
            <a:r>
              <a:rPr lang="en-US" altLang="zh-CN" sz="2000"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a</a:t>
            </a:r>
            <a:r>
              <a:rPr lang="en-US" altLang="zh-CN" sz="2000" dirty="0">
                <a:solidFill>
                  <a:srgbClr val="0000FF"/>
                </a:solidFill>
                <a:latin typeface="Times New Roman" panose="02020603050405020304" pitchFamily="18" charset="0"/>
              </a:rPr>
              <a:t> ] = “</a:t>
            </a:r>
            <a:r>
              <a:rPr lang="zh-CN" altLang="en-US" sz="2000" dirty="0">
                <a:solidFill>
                  <a:srgbClr val="0000FF"/>
                </a:solidFill>
                <a:latin typeface="Times New Roman" panose="02020603050405020304" pitchFamily="18" charset="0"/>
              </a:rPr>
              <a:t>接受”  </a:t>
            </a:r>
            <a:r>
              <a:rPr lang="en-US" altLang="zh-CN" sz="2000" dirty="0">
                <a:solidFill>
                  <a:srgbClr val="0000FF"/>
                </a:solidFill>
                <a:latin typeface="Times New Roman" panose="02020603050405020304" pitchFamily="18" charset="0"/>
              </a:rPr>
              <a:t>then</a:t>
            </a:r>
            <a:endParaRPr lang="en-US" altLang="zh-CN" sz="2000" b="1"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sz="2000" b="1" dirty="0">
                <a:solidFill>
                  <a:srgbClr val="0000FF"/>
                </a:solidFill>
                <a:latin typeface="Times New Roman" panose="02020603050405020304" pitchFamily="18" charset="0"/>
              </a:rPr>
              <a:t>return</a:t>
            </a:r>
            <a:endParaRPr lang="en-US" altLang="zh-CN"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else</a:t>
            </a:r>
            <a:r>
              <a:rPr lang="en-US" altLang="zh-CN" sz="2000" dirty="0">
                <a:solidFill>
                  <a:srgbClr val="0000FF"/>
                </a:solidFill>
                <a:latin typeface="Times New Roman" panose="02020603050405020304" pitchFamily="18" charset="0"/>
              </a:rPr>
              <a:t> error ( )</a:t>
            </a:r>
            <a:endParaRPr lang="en-US" altLang="zh-CN" sz="2000" dirty="0">
              <a:solidFill>
                <a:srgbClr val="0000FF"/>
              </a:solidFill>
              <a:latin typeface="Times New Roman" panose="02020603050405020304" pitchFamily="18" charset="0"/>
            </a:endParaRPr>
          </a:p>
          <a:p>
            <a:pPr marL="0" lvl="0" indent="0" algn="just" eaLnBrk="1" hangingPunct="1">
              <a:spcBef>
                <a:spcPct val="0"/>
              </a:spcBef>
              <a:buNone/>
            </a:pPr>
            <a:r>
              <a:rPr lang="en-US" altLang="zh-CN" sz="2000" dirty="0">
                <a:solidFill>
                  <a:srgbClr val="0000FF"/>
                </a:solidFill>
                <a:latin typeface="Times New Roman" panose="02020603050405020304" pitchFamily="18" charset="0"/>
              </a:rPr>
              <a:t>end</a:t>
            </a:r>
            <a:endParaRPr lang="en-US" altLang="zh-CN" sz="2000" b="1" dirty="0">
              <a:solidFill>
                <a:srgbClr val="0000FF"/>
              </a:solidFill>
              <a:latin typeface="Times New Roman" panose="02020603050405020304" pitchFamily="18" charset="0"/>
            </a:endParaRPr>
          </a:p>
          <a:p>
            <a:pPr marL="0" lvl="0" indent="0" algn="ctr" eaLnBrk="1" hangingPunct="1">
              <a:spcBef>
                <a:spcPct val="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4-36   LR </a:t>
            </a:r>
            <a:r>
              <a:rPr lang="zh-CN" altLang="en-US" sz="2000" b="1" dirty="0">
                <a:solidFill>
                  <a:srgbClr val="000000"/>
                </a:solidFill>
                <a:latin typeface="Times New Roman" panose="02020603050405020304" pitchFamily="18" charset="0"/>
              </a:rPr>
              <a:t>分析程序</a:t>
            </a:r>
            <a:endParaRPr lang="zh-CN" altLang="en-US" sz="2000" b="1" dirty="0">
              <a:solidFill>
                <a:srgbClr val="000000"/>
              </a:solidFill>
              <a:latin typeface="Times New Roman" panose="02020603050405020304" pitchFamily="18" charset="0"/>
            </a:endParaRPr>
          </a:p>
        </p:txBody>
      </p:sp>
    </p:spTree>
  </p:cSld>
  <p:clrMapOvr>
    <a:masterClrMapping/>
  </p:clrMapOvr>
  <p:transition spd="med">
    <p:checke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39267" name="Text Box 4"/>
          <p:cNvSpPr txBox="1"/>
          <p:nvPr/>
        </p:nvSpPr>
        <p:spPr>
          <a:xfrm>
            <a:off x="827088" y="1196975"/>
            <a:ext cx="7437437" cy="43767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400" b="1" dirty="0">
                <a:solidFill>
                  <a:srgbClr val="009900"/>
                </a:solidFill>
                <a:latin typeface="Times New Roman" panose="02020603050405020304" pitchFamily="18" charset="0"/>
              </a:rPr>
              <a:t>例</a:t>
            </a:r>
            <a:r>
              <a:rPr lang="en-US" altLang="zh-CN" sz="2400" b="1" dirty="0">
                <a:solidFill>
                  <a:srgbClr val="009900"/>
                </a:solidFill>
                <a:latin typeface="Times New Roman" panose="02020603050405020304" pitchFamily="18" charset="0"/>
              </a:rPr>
              <a:t>4.33.</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下面是含有二元运算符</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和*的算术表达式文法</a:t>
            </a:r>
            <a:r>
              <a:rPr lang="en-US" altLang="zh-CN" sz="2400" dirty="0">
                <a:solidFill>
                  <a:srgbClr val="000000"/>
                </a:solidFill>
                <a:latin typeface="Times New Roman" panose="02020603050405020304" pitchFamily="18" charset="0"/>
              </a:rPr>
              <a:t>: </a:t>
            </a:r>
            <a:endParaRPr lang="en-US" altLang="zh-CN" sz="24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dirty="0">
                <a:solidFill>
                  <a:srgbClr val="0000FF"/>
                </a:solidFill>
                <a:latin typeface="Times New Roman" panose="02020603050405020304" pitchFamily="18" charset="0"/>
              </a:rPr>
              <a:t>      </a:t>
            </a:r>
            <a:endParaRPr lang="en-US" altLang="zh-CN" sz="2400"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      (1) E→E+T</a:t>
            </a:r>
            <a:endParaRPr lang="en-US" altLang="zh-CN" dirty="0">
              <a:solidFill>
                <a:srgbClr val="0000FF"/>
              </a:solidFill>
              <a:latin typeface="Times New Roman" panose="02020603050405020304" pitchFamily="18" charset="0"/>
            </a:endParaRPr>
          </a:p>
          <a:p>
            <a:pPr marL="1371600" lvl="3" indent="0" algn="just" eaLnBrk="1" hangingPunct="1">
              <a:spcBef>
                <a:spcPct val="0"/>
              </a:spcBef>
              <a:buNone/>
            </a:pPr>
            <a:r>
              <a:rPr lang="en-US" altLang="zh-CN" sz="2400" dirty="0">
                <a:solidFill>
                  <a:srgbClr val="0000FF"/>
                </a:solidFill>
                <a:latin typeface="Times New Roman" panose="02020603050405020304" pitchFamily="18" charset="0"/>
              </a:rPr>
              <a:t>(2) E→T</a:t>
            </a:r>
            <a:endParaRPr lang="en-US" altLang="zh-CN" sz="2400" dirty="0">
              <a:solidFill>
                <a:srgbClr val="0000FF"/>
              </a:solidFill>
              <a:latin typeface="Times New Roman" panose="02020603050405020304" pitchFamily="18" charset="0"/>
            </a:endParaRPr>
          </a:p>
          <a:p>
            <a:pPr marL="1371600" lvl="3" indent="0" algn="just" eaLnBrk="1" hangingPunct="1">
              <a:spcBef>
                <a:spcPct val="0"/>
              </a:spcBef>
              <a:buNone/>
            </a:pPr>
            <a:r>
              <a:rPr lang="en-US" altLang="zh-CN" sz="1800" dirty="0">
                <a:solidFill>
                  <a:srgbClr val="0000FF"/>
                </a:solidFill>
              </a:rPr>
              <a:t>(</a:t>
            </a:r>
            <a:r>
              <a:rPr lang="en-US" altLang="zh-CN" sz="2400" dirty="0">
                <a:solidFill>
                  <a:srgbClr val="0000FF"/>
                </a:solidFill>
                <a:latin typeface="Times New Roman" panose="02020603050405020304" pitchFamily="18" charset="0"/>
              </a:rPr>
              <a:t>3</a:t>
            </a:r>
            <a:r>
              <a:rPr lang="en-US" altLang="zh-CN" sz="1800" dirty="0">
                <a:solidFill>
                  <a:srgbClr val="0000FF"/>
                </a:solidFill>
              </a:rPr>
              <a:t>)</a:t>
            </a:r>
            <a:r>
              <a:rPr lang="en-US" altLang="zh-CN" sz="1800" dirty="0"/>
              <a:t> </a:t>
            </a:r>
            <a:r>
              <a:rPr lang="en-US" altLang="zh-CN" sz="2400" dirty="0">
                <a:solidFill>
                  <a:srgbClr val="0000FF"/>
                </a:solidFill>
                <a:latin typeface="Times New Roman" panose="02020603050405020304" pitchFamily="18" charset="0"/>
              </a:rPr>
              <a:t>T→T*F</a:t>
            </a:r>
            <a:endParaRPr lang="en-US" altLang="zh-CN" sz="2400" dirty="0">
              <a:solidFill>
                <a:srgbClr val="0000FF"/>
              </a:solidFill>
              <a:latin typeface="Times New Roman" panose="02020603050405020304" pitchFamily="18" charset="0"/>
            </a:endParaRPr>
          </a:p>
          <a:p>
            <a:pPr marL="1371600" lvl="3" indent="0" algn="just" eaLnBrk="1" hangingPunct="1">
              <a:spcBef>
                <a:spcPct val="0"/>
              </a:spcBef>
              <a:buNone/>
            </a:pPr>
            <a:r>
              <a:rPr lang="en-US" altLang="zh-CN" sz="2400" dirty="0">
                <a:solidFill>
                  <a:srgbClr val="0000FF"/>
                </a:solidFill>
                <a:latin typeface="Times New Roman" panose="02020603050405020304" pitchFamily="18" charset="0"/>
              </a:rPr>
              <a:t>(4) T→F</a:t>
            </a:r>
            <a:endParaRPr lang="en-US" altLang="zh-CN" sz="2400" dirty="0">
              <a:solidFill>
                <a:srgbClr val="0000FF"/>
              </a:solidFill>
              <a:latin typeface="Times New Roman" panose="02020603050405020304" pitchFamily="18" charset="0"/>
            </a:endParaRPr>
          </a:p>
          <a:p>
            <a:pPr marL="1371600" lvl="3" indent="0" algn="just" eaLnBrk="1" hangingPunct="1">
              <a:spcBef>
                <a:spcPct val="0"/>
              </a:spcBef>
              <a:buNone/>
            </a:pPr>
            <a:r>
              <a:rPr lang="en-US" altLang="zh-CN" sz="2400" dirty="0">
                <a:solidFill>
                  <a:srgbClr val="0000FF"/>
                </a:solidFill>
                <a:latin typeface="Times New Roman" panose="02020603050405020304" pitchFamily="18" charset="0"/>
              </a:rPr>
              <a:t>(5) F→(E)</a:t>
            </a:r>
            <a:endParaRPr lang="en-US" altLang="zh-CN" sz="2400" dirty="0">
              <a:solidFill>
                <a:srgbClr val="0000FF"/>
              </a:solidFill>
              <a:latin typeface="Times New Roman" panose="02020603050405020304" pitchFamily="18" charset="0"/>
            </a:endParaRPr>
          </a:p>
          <a:p>
            <a:pPr marL="1371600" lvl="3" indent="0" algn="just" eaLnBrk="1" hangingPunct="1">
              <a:spcBef>
                <a:spcPct val="0"/>
              </a:spcBef>
              <a:buNone/>
            </a:pPr>
            <a:r>
              <a:rPr lang="en-US" altLang="zh-CN" sz="2400" dirty="0">
                <a:solidFill>
                  <a:srgbClr val="0000FF"/>
                </a:solidFill>
                <a:latin typeface="Times New Roman" panose="02020603050405020304" pitchFamily="18" charset="0"/>
              </a:rPr>
              <a:t>(6) F→id</a:t>
            </a:r>
            <a:endParaRPr lang="en-US" altLang="zh-CN" sz="2400" dirty="0">
              <a:solidFill>
                <a:srgbClr val="0000FF"/>
              </a:solidFill>
              <a:latin typeface="Times New Roman" panose="02020603050405020304" pitchFamily="18" charset="0"/>
            </a:endParaRPr>
          </a:p>
          <a:p>
            <a:pPr marL="457200" lvl="1" indent="0" algn="just" eaLnBrk="1" hangingPunct="1">
              <a:spcBef>
                <a:spcPct val="0"/>
              </a:spcBef>
              <a:buNone/>
            </a:pPr>
            <a:endParaRPr lang="en-US" altLang="zh-CN" sz="2400" dirty="0">
              <a:solidFill>
                <a:srgbClr val="000000"/>
              </a:solidFill>
              <a:latin typeface="Times New Roman" panose="02020603050405020304" pitchFamily="18" charset="0"/>
            </a:endParaRPr>
          </a:p>
          <a:p>
            <a:pPr marL="457200" lvl="1" indent="0" algn="just" eaLnBrk="1" hangingPunct="1">
              <a:lnSpc>
                <a:spcPct val="130000"/>
              </a:lnSpc>
              <a:spcBef>
                <a:spcPct val="0"/>
              </a:spcBef>
              <a:buNone/>
            </a:pPr>
            <a:r>
              <a:rPr lang="zh-CN" altLang="en-US" sz="2400" dirty="0">
                <a:solidFill>
                  <a:srgbClr val="000000"/>
                </a:solidFill>
                <a:latin typeface="Times New Roman" panose="02020603050405020304" pitchFamily="18" charset="0"/>
              </a:rPr>
              <a:t>图</a:t>
            </a:r>
            <a:r>
              <a:rPr lang="en-US" altLang="zh-CN" sz="2400" dirty="0">
                <a:solidFill>
                  <a:srgbClr val="000000"/>
                </a:solidFill>
                <a:latin typeface="Times New Roman" panose="02020603050405020304" pitchFamily="18" charset="0"/>
              </a:rPr>
              <a:t>4-37 </a:t>
            </a:r>
            <a:r>
              <a:rPr lang="zh-CN" altLang="en-US" sz="2400" dirty="0">
                <a:solidFill>
                  <a:srgbClr val="000000"/>
                </a:solidFill>
                <a:latin typeface="Times New Roman" panose="02020603050405020304" pitchFamily="18" charset="0"/>
              </a:rPr>
              <a:t>给出了</a:t>
            </a:r>
            <a:r>
              <a:rPr lang="en-US" altLang="zh-CN" sz="2400" dirty="0">
                <a:solidFill>
                  <a:srgbClr val="000000"/>
                </a:solidFill>
                <a:latin typeface="Times New Roman" panose="02020603050405020304" pitchFamily="18" charset="0"/>
              </a:rPr>
              <a:t>G</a:t>
            </a:r>
            <a:r>
              <a:rPr lang="zh-CN" altLang="en-US" sz="2400" dirty="0">
                <a:solidFill>
                  <a:srgbClr val="000000"/>
                </a:solidFill>
                <a:latin typeface="Times New Roman" panose="02020603050405020304" pitchFamily="18" charset="0"/>
              </a:rPr>
              <a:t>的</a:t>
            </a:r>
            <a:r>
              <a:rPr lang="en-US" altLang="zh-CN" sz="2400" dirty="0">
                <a:solidFill>
                  <a:srgbClr val="000000"/>
                </a:solidFill>
                <a:latin typeface="Times New Roman" panose="02020603050405020304" pitchFamily="18" charset="0"/>
              </a:rPr>
              <a:t>LR</a:t>
            </a:r>
            <a:r>
              <a:rPr lang="zh-CN" altLang="en-US" sz="2400" dirty="0">
                <a:solidFill>
                  <a:srgbClr val="000000"/>
                </a:solidFill>
                <a:latin typeface="Times New Roman" panose="02020603050405020304" pitchFamily="18" charset="0"/>
              </a:rPr>
              <a:t>分析表，包括动作函数 </a:t>
            </a:r>
            <a:r>
              <a:rPr lang="en-US" altLang="zh-CN" sz="2400" dirty="0">
                <a:solidFill>
                  <a:srgbClr val="000000"/>
                </a:solidFill>
                <a:latin typeface="Times New Roman" panose="02020603050405020304" pitchFamily="18" charset="0"/>
              </a:rPr>
              <a:t>action</a:t>
            </a:r>
            <a:r>
              <a:rPr lang="zh-CN" altLang="en-US" sz="2400" dirty="0">
                <a:solidFill>
                  <a:srgbClr val="000000"/>
                </a:solidFill>
                <a:latin typeface="Times New Roman" panose="02020603050405020304" pitchFamily="18" charset="0"/>
              </a:rPr>
              <a:t>和转移函数</a:t>
            </a:r>
            <a:r>
              <a:rPr lang="en-US" altLang="zh-CN" sz="2400" dirty="0">
                <a:solidFill>
                  <a:srgbClr val="000000"/>
                </a:solidFill>
                <a:latin typeface="Times New Roman" panose="02020603050405020304" pitchFamily="18" charset="0"/>
              </a:rPr>
              <a:t>goto :</a:t>
            </a:r>
            <a:endParaRPr lang="en-US" altLang="zh-CN" sz="2400" dirty="0">
              <a:solidFill>
                <a:srgbClr val="000000"/>
              </a:solidFill>
              <a:latin typeface="Times New Roman" panose="02020603050405020304" pitchFamily="18" charset="0"/>
            </a:endParaRPr>
          </a:p>
        </p:txBody>
      </p:sp>
    </p:spTree>
  </p:cSld>
  <p:clrMapOvr>
    <a:masterClrMapping/>
  </p:clrMapOvr>
  <p:transition spd="med">
    <p:newsfla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55300" name="Picture 4"/>
          <p:cNvPicPr>
            <a:picLocks noChangeAspect="1"/>
          </p:cNvPicPr>
          <p:nvPr/>
        </p:nvPicPr>
        <p:blipFill>
          <a:blip r:embed="rId1"/>
          <a:srcRect t="1540" b="14053"/>
          <a:stretch>
            <a:fillRect/>
          </a:stretch>
        </p:blipFill>
        <p:spPr>
          <a:xfrm>
            <a:off x="1692275" y="192088"/>
            <a:ext cx="5376863" cy="4173537"/>
          </a:xfrm>
          <a:prstGeom prst="rect">
            <a:avLst/>
          </a:prstGeom>
          <a:noFill/>
          <a:ln w="9525">
            <a:noFill/>
          </a:ln>
        </p:spPr>
      </p:pic>
      <p:sp>
        <p:nvSpPr>
          <p:cNvPr id="140292" name="Text Box 5"/>
          <p:cNvSpPr txBox="1"/>
          <p:nvPr/>
        </p:nvSpPr>
        <p:spPr>
          <a:xfrm>
            <a:off x="1331913" y="5013325"/>
            <a:ext cx="65532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00"/>
                </a:solidFill>
                <a:latin typeface="Times New Roman" panose="02020603050405020304" pitchFamily="18" charset="0"/>
              </a:rPr>
              <a:t>1. s</a:t>
            </a:r>
            <a:r>
              <a:rPr lang="en-US" altLang="zh-CN" sz="2400" i="1"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表示把当前输入符号和状态</a:t>
            </a:r>
            <a:r>
              <a:rPr lang="en-US" altLang="zh-CN" sz="2400" dirty="0">
                <a:solidFill>
                  <a:srgbClr val="000000"/>
                </a:solidFill>
                <a:latin typeface="Times New Roman" panose="02020603050405020304" pitchFamily="18" charset="0"/>
              </a:rPr>
              <a:t>i</a:t>
            </a:r>
            <a:r>
              <a:rPr lang="zh-CN" altLang="en-US" sz="2400" dirty="0">
                <a:solidFill>
                  <a:srgbClr val="000000"/>
                </a:solidFill>
                <a:latin typeface="Times New Roman" panose="02020603050405020304" pitchFamily="18" charset="0"/>
              </a:rPr>
              <a:t>压进栈。</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2. r</a:t>
            </a:r>
            <a:r>
              <a:rPr lang="en-US" altLang="zh-CN" sz="2400" i="1" dirty="0">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表示按第</a:t>
            </a:r>
            <a:r>
              <a:rPr lang="en-US" altLang="zh-CN" sz="2400" dirty="0">
                <a:solidFill>
                  <a:srgbClr val="000000"/>
                </a:solidFill>
                <a:latin typeface="Times New Roman" panose="02020603050405020304" pitchFamily="18" charset="0"/>
              </a:rPr>
              <a:t>j</a:t>
            </a:r>
            <a:r>
              <a:rPr lang="zh-CN" altLang="en-US" sz="2400" dirty="0">
                <a:solidFill>
                  <a:srgbClr val="000000"/>
                </a:solidFill>
                <a:latin typeface="Times New Roman" panose="02020603050405020304" pitchFamily="18" charset="0"/>
              </a:rPr>
              <a:t>个产生式归约。</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3. acc </a:t>
            </a:r>
            <a:r>
              <a:rPr lang="zh-CN" altLang="en-US" sz="2400" dirty="0">
                <a:solidFill>
                  <a:srgbClr val="000000"/>
                </a:solidFill>
                <a:latin typeface="Times New Roman" panose="02020603050405020304" pitchFamily="18" charset="0"/>
              </a:rPr>
              <a:t>表示接受。</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空白表示出错。</a:t>
            </a:r>
            <a:endParaRPr lang="zh-CN" altLang="en-US" sz="2400" dirty="0">
              <a:solidFill>
                <a:srgbClr val="000000"/>
              </a:solidFill>
              <a:latin typeface="Times New Roman" panose="02020603050405020304" pitchFamily="18" charset="0"/>
            </a:endParaRPr>
          </a:p>
        </p:txBody>
      </p:sp>
      <p:sp>
        <p:nvSpPr>
          <p:cNvPr id="140293" name="Text Box 5"/>
          <p:cNvSpPr txBox="1"/>
          <p:nvPr/>
        </p:nvSpPr>
        <p:spPr>
          <a:xfrm>
            <a:off x="2627313" y="4437063"/>
            <a:ext cx="3779837"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4-37 </a:t>
            </a:r>
            <a:r>
              <a:rPr lang="zh-CN" altLang="en-US" sz="1800" dirty="0">
                <a:solidFill>
                  <a:srgbClr val="000000"/>
                </a:solidFill>
              </a:rPr>
              <a:t>表达式文法的语法分析表</a:t>
            </a:r>
            <a:endParaRPr lang="zh-CN" altLang="en-US" sz="1800" dirty="0">
              <a:solidFill>
                <a:srgbClr val="000000"/>
              </a:solidFill>
            </a:endParaRPr>
          </a:p>
        </p:txBody>
      </p:sp>
    </p:spTree>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additive="base">
                                        <p:cTn id="7" dur="1000" fill="hold"/>
                                        <p:tgtEl>
                                          <p:spTgt spid="55300"/>
                                        </p:tgtEl>
                                        <p:attrNameLst>
                                          <p:attrName>ppt_x</p:attrName>
                                        </p:attrNameLst>
                                      </p:cBhvr>
                                      <p:tavLst>
                                        <p:tav tm="0">
                                          <p:val>
                                            <p:strVal val="1+#ppt_w/2"/>
                                          </p:val>
                                        </p:tav>
                                        <p:tav tm="100000">
                                          <p:val>
                                            <p:strVal val="#ppt_x"/>
                                          </p:val>
                                        </p:tav>
                                      </p:tavLst>
                                    </p:anim>
                                    <p:anim calcmode="lin" valueType="num">
                                      <p:cBhvr additive="base">
                                        <p:cTn id="8" dur="1000" fill="hold"/>
                                        <p:tgtEl>
                                          <p:spTgt spid="553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41315" name="Text Box 5"/>
          <p:cNvSpPr txBox="1"/>
          <p:nvPr/>
        </p:nvSpPr>
        <p:spPr>
          <a:xfrm>
            <a:off x="2003425" y="5911850"/>
            <a:ext cx="56165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4-38 LR</a:t>
            </a:r>
            <a:r>
              <a:rPr lang="zh-CN" altLang="en-US" sz="1800" dirty="0">
                <a:solidFill>
                  <a:srgbClr val="000000"/>
                </a:solidFill>
              </a:rPr>
              <a:t>语法分析器在输入</a:t>
            </a:r>
            <a:r>
              <a:rPr lang="en-US" altLang="zh-CN" sz="1800" dirty="0">
                <a:solidFill>
                  <a:srgbClr val="000000"/>
                </a:solidFill>
              </a:rPr>
              <a:t>id*id+id</a:t>
            </a:r>
            <a:r>
              <a:rPr lang="zh-CN" altLang="en-US" sz="1800" dirty="0">
                <a:solidFill>
                  <a:srgbClr val="000000"/>
                </a:solidFill>
              </a:rPr>
              <a:t>上所做的移动</a:t>
            </a:r>
            <a:endParaRPr lang="zh-CN" altLang="en-US" sz="1800" dirty="0">
              <a:solidFill>
                <a:srgbClr val="000000"/>
              </a:solidFill>
            </a:endParaRPr>
          </a:p>
        </p:txBody>
      </p:sp>
      <p:pic>
        <p:nvPicPr>
          <p:cNvPr id="141316" name="图片 1"/>
          <p:cNvPicPr>
            <a:picLocks noChangeAspect="1"/>
          </p:cNvPicPr>
          <p:nvPr/>
        </p:nvPicPr>
        <p:blipFill>
          <a:blip r:embed="rId1"/>
          <a:stretch>
            <a:fillRect/>
          </a:stretch>
        </p:blipFill>
        <p:spPr>
          <a:xfrm>
            <a:off x="250825" y="476250"/>
            <a:ext cx="8640763" cy="5329238"/>
          </a:xfrm>
          <a:prstGeom prst="rect">
            <a:avLst/>
          </a:prstGeom>
          <a:noFill/>
          <a:ln w="9525">
            <a:noFill/>
          </a:ln>
        </p:spPr>
      </p:pic>
      <p:sp>
        <p:nvSpPr>
          <p:cNvPr id="3" name="文本框 2"/>
          <p:cNvSpPr txBox="1"/>
          <p:nvPr/>
        </p:nvSpPr>
        <p:spPr>
          <a:xfrm>
            <a:off x="4068445" y="4293235"/>
            <a:ext cx="3205480" cy="347345"/>
          </a:xfrm>
          <a:prstGeom prst="rect">
            <a:avLst/>
          </a:prstGeom>
          <a:noFill/>
        </p:spPr>
        <p:txBody>
          <a:bodyPr wrap="square" rtlCol="0">
            <a:noAutofit/>
          </a:bodyPr>
          <a:p>
            <a:endParaRPr lang="zh-CN" altLang="en-US"/>
          </a:p>
        </p:txBody>
      </p:sp>
    </p:spTree>
  </p:cSld>
  <p:clrMapOvr>
    <a:masterClrMapping/>
  </p:clrMapOvr>
  <p:transition spd="med">
    <p:comb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2339" name="Picture 4"/>
          <p:cNvPicPr>
            <a:picLocks noChangeAspect="1"/>
          </p:cNvPicPr>
          <p:nvPr/>
        </p:nvPicPr>
        <p:blipFill>
          <a:blip r:embed="rId1"/>
          <a:srcRect b="10905"/>
          <a:stretch>
            <a:fillRect/>
          </a:stretch>
        </p:blipFill>
        <p:spPr>
          <a:xfrm>
            <a:off x="684213" y="476250"/>
            <a:ext cx="7550150" cy="5326063"/>
          </a:xfrm>
          <a:prstGeom prst="rect">
            <a:avLst/>
          </a:prstGeom>
          <a:noFill/>
          <a:ln w="9525">
            <a:noFill/>
          </a:ln>
        </p:spPr>
      </p:pic>
      <p:sp>
        <p:nvSpPr>
          <p:cNvPr id="142340" name="Text Box 5"/>
          <p:cNvSpPr txBox="1"/>
          <p:nvPr/>
        </p:nvSpPr>
        <p:spPr>
          <a:xfrm>
            <a:off x="1835150" y="5805488"/>
            <a:ext cx="5616575"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4-38 LR</a:t>
            </a:r>
            <a:r>
              <a:rPr lang="zh-CN" altLang="en-US" sz="1800" dirty="0">
                <a:solidFill>
                  <a:srgbClr val="000000"/>
                </a:solidFill>
              </a:rPr>
              <a:t>语法分析器在输入</a:t>
            </a:r>
            <a:r>
              <a:rPr lang="en-US" altLang="zh-CN" sz="1800" dirty="0">
                <a:solidFill>
                  <a:srgbClr val="000000"/>
                </a:solidFill>
              </a:rPr>
              <a:t>id*id+id</a:t>
            </a:r>
            <a:r>
              <a:rPr lang="zh-CN" altLang="en-US" sz="1800" dirty="0">
                <a:solidFill>
                  <a:srgbClr val="000000"/>
                </a:solidFill>
              </a:rPr>
              <a:t>上所做的移动</a:t>
            </a:r>
            <a:endParaRPr lang="zh-CN" altLang="en-US" sz="1800" dirty="0">
              <a:solidFill>
                <a:srgbClr val="000000"/>
              </a:solidFill>
            </a:endParaRPr>
          </a:p>
        </p:txBody>
      </p:sp>
    </p:spTree>
  </p:cSld>
  <p:clrMapOvr>
    <a:masterClrMapping/>
  </p:clrMapOvr>
  <p:transition spd="med">
    <p:comb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solidFill>
                  <a:srgbClr val="006699"/>
                </a:solidFill>
              </a:rPr>
            </a:fld>
            <a:endParaRPr lang="en-US" altLang="zh-CN" sz="1400" dirty="0">
              <a:solidFill>
                <a:srgbClr val="006699"/>
              </a:solidFill>
            </a:endParaRPr>
          </a:p>
        </p:txBody>
      </p:sp>
      <p:sp>
        <p:nvSpPr>
          <p:cNvPr id="143363" name="Text Box 4"/>
          <p:cNvSpPr txBox="1"/>
          <p:nvPr/>
        </p:nvSpPr>
        <p:spPr>
          <a:xfrm>
            <a:off x="900113" y="476250"/>
            <a:ext cx="29527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6699"/>
                </a:solidFill>
              </a:rPr>
              <a:t>复习：</a:t>
            </a:r>
            <a:endParaRPr lang="zh-CN" altLang="en-US" sz="2800" b="1" dirty="0">
              <a:solidFill>
                <a:srgbClr val="006699"/>
              </a:solidFill>
            </a:endParaRPr>
          </a:p>
        </p:txBody>
      </p:sp>
      <p:sp>
        <p:nvSpPr>
          <p:cNvPr id="143364" name="Rectangle 6"/>
          <p:cNvSpPr/>
          <p:nvPr/>
        </p:nvSpPr>
        <p:spPr>
          <a:xfrm>
            <a:off x="971550" y="1196975"/>
            <a:ext cx="7239000" cy="39687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1.</a:t>
            </a:r>
            <a:r>
              <a:rPr lang="zh-CN" altLang="en-US" sz="2000" dirty="0">
                <a:solidFill>
                  <a:srgbClr val="000000"/>
                </a:solidFill>
              </a:rPr>
              <a:t>文法 </a:t>
            </a:r>
            <a:r>
              <a:rPr lang="en-US" altLang="zh-CN" sz="2000" dirty="0">
                <a:solidFill>
                  <a:srgbClr val="000000"/>
                </a:solidFill>
              </a:rPr>
              <a:t>G[T] </a:t>
            </a:r>
            <a:r>
              <a:rPr lang="zh-CN" altLang="en-US" sz="2000" dirty="0">
                <a:solidFill>
                  <a:srgbClr val="000000"/>
                </a:solidFill>
              </a:rPr>
              <a:t>及其 </a:t>
            </a:r>
            <a:r>
              <a:rPr lang="en-US" altLang="zh-CN" sz="2000" dirty="0">
                <a:solidFill>
                  <a:srgbClr val="000000"/>
                </a:solidFill>
              </a:rPr>
              <a:t>LR </a:t>
            </a:r>
            <a:r>
              <a:rPr lang="zh-CN" altLang="en-US" sz="2000" dirty="0">
                <a:solidFill>
                  <a:srgbClr val="000000"/>
                </a:solidFill>
              </a:rPr>
              <a:t>分析表如下，给出串 </a:t>
            </a:r>
            <a:r>
              <a:rPr lang="en-US" altLang="zh-CN" sz="2000" dirty="0">
                <a:solidFill>
                  <a:srgbClr val="000000"/>
                </a:solidFill>
              </a:rPr>
              <a:t>bibi </a:t>
            </a:r>
            <a:r>
              <a:rPr lang="zh-CN" altLang="en-US" sz="2000" dirty="0">
                <a:solidFill>
                  <a:srgbClr val="000000"/>
                </a:solidFill>
              </a:rPr>
              <a:t>的分析过程。</a:t>
            </a:r>
            <a:r>
              <a:rPr lang="zh-CN" altLang="en-US" sz="1800" dirty="0">
                <a:solidFill>
                  <a:srgbClr val="006699"/>
                </a:solidFill>
              </a:rPr>
              <a:t> </a:t>
            </a:r>
            <a:endParaRPr lang="zh-CN" altLang="en-US" sz="1800" dirty="0">
              <a:solidFill>
                <a:srgbClr val="006699"/>
              </a:solidFill>
            </a:endParaRPr>
          </a:p>
        </p:txBody>
      </p:sp>
      <p:pic>
        <p:nvPicPr>
          <p:cNvPr id="143365" name="Picture 7" descr="xt4_clip_image004"/>
          <p:cNvPicPr>
            <a:picLocks noChangeAspect="1"/>
          </p:cNvPicPr>
          <p:nvPr/>
        </p:nvPicPr>
        <p:blipFill>
          <a:blip r:embed="rId1"/>
          <a:srcRect t="9245"/>
          <a:stretch>
            <a:fillRect/>
          </a:stretch>
        </p:blipFill>
        <p:spPr>
          <a:xfrm>
            <a:off x="971550" y="3500438"/>
            <a:ext cx="7200900" cy="2781300"/>
          </a:xfrm>
          <a:prstGeom prst="rect">
            <a:avLst/>
          </a:prstGeom>
          <a:noFill/>
          <a:ln w="9525">
            <a:noFill/>
          </a:ln>
        </p:spPr>
      </p:pic>
      <p:sp>
        <p:nvSpPr>
          <p:cNvPr id="143366" name="Rectangle 8"/>
          <p:cNvSpPr/>
          <p:nvPr/>
        </p:nvSpPr>
        <p:spPr>
          <a:xfrm>
            <a:off x="1258888" y="1700213"/>
            <a:ext cx="2101850" cy="17399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1 </a:t>
            </a:r>
            <a:r>
              <a:rPr lang="zh-CN" altLang="en-US" sz="1800" dirty="0">
                <a:solidFill>
                  <a:srgbClr val="000000"/>
                </a:solidFill>
              </a:rPr>
              <a:t>） </a:t>
            </a:r>
            <a:r>
              <a:rPr lang="en-US" altLang="zh-CN" sz="1800" dirty="0">
                <a:solidFill>
                  <a:srgbClr val="000000"/>
                </a:solidFill>
              </a:rPr>
              <a:t>T → EbH </a:t>
            </a:r>
            <a:endParaRPr lang="en-US" altLang="zh-CN"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2 </a:t>
            </a:r>
            <a:r>
              <a:rPr lang="zh-CN" altLang="en-US" sz="1800" dirty="0">
                <a:solidFill>
                  <a:srgbClr val="000000"/>
                </a:solidFill>
              </a:rPr>
              <a:t>） </a:t>
            </a:r>
            <a:r>
              <a:rPr lang="en-US" altLang="zh-CN" sz="1800" dirty="0">
                <a:solidFill>
                  <a:srgbClr val="000000"/>
                </a:solidFill>
              </a:rPr>
              <a:t>E → d </a:t>
            </a:r>
            <a:endParaRPr lang="en-US" altLang="zh-CN"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3 </a:t>
            </a:r>
            <a:r>
              <a:rPr lang="zh-CN" altLang="en-US" sz="1800" dirty="0">
                <a:solidFill>
                  <a:srgbClr val="000000"/>
                </a:solidFill>
              </a:rPr>
              <a:t>） </a:t>
            </a:r>
            <a:r>
              <a:rPr lang="en-US" altLang="zh-CN" sz="1800" dirty="0">
                <a:solidFill>
                  <a:srgbClr val="000000"/>
                </a:solidFill>
              </a:rPr>
              <a:t>E →ε </a:t>
            </a:r>
            <a:endParaRPr lang="en-US" altLang="zh-CN"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4 </a:t>
            </a:r>
            <a:r>
              <a:rPr lang="zh-CN" altLang="en-US" sz="1800" dirty="0">
                <a:solidFill>
                  <a:srgbClr val="000000"/>
                </a:solidFill>
              </a:rPr>
              <a:t>） </a:t>
            </a:r>
            <a:r>
              <a:rPr lang="en-US" altLang="zh-CN" sz="1800" dirty="0">
                <a:solidFill>
                  <a:srgbClr val="000000"/>
                </a:solidFill>
              </a:rPr>
              <a:t>H → i </a:t>
            </a:r>
            <a:endParaRPr lang="en-US" altLang="zh-CN"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5 </a:t>
            </a:r>
            <a:r>
              <a:rPr lang="zh-CN" altLang="en-US" sz="1800" dirty="0">
                <a:solidFill>
                  <a:srgbClr val="000000"/>
                </a:solidFill>
              </a:rPr>
              <a:t>） </a:t>
            </a:r>
            <a:r>
              <a:rPr lang="en-US" altLang="zh-CN" sz="1800" dirty="0">
                <a:solidFill>
                  <a:srgbClr val="000000"/>
                </a:solidFill>
              </a:rPr>
              <a:t>H → Hbi </a:t>
            </a:r>
            <a:endParaRPr lang="en-US" altLang="zh-CN" sz="1800" dirty="0">
              <a:solidFill>
                <a:srgbClr val="000000"/>
              </a:solidFill>
            </a:endParaRPr>
          </a:p>
          <a:p>
            <a:pPr marL="0" lvl="0" indent="0" eaLnBrk="1" hangingPunct="1">
              <a:spcBef>
                <a:spcPct val="0"/>
              </a:spcBef>
              <a:buNone/>
            </a:pPr>
            <a:r>
              <a:rPr lang="zh-CN" altLang="en-US" sz="1800" dirty="0">
                <a:solidFill>
                  <a:srgbClr val="000000"/>
                </a:solidFill>
              </a:rPr>
              <a:t>（ </a:t>
            </a:r>
            <a:r>
              <a:rPr lang="en-US" altLang="zh-CN" sz="1800" dirty="0">
                <a:solidFill>
                  <a:srgbClr val="000000"/>
                </a:solidFill>
              </a:rPr>
              <a:t>6 </a:t>
            </a:r>
            <a:r>
              <a:rPr lang="zh-CN" altLang="en-US" sz="1800" dirty="0">
                <a:solidFill>
                  <a:srgbClr val="000000"/>
                </a:solidFill>
              </a:rPr>
              <a:t>） </a:t>
            </a:r>
            <a:r>
              <a:rPr lang="en-US" altLang="zh-CN" sz="1800" dirty="0">
                <a:solidFill>
                  <a:srgbClr val="000000"/>
                </a:solidFill>
              </a:rPr>
              <a:t>H →ε </a:t>
            </a:r>
            <a:endParaRPr lang="en-US" altLang="zh-CN" sz="1800" dirty="0">
              <a:solidFill>
                <a:srgbClr val="000000"/>
              </a:solidFill>
            </a:endParaRPr>
          </a:p>
        </p:txBody>
      </p:sp>
    </p:spTree>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4387" name="图片 4"/>
          <p:cNvPicPr>
            <a:picLocks noChangeAspect="1"/>
          </p:cNvPicPr>
          <p:nvPr/>
        </p:nvPicPr>
        <p:blipFill>
          <a:blip r:embed="rId1"/>
          <a:srcRect l="30510" t="21651" r="29919" b="47900"/>
          <a:stretch>
            <a:fillRect/>
          </a:stretch>
        </p:blipFill>
        <p:spPr>
          <a:xfrm>
            <a:off x="827088" y="1484313"/>
            <a:ext cx="7319962" cy="3168650"/>
          </a:xfrm>
          <a:prstGeom prst="rect">
            <a:avLst/>
          </a:prstGeom>
          <a:noFill/>
          <a:ln w="9525">
            <a:noFill/>
          </a:ln>
        </p:spPr>
      </p:pic>
    </p:spTree>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5411" name="图片 1"/>
          <p:cNvPicPr>
            <a:picLocks noChangeAspect="1"/>
          </p:cNvPicPr>
          <p:nvPr/>
        </p:nvPicPr>
        <p:blipFill>
          <a:blip r:embed="rId1"/>
          <a:srcRect l="29329" t="21649" r="14906" b="29001"/>
          <a:stretch>
            <a:fillRect/>
          </a:stretch>
        </p:blipFill>
        <p:spPr>
          <a:xfrm>
            <a:off x="585788" y="1268413"/>
            <a:ext cx="8101012" cy="4032250"/>
          </a:xfrm>
          <a:prstGeom prst="rect">
            <a:avLst/>
          </a:prstGeom>
          <a:noFill/>
          <a:ln w="9525">
            <a:noFill/>
          </a:ln>
        </p:spPr>
      </p:pic>
    </p:spTree>
  </p:cSld>
  <p:clrMapOvr>
    <a:masterClrMapping/>
  </p:clrMapOvr>
  <p:transition>
    <p:blinds dir="ver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6435" name="图片 2"/>
          <p:cNvPicPr>
            <a:picLocks noChangeAspect="1"/>
          </p:cNvPicPr>
          <p:nvPr/>
        </p:nvPicPr>
        <p:blipFill>
          <a:blip r:embed="rId1"/>
          <a:srcRect l="29919" t="22701" r="16335" b="24802"/>
          <a:stretch>
            <a:fillRect/>
          </a:stretch>
        </p:blipFill>
        <p:spPr>
          <a:xfrm>
            <a:off x="539750" y="1053465"/>
            <a:ext cx="7994650" cy="4392613"/>
          </a:xfrm>
          <a:prstGeom prst="rect">
            <a:avLst/>
          </a:prstGeom>
          <a:noFill/>
          <a:ln w="9525">
            <a:noFill/>
          </a:ln>
        </p:spPr>
      </p:pic>
    </p:spTree>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7459" name="图片 5"/>
          <p:cNvPicPr>
            <a:picLocks noChangeAspect="1"/>
          </p:cNvPicPr>
          <p:nvPr/>
        </p:nvPicPr>
        <p:blipFill>
          <a:blip r:embed="rId1"/>
          <a:stretch>
            <a:fillRect/>
          </a:stretch>
        </p:blipFill>
        <p:spPr>
          <a:xfrm>
            <a:off x="1403350" y="1557338"/>
            <a:ext cx="5905500" cy="3816350"/>
          </a:xfrm>
          <a:prstGeom prst="rect">
            <a:avLst/>
          </a:prstGeom>
          <a:noFill/>
          <a:ln w="9525">
            <a:noFill/>
          </a:ln>
        </p:spPr>
      </p:pic>
      <p:sp>
        <p:nvSpPr>
          <p:cNvPr id="4" name="Rectangle 3"/>
          <p:cNvSpPr txBox="1">
            <a:spLocks noChangeArrowheads="1"/>
          </p:cNvSpPr>
          <p:nvPr/>
        </p:nvSpPr>
        <p:spPr bwMode="auto">
          <a:xfrm>
            <a:off x="755650" y="692150"/>
            <a:ext cx="7559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4.6.5 </a:t>
            </a:r>
            <a:r>
              <a:rPr kumimoji="0" lang="zh-CN" altLang="en-US"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可行前缀</a:t>
            </a:r>
            <a:r>
              <a:rPr kumimoji="0" lang="en-US" altLang="zh-CN"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a:t>
            </a:r>
            <a:r>
              <a:rPr kumimoji="0" lang="zh-CN" altLang="en-US"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活前缀</a:t>
            </a:r>
            <a:r>
              <a:rPr kumimoji="0" lang="zh-CN" altLang="en-US" sz="2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     </a:t>
            </a:r>
            <a:endParaRPr kumimoji="0" lang="zh-CN" altLang="en-US" sz="2000" b="1" i="0" u="none" strike="noStrike" kern="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411" name="Text Box 4"/>
          <p:cNvSpPr txBox="1"/>
          <p:nvPr/>
        </p:nvSpPr>
        <p:spPr>
          <a:xfrm>
            <a:off x="684213" y="836613"/>
            <a:ext cx="7991475"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字母表中比较靠后的小写字母，如 </a:t>
            </a:r>
            <a:r>
              <a:rPr lang="en-US" altLang="zh-CN" sz="2400" dirty="0">
                <a:solidFill>
                  <a:srgbClr val="000000"/>
                </a:solidFill>
                <a:latin typeface="Times New Roman" panose="02020603050405020304" pitchFamily="18" charset="0"/>
              </a:rPr>
              <a:t>u, v, . . . , z</a:t>
            </a:r>
            <a:r>
              <a:rPr lang="zh-CN" altLang="en-US" sz="2400" dirty="0">
                <a:solidFill>
                  <a:srgbClr val="000000"/>
                </a:solidFill>
                <a:latin typeface="Times New Roman" panose="02020603050405020304" pitchFamily="18" charset="0"/>
              </a:rPr>
              <a:t>等，表示</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rPr>
              <a:t>    终结符号的串。</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dirty="0">
                <a:solidFill>
                  <a:srgbClr val="000000"/>
                </a:solidFill>
                <a:latin typeface="Times New Roman" panose="02020603050405020304" pitchFamily="18" charset="0"/>
              </a:rPr>
              <a:t>5. </a:t>
            </a:r>
            <a:r>
              <a:rPr lang="zh-CN" altLang="en-US" sz="2400" dirty="0">
                <a:solidFill>
                  <a:srgbClr val="000000"/>
                </a:solidFill>
                <a:latin typeface="Times New Roman" panose="02020603050405020304" pitchFamily="18" charset="0"/>
              </a:rPr>
              <a:t>小写希腊字母，如 </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 β, </a:t>
            </a:r>
            <a:r>
              <a:rPr lang="en-US" altLang="zh-CN" sz="2400" dirty="0">
                <a:solidFill>
                  <a:srgbClr val="000000"/>
                </a:solidFill>
                <a:latin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等，表示文法符号的串。 因</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rPr>
              <a:t>    此，一个通用的产生式可以写成</a:t>
            </a:r>
            <a:r>
              <a:rPr lang="en-US" altLang="zh-CN" sz="2400" dirty="0">
                <a:solidFill>
                  <a:srgbClr val="000000"/>
                </a:solidFill>
                <a:latin typeface="Times New Roman" panose="02020603050405020304" pitchFamily="18" charset="0"/>
              </a:rPr>
              <a:t>A </a:t>
            </a:r>
            <a:r>
              <a:rPr lang="en-US" altLang="zh-CN" sz="2400" dirty="0">
                <a:solidFill>
                  <a:srgbClr val="000000"/>
                </a:solidFill>
              </a:rPr>
              <a:t>→</a:t>
            </a:r>
            <a:r>
              <a:rPr lang="en-US" altLang="zh-CN" sz="2400" dirty="0">
                <a:solidFill>
                  <a:srgbClr val="000000"/>
                </a:solidFill>
                <a:latin typeface="Times New Roman" panose="02020603050405020304" pitchFamily="18" charset="0"/>
              </a:rPr>
              <a:t> </a:t>
            </a:r>
            <a:r>
              <a:rPr lang="el-GR" altLang="zh-CN" sz="2400" dirty="0">
                <a:solidFill>
                  <a:srgbClr val="000000"/>
                </a:solidFill>
                <a:latin typeface="Times New Roman" panose="02020603050405020304" pitchFamily="18" charset="0"/>
              </a:rPr>
              <a:t>α</a:t>
            </a:r>
            <a:r>
              <a:rPr lang="zh-CN" altLang="en-US" sz="2400" dirty="0">
                <a:solidFill>
                  <a:srgbClr val="000000"/>
                </a:solidFill>
                <a:latin typeface="Times New Roman" panose="02020603050405020304" pitchFamily="18" charset="0"/>
              </a:rPr>
              <a:t>，产生式的左部   </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rPr>
              <a:t>    是一个非终结符</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，右部是文法符号串。</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dirty="0">
                <a:solidFill>
                  <a:srgbClr val="000000"/>
                </a:solidFill>
                <a:latin typeface="Times New Roman" panose="02020603050405020304" pitchFamily="18" charset="0"/>
              </a:rPr>
              <a:t>6. </a:t>
            </a: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 →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1</a:t>
            </a:r>
            <a:r>
              <a:rPr lang="en-US" altLang="zh-CN" sz="2400" dirty="0">
                <a:solidFill>
                  <a:srgbClr val="000000"/>
                </a:solidFill>
                <a:latin typeface="Times New Roman" panose="02020603050405020304" pitchFamily="18" charset="0"/>
              </a:rPr>
              <a:t>, A →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2</a:t>
            </a:r>
            <a:r>
              <a:rPr lang="en-US" altLang="zh-CN" sz="2400" dirty="0">
                <a:solidFill>
                  <a:srgbClr val="000000"/>
                </a:solidFill>
                <a:latin typeface="Times New Roman" panose="02020603050405020304" pitchFamily="18" charset="0"/>
              </a:rPr>
              <a:t>, . . . , A →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k</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是所有以 </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为左部 </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rPr>
              <a:t>    的产生式（称为</a:t>
            </a:r>
            <a:r>
              <a:rPr lang="en-US" altLang="zh-CN" sz="2400" b="1" dirty="0">
                <a:solidFill>
                  <a:srgbClr val="000000"/>
                </a:solidFill>
                <a:latin typeface="楷体_GB2312" pitchFamily="49" charset="-122"/>
                <a:ea typeface="楷体_GB2312" pitchFamily="49" charset="-122"/>
              </a:rPr>
              <a:t>A</a:t>
            </a:r>
            <a:r>
              <a:rPr lang="zh-CN" altLang="en-US" sz="2400" b="1" dirty="0">
                <a:solidFill>
                  <a:srgbClr val="000000"/>
                </a:solidFill>
                <a:latin typeface="楷体_GB2312" pitchFamily="49" charset="-122"/>
                <a:ea typeface="楷体_GB2312" pitchFamily="49" charset="-122"/>
              </a:rPr>
              <a:t>产生式</a:t>
            </a:r>
            <a:r>
              <a:rPr lang="zh-CN" altLang="en-US" sz="2400" dirty="0">
                <a:solidFill>
                  <a:srgbClr val="000000"/>
                </a:solidFill>
                <a:latin typeface="Times New Roman" panose="02020603050405020304" pitchFamily="18" charset="0"/>
              </a:rPr>
              <a:t>），则可以把它们写成 </a:t>
            </a:r>
            <a:r>
              <a:rPr lang="en-US" altLang="zh-CN" sz="2400" dirty="0">
                <a:solidFill>
                  <a:srgbClr val="000000"/>
                </a:solidFill>
                <a:latin typeface="Times New Roman" panose="02020603050405020304" pitchFamily="18" charset="0"/>
              </a:rPr>
              <a:t>A </a:t>
            </a:r>
            <a:r>
              <a:rPr lang="en-US" altLang="zh-CN" sz="2400" dirty="0">
                <a:solidFill>
                  <a:srgbClr val="000000"/>
                </a:solidFill>
              </a:rPr>
              <a:t>→    </a:t>
            </a:r>
            <a:endParaRPr lang="en-US" altLang="zh-CN" sz="2400" dirty="0">
              <a:solidFill>
                <a:srgbClr val="000000"/>
              </a:solidFill>
            </a:endParaRPr>
          </a:p>
          <a:p>
            <a:pPr marL="0" lvl="0" indent="0" algn="just" eaLnBrk="1" hangingPunct="1">
              <a:spcBef>
                <a:spcPct val="0"/>
              </a:spcBef>
              <a:buNone/>
            </a:pPr>
            <a:r>
              <a:rPr lang="en-US" altLang="zh-CN" sz="2400" dirty="0">
                <a:solidFill>
                  <a:srgbClr val="000000"/>
                </a:solidFill>
              </a:rPr>
              <a:t>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1</a:t>
            </a:r>
            <a:r>
              <a:rPr lang="en-US" altLang="zh-CN" sz="2400" dirty="0">
                <a:solidFill>
                  <a:srgbClr val="000000"/>
                </a:solidFill>
              </a:rPr>
              <a:t>|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2</a:t>
            </a:r>
            <a:r>
              <a:rPr lang="en-US" altLang="zh-CN" sz="2400" dirty="0">
                <a:solidFill>
                  <a:srgbClr val="000000"/>
                </a:solidFill>
              </a:rPr>
              <a:t>|…| </a:t>
            </a:r>
            <a:r>
              <a:rPr lang="el-GR" altLang="zh-CN" sz="2400" dirty="0">
                <a:solidFill>
                  <a:srgbClr val="000000"/>
                </a:solidFill>
                <a:latin typeface="Times New Roman" panose="02020603050405020304" pitchFamily="18" charset="0"/>
              </a:rPr>
              <a:t>α</a:t>
            </a:r>
            <a:r>
              <a:rPr lang="en-US" altLang="zh-CN" sz="2400" baseline="-25000" dirty="0">
                <a:solidFill>
                  <a:srgbClr val="000000"/>
                </a:solidFill>
                <a:latin typeface="Times New Roman" panose="02020603050405020304" pitchFamily="18" charset="0"/>
              </a:rPr>
              <a:t>k</a:t>
            </a:r>
            <a:r>
              <a:rPr lang="zh-CN" altLang="en-US" sz="2400" dirty="0">
                <a:solidFill>
                  <a:srgbClr val="000000"/>
                </a:solidFill>
                <a:latin typeface="Times New Roman" panose="02020603050405020304" pitchFamily="18" charset="0"/>
              </a:rPr>
              <a:t>，我们将</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 </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k</a:t>
            </a:r>
            <a:r>
              <a:rPr lang="zh-CN" altLang="en-US" sz="2400" dirty="0">
                <a:solidFill>
                  <a:srgbClr val="000000"/>
                </a:solidFill>
                <a:latin typeface="Times New Roman" panose="02020603050405020304" pitchFamily="18" charset="0"/>
              </a:rPr>
              <a:t>称为</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的</a:t>
            </a:r>
            <a:r>
              <a:rPr lang="zh-CN" altLang="en-US" sz="2400" b="1" dirty="0">
                <a:solidFill>
                  <a:srgbClr val="0000FF"/>
                </a:solidFill>
                <a:latin typeface="Times New Roman" panose="02020603050405020304" pitchFamily="18" charset="0"/>
                <a:ea typeface="楷体_GB2312" pitchFamily="49" charset="-122"/>
              </a:rPr>
              <a:t>候</a:t>
            </a:r>
            <a:endParaRPr lang="zh-CN" altLang="en-US" sz="2400" b="1" dirty="0">
              <a:solidFill>
                <a:srgbClr val="0000FF"/>
              </a:solidFill>
              <a:latin typeface="Times New Roman" panose="02020603050405020304" pitchFamily="18" charset="0"/>
              <a:ea typeface="楷体_GB2312" pitchFamily="49" charset="-122"/>
            </a:endParaRPr>
          </a:p>
          <a:p>
            <a:pPr marL="0" lvl="0" indent="0" algn="just" eaLnBrk="1" hangingPunct="1">
              <a:spcBef>
                <a:spcPct val="0"/>
              </a:spcBef>
              <a:buNone/>
            </a:pPr>
            <a:r>
              <a:rPr lang="zh-CN" altLang="en-US" sz="2400" b="1" dirty="0">
                <a:solidFill>
                  <a:srgbClr val="0000FF"/>
                </a:solidFill>
                <a:latin typeface="Times New Roman" panose="02020603050405020304" pitchFamily="18" charset="0"/>
                <a:ea typeface="楷体_GB2312" pitchFamily="49" charset="-122"/>
              </a:rPr>
              <a:t>    选式</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7. </a:t>
            </a:r>
            <a:r>
              <a:rPr lang="zh-CN" altLang="en-US" sz="2400" dirty="0">
                <a:solidFill>
                  <a:srgbClr val="000000"/>
                </a:solidFill>
                <a:latin typeface="Times New Roman" panose="02020603050405020304" pitchFamily="18" charset="0"/>
              </a:rPr>
              <a:t>除非另有说明，否则第一个产生式左部的符号是开始</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Times New Roman" panose="02020603050405020304" pitchFamily="18" charset="0"/>
              </a:rPr>
              <a:t>    符号。</a:t>
            </a:r>
            <a:endParaRPr lang="zh-CN" altLang="en-US" sz="2400" dirty="0">
              <a:latin typeface="Times New Roman" panose="02020603050405020304" pitchFamily="18" charset="0"/>
            </a:endParaRPr>
          </a:p>
        </p:txBody>
      </p:sp>
    </p:spTree>
  </p:cSld>
  <p:clrMapOvr>
    <a:masterClrMapping/>
  </p:clrMapOvr>
  <p:transition spd="med">
    <p:cover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灯片编号占位符 6"/>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48483" name="Rectangle 3"/>
          <p:cNvSpPr>
            <a:spLocks noGrp="1"/>
          </p:cNvSpPr>
          <p:nvPr>
            <p:ph type="body" sz="half" idx="1"/>
          </p:nvPr>
        </p:nvSpPr>
        <p:spPr>
          <a:xfrm>
            <a:off x="755650" y="692150"/>
            <a:ext cx="7559675" cy="647700"/>
          </a:xfrm>
        </p:spPr>
        <p:txBody>
          <a:bodyPr vert="horz" wrap="square" lIns="91440" tIns="45720" rIns="91440" bIns="45720" anchor="t" anchorCtr="0"/>
          <a:p>
            <a:pPr algn="just" eaLnBrk="1" hangingPunct="1">
              <a:buClrTx/>
              <a:buSzTx/>
              <a:buFontTx/>
            </a:pPr>
            <a:r>
              <a:rPr lang="en-US" altLang="zh-CN" sz="2800" b="1" dirty="0">
                <a:solidFill>
                  <a:srgbClr val="660033"/>
                </a:solidFill>
                <a:latin typeface="宋体" panose="02010600030101010101" pitchFamily="2" charset="-122"/>
                <a:cs typeface="Times New Roman" panose="02020603050405020304" pitchFamily="18" charset="0"/>
              </a:rPr>
              <a:t>4.6.2 </a:t>
            </a:r>
            <a:r>
              <a:rPr lang="zh-CN" altLang="en-US" sz="2800" b="1" dirty="0">
                <a:solidFill>
                  <a:srgbClr val="660033"/>
                </a:solidFill>
                <a:latin typeface="宋体" panose="02010600030101010101" pitchFamily="2" charset="-122"/>
                <a:cs typeface="Times New Roman" panose="02020603050405020304" pitchFamily="18" charset="0"/>
              </a:rPr>
              <a:t>项和</a:t>
            </a:r>
            <a:r>
              <a:rPr lang="en-US" altLang="zh-CN" sz="2800" b="1" dirty="0">
                <a:solidFill>
                  <a:srgbClr val="660033"/>
                </a:solidFill>
                <a:latin typeface="宋体" panose="02010600030101010101" pitchFamily="2" charset="-122"/>
                <a:cs typeface="Times New Roman" panose="02020603050405020304" pitchFamily="18" charset="0"/>
              </a:rPr>
              <a:t>LR(0)</a:t>
            </a:r>
            <a:r>
              <a:rPr lang="zh-CN" altLang="en-US" sz="2800" b="1" dirty="0">
                <a:solidFill>
                  <a:srgbClr val="660033"/>
                </a:solidFill>
                <a:latin typeface="宋体" panose="02010600030101010101" pitchFamily="2" charset="-122"/>
                <a:cs typeface="Times New Roman" panose="02020603050405020304" pitchFamily="18" charset="0"/>
              </a:rPr>
              <a:t>自动机</a:t>
            </a:r>
            <a:endParaRPr lang="zh-CN" altLang="en-US" sz="2800" b="1" dirty="0">
              <a:solidFill>
                <a:srgbClr val="660033"/>
              </a:solidFill>
              <a:latin typeface="宋体" panose="02010600030101010101" pitchFamily="2" charset="-122"/>
              <a:cs typeface="Times New Roman" panose="02020603050405020304" pitchFamily="18" charset="0"/>
            </a:endParaRPr>
          </a:p>
          <a:p>
            <a:pPr algn="just" eaLnBrk="1" hangingPunct="1">
              <a:buClrTx/>
              <a:buSzTx/>
              <a:buFontTx/>
              <a:buNone/>
            </a:pPr>
            <a:r>
              <a:rPr lang="zh-CN" altLang="en-US"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ea typeface="Times New Roman" panose="02020603050405020304" pitchFamily="18" charset="0"/>
            </a:endParaRPr>
          </a:p>
        </p:txBody>
      </p:sp>
      <p:pic>
        <p:nvPicPr>
          <p:cNvPr id="148484" name="图片 1"/>
          <p:cNvPicPr>
            <a:picLocks noChangeAspect="1"/>
          </p:cNvPicPr>
          <p:nvPr/>
        </p:nvPicPr>
        <p:blipFill>
          <a:blip r:embed="rId1"/>
          <a:stretch>
            <a:fillRect/>
          </a:stretch>
        </p:blipFill>
        <p:spPr>
          <a:xfrm>
            <a:off x="1042988" y="1628775"/>
            <a:ext cx="5113337" cy="2587625"/>
          </a:xfrm>
          <a:prstGeom prst="rect">
            <a:avLst/>
          </a:prstGeom>
          <a:noFill/>
          <a:ln w="9525">
            <a:noFill/>
          </a:ln>
        </p:spPr>
      </p:pic>
    </p:spTree>
  </p:cSld>
  <p:clrMapOvr>
    <a:masterClrMapping/>
  </p:clrMapOvr>
  <p:transition spd="med">
    <p:cover dir="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49507" name="图片 1"/>
          <p:cNvPicPr>
            <a:picLocks noChangeAspect="1"/>
          </p:cNvPicPr>
          <p:nvPr/>
        </p:nvPicPr>
        <p:blipFill>
          <a:blip r:embed="rId1"/>
          <a:stretch>
            <a:fillRect/>
          </a:stretch>
        </p:blipFill>
        <p:spPr>
          <a:xfrm>
            <a:off x="130175" y="692150"/>
            <a:ext cx="8531225" cy="4749800"/>
          </a:xfrm>
          <a:prstGeom prst="rect">
            <a:avLst/>
          </a:prstGeom>
          <a:noFill/>
          <a:ln w="9525">
            <a:noFill/>
          </a:ln>
        </p:spPr>
      </p:pic>
    </p:spTree>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灯片编号占位符 5"/>
          <p:cNvSpPr txBox="1">
            <a:spLocks noGrp="1"/>
          </p:cNvSpPr>
          <p:nvPr>
            <p:ph type="sldNum" sz="quarter" idx="12"/>
          </p:nvPr>
        </p:nvSpPr>
        <p:spPr>
          <a:xfrm>
            <a:off x="6553200" y="5573713"/>
            <a:ext cx="2133600" cy="457200"/>
          </a:xfrm>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0531" name="Text Box 8"/>
          <p:cNvSpPr txBox="1"/>
          <p:nvPr/>
        </p:nvSpPr>
        <p:spPr>
          <a:xfrm>
            <a:off x="539750" y="836613"/>
            <a:ext cx="7488238"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50000"/>
              </a:spcBef>
              <a:buFont typeface="Wingdings" panose="05000000000000000000" pitchFamily="2" charset="2"/>
              <a:buChar char="Ø"/>
            </a:pPr>
            <a:r>
              <a:rPr lang="en-US" altLang="zh-CN" sz="2800" b="1" i="1" dirty="0">
                <a:solidFill>
                  <a:srgbClr val="A50021"/>
                </a:solidFill>
                <a:latin typeface="Times New Roman" panose="02020603050405020304" pitchFamily="18" charset="0"/>
              </a:rPr>
              <a:t>LR(0) </a:t>
            </a:r>
            <a:r>
              <a:rPr lang="zh-CN" altLang="en-US" sz="2800" b="1" dirty="0">
                <a:solidFill>
                  <a:srgbClr val="A50021"/>
                </a:solidFill>
                <a:latin typeface="Times New Roman" panose="02020603050405020304" pitchFamily="18" charset="0"/>
              </a:rPr>
              <a:t>项目</a:t>
            </a:r>
            <a:endParaRPr lang="zh-CN" altLang="en-US" sz="2800" b="1" dirty="0">
              <a:solidFill>
                <a:srgbClr val="A50021"/>
              </a:solidFill>
              <a:latin typeface="Times New Roman" panose="02020603050405020304" pitchFamily="18" charset="0"/>
            </a:endParaRPr>
          </a:p>
        </p:txBody>
      </p:sp>
      <p:grpSp>
        <p:nvGrpSpPr>
          <p:cNvPr id="150532" name="组合 1"/>
          <p:cNvGrpSpPr/>
          <p:nvPr/>
        </p:nvGrpSpPr>
        <p:grpSpPr>
          <a:xfrm>
            <a:off x="395288" y="1606550"/>
            <a:ext cx="8424862" cy="4176713"/>
            <a:chOff x="395947" y="1607046"/>
            <a:chExt cx="8424862" cy="4176464"/>
          </a:xfrm>
        </p:grpSpPr>
        <p:grpSp>
          <p:nvGrpSpPr>
            <p:cNvPr id="150534" name="Group 10"/>
            <p:cNvGrpSpPr/>
            <p:nvPr/>
          </p:nvGrpSpPr>
          <p:grpSpPr>
            <a:xfrm>
              <a:off x="395947" y="1607046"/>
              <a:ext cx="8424862" cy="4176464"/>
              <a:chOff x="720" y="480"/>
              <a:chExt cx="4224" cy="1390"/>
            </a:xfrm>
          </p:grpSpPr>
          <p:graphicFrame>
            <p:nvGraphicFramePr>
              <p:cNvPr id="150536" name="Object 11"/>
              <p:cNvGraphicFramePr>
                <a:graphicFrameLocks noChangeAspect="1"/>
              </p:cNvGraphicFramePr>
              <p:nvPr/>
            </p:nvGraphicFramePr>
            <p:xfrm>
              <a:off x="720" y="480"/>
              <a:ext cx="4224" cy="1390"/>
            </p:xfrm>
            <a:graphic>
              <a:graphicData uri="http://schemas.openxmlformats.org/presentationml/2006/ole">
                <mc:AlternateContent xmlns:mc="http://schemas.openxmlformats.org/markup-compatibility/2006">
                  <mc:Choice xmlns:v="urn:schemas-microsoft-com:vml" Requires="v">
                    <p:oleObj spid="_x0000_s3078" name="" r:id="rId1" imgW="7581900" imgH="2768600" progId="Photoshop.Image.7">
                      <p:embed/>
                    </p:oleObj>
                  </mc:Choice>
                  <mc:Fallback>
                    <p:oleObj name="" r:id="rId1" imgW="7581900" imgH="2768600" progId="Photoshop.Image.7">
                      <p:embed/>
                      <p:pic>
                        <p:nvPicPr>
                          <p:cNvPr id="0" name="图片 3077"/>
                          <p:cNvPicPr/>
                          <p:nvPr/>
                        </p:nvPicPr>
                        <p:blipFill>
                          <a:blip r:embed="rId2"/>
                          <a:stretch>
                            <a:fillRect/>
                          </a:stretch>
                        </p:blipFill>
                        <p:spPr>
                          <a:xfrm>
                            <a:off x="720" y="480"/>
                            <a:ext cx="4224" cy="1390"/>
                          </a:xfrm>
                          <a:prstGeom prst="rect">
                            <a:avLst/>
                          </a:prstGeom>
                          <a:noFill/>
                          <a:ln w="38100">
                            <a:noFill/>
                            <a:miter/>
                          </a:ln>
                        </p:spPr>
                      </p:pic>
                    </p:oleObj>
                  </mc:Fallback>
                </mc:AlternateContent>
              </a:graphicData>
            </a:graphic>
          </p:graphicFrame>
          <p:graphicFrame>
            <p:nvGraphicFramePr>
              <p:cNvPr id="150537" name="Object 12"/>
              <p:cNvGraphicFramePr>
                <a:graphicFrameLocks noChangeAspect="1"/>
              </p:cNvGraphicFramePr>
              <p:nvPr/>
            </p:nvGraphicFramePr>
            <p:xfrm>
              <a:off x="2873" y="1028"/>
              <a:ext cx="157" cy="296"/>
            </p:xfrm>
            <a:graphic>
              <a:graphicData uri="http://schemas.openxmlformats.org/presentationml/2006/ole">
                <mc:AlternateContent xmlns:mc="http://schemas.openxmlformats.org/markup-compatibility/2006">
                  <mc:Choice xmlns:v="urn:schemas-microsoft-com:vml" Requires="v">
                    <p:oleObj spid="_x0000_s3079" name="" r:id="rId3" imgW="114300" imgH="215900" progId="Equation.3">
                      <p:embed/>
                    </p:oleObj>
                  </mc:Choice>
                  <mc:Fallback>
                    <p:oleObj name="" r:id="rId3" imgW="114300" imgH="215900" progId="Equation.3">
                      <p:embed/>
                      <p:pic>
                        <p:nvPicPr>
                          <p:cNvPr id="0" name="图片 3078"/>
                          <p:cNvPicPr/>
                          <p:nvPr/>
                        </p:nvPicPr>
                        <p:blipFill>
                          <a:blip r:embed="rId4"/>
                          <a:stretch>
                            <a:fillRect/>
                          </a:stretch>
                        </p:blipFill>
                        <p:spPr>
                          <a:xfrm>
                            <a:off x="2873" y="1028"/>
                            <a:ext cx="157" cy="296"/>
                          </a:xfrm>
                          <a:prstGeom prst="rect">
                            <a:avLst/>
                          </a:prstGeom>
                          <a:noFill/>
                          <a:ln w="38100">
                            <a:noFill/>
                            <a:miter/>
                          </a:ln>
                        </p:spPr>
                      </p:pic>
                    </p:oleObj>
                  </mc:Fallback>
                </mc:AlternateContent>
              </a:graphicData>
            </a:graphic>
          </p:graphicFrame>
        </p:grpSp>
        <p:sp>
          <p:nvSpPr>
            <p:cNvPr id="150535" name="Text Box 13"/>
            <p:cNvSpPr txBox="1"/>
            <p:nvPr/>
          </p:nvSpPr>
          <p:spPr>
            <a:xfrm>
              <a:off x="617525" y="1661021"/>
              <a:ext cx="8129967" cy="275921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None/>
              </a:pPr>
              <a:r>
                <a:rPr lang="en-US" altLang="zh-CN" sz="2400" b="1" dirty="0">
                  <a:solidFill>
                    <a:srgbClr val="660033"/>
                  </a:solidFill>
                  <a:latin typeface="方正姚体" panose="02010601030101010101" pitchFamily="2" charset="-122"/>
                  <a:ea typeface="方正姚体" panose="02010601030101010101" pitchFamily="2" charset="-122"/>
                  <a:sym typeface="ZapfDingbats" pitchFamily="82" charset="2"/>
                </a:rPr>
                <a:t>①</a:t>
              </a:r>
              <a:r>
                <a:rPr lang="zh-CN" altLang="en-US" sz="2400" b="1" dirty="0">
                  <a:solidFill>
                    <a:srgbClr val="660033"/>
                  </a:solidFill>
                  <a:latin typeface="方正姚体" panose="02010601030101010101" pitchFamily="2" charset="-122"/>
                  <a:ea typeface="方正姚体" panose="02010601030101010101" pitchFamily="2" charset="-122"/>
                  <a:sym typeface="ZapfDingbats" pitchFamily="82" charset="2"/>
                </a:rPr>
                <a:t>定义：</a:t>
              </a:r>
              <a:r>
                <a:rPr lang="zh-CN" altLang="en-US" sz="2000" dirty="0">
                  <a:solidFill>
                    <a:srgbClr val="000000"/>
                  </a:solidFill>
                </a:rPr>
                <a:t>文法的 </a:t>
              </a:r>
              <a:r>
                <a:rPr lang="en-US" altLang="zh-CN" sz="2000" b="1" i="1" dirty="0"/>
                <a:t>LR(0) </a:t>
              </a:r>
              <a:r>
                <a:rPr lang="zh-CN" altLang="en-US" sz="2000" b="1" dirty="0">
                  <a:ea typeface="楷体_GB2312" pitchFamily="49" charset="-122"/>
                </a:rPr>
                <a:t>项目</a:t>
              </a:r>
              <a:r>
                <a:rPr lang="zh-CN" altLang="en-US" sz="2000" dirty="0">
                  <a:solidFill>
                    <a:srgbClr val="000000"/>
                  </a:solidFill>
                </a:rPr>
                <a:t>（简称</a:t>
              </a:r>
              <a:r>
                <a:rPr lang="zh-CN" altLang="en-US" sz="2000" b="1" dirty="0">
                  <a:ea typeface="楷体_GB2312" pitchFamily="49" charset="-122"/>
                </a:rPr>
                <a:t>项目</a:t>
              </a:r>
              <a:r>
                <a:rPr lang="zh-CN" altLang="en-US" sz="2000" dirty="0">
                  <a:solidFill>
                    <a:srgbClr val="000000"/>
                  </a:solidFill>
                </a:rPr>
                <a:t>） 是在</a:t>
              </a:r>
              <a:r>
                <a:rPr lang="en-US" altLang="zh-CN" sz="2000" dirty="0">
                  <a:solidFill>
                    <a:srgbClr val="000000"/>
                  </a:solidFill>
                </a:rPr>
                <a:t>G</a:t>
              </a:r>
              <a:r>
                <a:rPr lang="zh-CN" altLang="en-US" sz="2000" dirty="0">
                  <a:solidFill>
                    <a:srgbClr val="000000"/>
                  </a:solidFill>
                </a:rPr>
                <a:t>的产生式右部的某</a:t>
              </a:r>
              <a:endParaRPr lang="zh-CN" altLang="en-US" sz="2000" dirty="0">
                <a:solidFill>
                  <a:srgbClr val="000000"/>
                </a:solidFill>
              </a:endParaRPr>
            </a:p>
            <a:p>
              <a:pPr marL="0" lvl="0" indent="0" eaLnBrk="1" hangingPunct="1">
                <a:lnSpc>
                  <a:spcPct val="150000"/>
                </a:lnSpc>
                <a:spcBef>
                  <a:spcPct val="0"/>
                </a:spcBef>
                <a:buNone/>
              </a:pPr>
              <a:r>
                <a:rPr lang="zh-CN" altLang="en-US" sz="2000" dirty="0">
                  <a:solidFill>
                    <a:srgbClr val="000000"/>
                  </a:solidFill>
                </a:rPr>
                <a:t>              处加点的产生式。</a:t>
              </a:r>
              <a:endParaRPr lang="zh-CN" altLang="en-US" sz="2000" dirty="0">
                <a:solidFill>
                  <a:srgbClr val="000000"/>
                </a:solidFill>
              </a:endParaRPr>
            </a:p>
            <a:p>
              <a:pPr marL="0" lvl="0" indent="0" eaLnBrk="1" hangingPunct="1">
                <a:lnSpc>
                  <a:spcPct val="150000"/>
                </a:lnSpc>
                <a:spcBef>
                  <a:spcPct val="0"/>
                </a:spcBef>
                <a:buNone/>
              </a:pPr>
              <a:r>
                <a:rPr lang="zh-CN" altLang="en-US" sz="2400" b="1" dirty="0">
                  <a:solidFill>
                    <a:schemeClr val="tx2"/>
                  </a:solidFill>
                  <a:latin typeface="方正姚体" panose="02010601030101010101" pitchFamily="2" charset="-122"/>
                  <a:ea typeface="方正姚体" panose="02010601030101010101" pitchFamily="2" charset="-122"/>
                </a:rPr>
                <a:t>     </a:t>
              </a:r>
              <a:r>
                <a:rPr lang="zh-CN" altLang="en-US" sz="2200" b="1" dirty="0">
                  <a:solidFill>
                    <a:schemeClr val="tx2"/>
                  </a:solidFill>
                  <a:latin typeface="方正姚体" panose="02010601030101010101" pitchFamily="2" charset="-122"/>
                  <a:ea typeface="方正姚体" panose="02010601030101010101" pitchFamily="2" charset="-122"/>
                </a:rPr>
                <a:t>如：</a:t>
              </a:r>
              <a:r>
                <a:rPr lang="en-US" altLang="zh-CN" sz="2200" b="1" dirty="0">
                  <a:solidFill>
                    <a:srgbClr val="993366"/>
                  </a:solidFill>
                  <a:latin typeface="方正姚体" panose="02010601030101010101" pitchFamily="2" charset="-122"/>
                  <a:ea typeface="方正姚体" panose="02010601030101010101" pitchFamily="2" charset="-122"/>
                </a:rPr>
                <a:t>A→XY</a:t>
              </a:r>
              <a:r>
                <a:rPr lang="zh-CN" altLang="en-US" sz="2200" b="1" dirty="0">
                  <a:solidFill>
                    <a:schemeClr val="tx2"/>
                  </a:solidFill>
                  <a:latin typeface="方正姚体" panose="02010601030101010101" pitchFamily="2" charset="-122"/>
                  <a:ea typeface="方正姚体" panose="02010601030101010101" pitchFamily="2" charset="-122"/>
                </a:rPr>
                <a:t>对应三个项目：</a:t>
              </a:r>
              <a:endParaRPr lang="zh-CN" altLang="en-US" sz="2200" b="1" dirty="0">
                <a:solidFill>
                  <a:schemeClr val="tx2"/>
                </a:solidFill>
                <a:latin typeface="方正姚体" panose="02010601030101010101" pitchFamily="2" charset="-122"/>
                <a:ea typeface="方正姚体" panose="02010601030101010101" pitchFamily="2" charset="-122"/>
              </a:endParaRPr>
            </a:p>
            <a:p>
              <a:pPr marL="1163955" lvl="1" indent="-984250" eaLnBrk="1" hangingPunct="1">
                <a:lnSpc>
                  <a:spcPct val="125000"/>
                </a:lnSpc>
                <a:spcBef>
                  <a:spcPct val="30000"/>
                </a:spcBef>
                <a:buNone/>
              </a:pPr>
              <a:r>
                <a:rPr lang="zh-CN" altLang="en-US" sz="2200" b="1" dirty="0">
                  <a:solidFill>
                    <a:schemeClr val="tx2"/>
                  </a:solidFill>
                  <a:latin typeface="方正姚体" panose="02010601030101010101" pitchFamily="2" charset="-122"/>
                  <a:ea typeface="方正姚体" panose="02010601030101010101" pitchFamily="2" charset="-122"/>
                </a:rPr>
                <a:t>         </a:t>
              </a:r>
              <a:r>
                <a:rPr lang="en-US" altLang="zh-CN" sz="2200" b="1" dirty="0">
                  <a:solidFill>
                    <a:schemeClr val="tx2"/>
                  </a:solidFill>
                  <a:latin typeface="方正姚体" panose="02010601030101010101" pitchFamily="2" charset="-122"/>
                  <a:ea typeface="方正姚体" panose="02010601030101010101" pitchFamily="2" charset="-122"/>
                </a:rPr>
                <a:t>A→</a:t>
              </a:r>
              <a:r>
                <a:rPr lang="en-US" altLang="zh-CN" sz="2200" b="1" dirty="0">
                  <a:solidFill>
                    <a:schemeClr val="tx2"/>
                  </a:solidFill>
                  <a:latin typeface="宋体" panose="02010600030101010101" pitchFamily="2" charset="-122"/>
                  <a:ea typeface="方正姚体" panose="02010601030101010101" pitchFamily="2" charset="-122"/>
                </a:rPr>
                <a:t>·</a:t>
              </a:r>
              <a:r>
                <a:rPr lang="en-US" altLang="zh-CN" sz="2200" b="1" dirty="0">
                  <a:solidFill>
                    <a:schemeClr val="tx2"/>
                  </a:solidFill>
                  <a:latin typeface="方正姚体" panose="02010601030101010101" pitchFamily="2" charset="-122"/>
                  <a:ea typeface="方正姚体" panose="02010601030101010101" pitchFamily="2" charset="-122"/>
                </a:rPr>
                <a:t>XY         A→X</a:t>
              </a:r>
              <a:r>
                <a:rPr lang="en-US" altLang="zh-CN" sz="2200" b="1" dirty="0">
                  <a:solidFill>
                    <a:schemeClr val="tx2"/>
                  </a:solidFill>
                  <a:latin typeface="宋体" panose="02010600030101010101" pitchFamily="2" charset="-122"/>
                  <a:ea typeface="方正姚体" panose="02010601030101010101" pitchFamily="2" charset="-122"/>
                </a:rPr>
                <a:t>·</a:t>
              </a:r>
              <a:r>
                <a:rPr lang="en-US" altLang="zh-CN" sz="2200" b="1" dirty="0">
                  <a:solidFill>
                    <a:schemeClr val="tx2"/>
                  </a:solidFill>
                  <a:latin typeface="方正姚体" panose="02010601030101010101" pitchFamily="2" charset="-122"/>
                  <a:ea typeface="方正姚体" panose="02010601030101010101" pitchFamily="2" charset="-122"/>
                </a:rPr>
                <a:t>Y         A→XY</a:t>
              </a:r>
              <a:r>
                <a:rPr lang="en-US" altLang="zh-CN" sz="2200" b="1" dirty="0">
                  <a:solidFill>
                    <a:schemeClr val="tx2"/>
                  </a:solidFill>
                  <a:latin typeface="宋体" panose="02010600030101010101" pitchFamily="2" charset="-122"/>
                  <a:ea typeface="方正姚体" panose="02010601030101010101" pitchFamily="2" charset="-122"/>
                </a:rPr>
                <a:t>·</a:t>
              </a:r>
              <a:endParaRPr lang="en-US" altLang="zh-CN" sz="2200" b="1" dirty="0">
                <a:solidFill>
                  <a:schemeClr val="tx2"/>
                </a:solidFill>
                <a:latin typeface="方正姚体" panose="02010601030101010101" pitchFamily="2" charset="-122"/>
                <a:ea typeface="方正姚体" panose="02010601030101010101" pitchFamily="2" charset="-122"/>
              </a:endParaRPr>
            </a:p>
            <a:p>
              <a:pPr marL="1163955" lvl="1" indent="-984250" eaLnBrk="1" hangingPunct="1">
                <a:lnSpc>
                  <a:spcPct val="125000"/>
                </a:lnSpc>
                <a:spcBef>
                  <a:spcPct val="30000"/>
                </a:spcBef>
                <a:buNone/>
              </a:pPr>
              <a:r>
                <a:rPr lang="en-US" altLang="zh-CN" sz="2200" b="1" dirty="0">
                  <a:solidFill>
                    <a:schemeClr val="tx2"/>
                  </a:solidFill>
                  <a:latin typeface="方正姚体" panose="02010601030101010101" pitchFamily="2" charset="-122"/>
                  <a:ea typeface="方正姚体" panose="02010601030101010101" pitchFamily="2" charset="-122"/>
                </a:rPr>
                <a:t>  </a:t>
              </a:r>
              <a:r>
                <a:rPr lang="en-US" altLang="zh-CN" sz="2200" b="1" dirty="0">
                  <a:solidFill>
                    <a:schemeClr val="tx2"/>
                  </a:solidFill>
                  <a:highlight>
                    <a:srgbClr val="FFFF00"/>
                  </a:highlight>
                  <a:latin typeface="方正姚体" panose="02010601030101010101" pitchFamily="2" charset="-122"/>
                  <a:ea typeface="方正姚体" panose="02010601030101010101" pitchFamily="2" charset="-122"/>
                </a:rPr>
                <a:t> </a:t>
              </a:r>
              <a:r>
                <a:rPr lang="zh-CN" altLang="en-US" sz="2200" b="1" dirty="0">
                  <a:solidFill>
                    <a:schemeClr val="tx2"/>
                  </a:solidFill>
                  <a:highlight>
                    <a:srgbClr val="FFFF00"/>
                  </a:highlight>
                  <a:latin typeface="方正姚体" panose="02010601030101010101" pitchFamily="2" charset="-122"/>
                  <a:ea typeface="方正姚体" panose="02010601030101010101" pitchFamily="2" charset="-122"/>
                </a:rPr>
                <a:t>而</a:t>
              </a:r>
              <a:r>
                <a:rPr lang="en-US" altLang="zh-CN" sz="2200" b="1" dirty="0">
                  <a:solidFill>
                    <a:schemeClr val="tx2"/>
                  </a:solidFill>
                  <a:highlight>
                    <a:srgbClr val="FFFF00"/>
                  </a:highlight>
                  <a:latin typeface="方正姚体" panose="02010601030101010101" pitchFamily="2" charset="-122"/>
                  <a:ea typeface="方正姚体" panose="02010601030101010101" pitchFamily="2" charset="-122"/>
                </a:rPr>
                <a:t>:   </a:t>
              </a:r>
              <a:r>
                <a:rPr lang="en-US" altLang="zh-CN" sz="2200" b="1" dirty="0">
                  <a:solidFill>
                    <a:srgbClr val="993366"/>
                  </a:solidFill>
                  <a:highlight>
                    <a:srgbClr val="FFFF00"/>
                  </a:highlight>
                  <a:latin typeface="方正姚体" panose="02010601030101010101" pitchFamily="2" charset="-122"/>
                  <a:ea typeface="方正姚体" panose="02010601030101010101" pitchFamily="2" charset="-122"/>
                </a:rPr>
                <a:t>A→</a:t>
              </a:r>
              <a:r>
                <a:rPr lang="en-US" altLang="zh-CN" sz="2200" b="1" dirty="0">
                  <a:solidFill>
                    <a:srgbClr val="993366"/>
                  </a:solidFill>
                  <a:highlight>
                    <a:srgbClr val="FFFF00"/>
                  </a:highlight>
                  <a:latin typeface="方正姚体" panose="02010601030101010101" pitchFamily="2" charset="-122"/>
                  <a:ea typeface="方正姚体" panose="02010601030101010101" pitchFamily="2" charset="-122"/>
                  <a:sym typeface="Symbol" panose="05050102010706020507" pitchFamily="18" charset="2"/>
                </a:rPr>
                <a:t></a:t>
              </a:r>
              <a:r>
                <a:rPr lang="zh-CN" altLang="en-US" sz="2200" b="1" dirty="0">
                  <a:solidFill>
                    <a:schemeClr val="tx2"/>
                  </a:solidFill>
                  <a:highlight>
                    <a:srgbClr val="FFFF00"/>
                  </a:highlight>
                  <a:latin typeface="方正姚体" panose="02010601030101010101" pitchFamily="2" charset="-122"/>
                  <a:ea typeface="方正姚体" panose="02010601030101010101" pitchFamily="2" charset="-122"/>
                </a:rPr>
                <a:t>的项目 </a:t>
              </a:r>
              <a:r>
                <a:rPr lang="en-US" altLang="zh-CN" sz="2200" b="1" dirty="0">
                  <a:solidFill>
                    <a:schemeClr val="tx2"/>
                  </a:solidFill>
                  <a:highlight>
                    <a:srgbClr val="FFFF00"/>
                  </a:highlight>
                  <a:latin typeface="方正姚体" panose="02010601030101010101" pitchFamily="2" charset="-122"/>
                  <a:ea typeface="方正姚体" panose="02010601030101010101" pitchFamily="2" charset="-122"/>
                </a:rPr>
                <a:t>A→</a:t>
              </a:r>
              <a:r>
                <a:rPr lang="en-US" altLang="zh-CN" sz="2200" b="1" dirty="0">
                  <a:solidFill>
                    <a:schemeClr val="tx2"/>
                  </a:solidFill>
                  <a:highlight>
                    <a:srgbClr val="FFFF00"/>
                  </a:highlight>
                  <a:latin typeface="宋体" panose="02010600030101010101" pitchFamily="2" charset="-122"/>
                  <a:ea typeface="方正姚体" panose="02010601030101010101" pitchFamily="2" charset="-122"/>
                </a:rPr>
                <a:t>·</a:t>
              </a:r>
              <a:r>
                <a:rPr lang="en-US" altLang="zh-CN" sz="2400" b="1" dirty="0">
                  <a:solidFill>
                    <a:schemeClr val="tx2"/>
                  </a:solidFill>
                  <a:highlight>
                    <a:srgbClr val="FFFF00"/>
                  </a:highlight>
                  <a:latin typeface="方正姚体" panose="02010601030101010101" pitchFamily="2" charset="-122"/>
                  <a:ea typeface="方正姚体" panose="02010601030101010101" pitchFamily="2" charset="-122"/>
                  <a:sym typeface="ZapfDingbats" pitchFamily="82" charset="2"/>
                </a:rPr>
                <a:t> </a:t>
              </a:r>
              <a:r>
                <a:rPr lang="en-US" altLang="zh-CN" sz="2400" b="1" dirty="0">
                  <a:solidFill>
                    <a:schemeClr val="tx2"/>
                  </a:solidFill>
                  <a:latin typeface="方正姚体" panose="02010601030101010101" pitchFamily="2" charset="-122"/>
                  <a:ea typeface="方正姚体" panose="02010601030101010101" pitchFamily="2" charset="-122"/>
                  <a:sym typeface="ZapfDingbats" pitchFamily="82" charset="2"/>
                </a:rPr>
                <a:t>    </a:t>
              </a:r>
              <a:endParaRPr lang="en-US" altLang="zh-CN" sz="2400" b="1" dirty="0">
                <a:solidFill>
                  <a:schemeClr val="tx2"/>
                </a:solidFill>
                <a:latin typeface="方正姚体" panose="02010601030101010101" pitchFamily="2" charset="-122"/>
                <a:ea typeface="方正姚体" panose="02010601030101010101" pitchFamily="2" charset="-122"/>
                <a:sym typeface="ZapfDingbats" pitchFamily="82" charset="2"/>
              </a:endParaRPr>
            </a:p>
          </p:txBody>
        </p:sp>
      </p:grpSp>
      <p:sp>
        <p:nvSpPr>
          <p:cNvPr id="150533" name="Rectangle 6"/>
          <p:cNvSpPr/>
          <p:nvPr/>
        </p:nvSpPr>
        <p:spPr>
          <a:xfrm>
            <a:off x="684213" y="4540250"/>
            <a:ext cx="7848600" cy="11811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30000"/>
              </a:spcBef>
              <a:buNone/>
            </a:pPr>
            <a:r>
              <a:rPr lang="en-US" altLang="zh-CN" sz="2200" b="1" dirty="0">
                <a:solidFill>
                  <a:srgbClr val="660033"/>
                </a:solidFill>
                <a:latin typeface="方正姚体" panose="02010601030101010101" pitchFamily="2" charset="-122"/>
                <a:ea typeface="方正姚体" panose="02010601030101010101" pitchFamily="2" charset="-122"/>
              </a:rPr>
              <a:t>②</a:t>
            </a:r>
            <a:r>
              <a:rPr lang="zh-CN" altLang="en-US" sz="2200" b="1" dirty="0">
                <a:solidFill>
                  <a:srgbClr val="660033"/>
                </a:solidFill>
                <a:latin typeface="方正姚体" panose="02010601030101010101" pitchFamily="2" charset="-122"/>
                <a:ea typeface="方正姚体" panose="02010601030101010101" pitchFamily="2" charset="-122"/>
              </a:rPr>
              <a:t>项目的意义：</a:t>
            </a:r>
            <a:r>
              <a:rPr lang="zh-CN" altLang="en-US" sz="2200" b="1" dirty="0">
                <a:solidFill>
                  <a:srgbClr val="003399"/>
                </a:solidFill>
                <a:latin typeface="方正姚体" panose="02010601030101010101" pitchFamily="2" charset="-122"/>
                <a:ea typeface="方正姚体" panose="02010601030101010101" pitchFamily="2" charset="-122"/>
              </a:rPr>
              <a:t>指明在分析过程的某时刻，我们已经看到了一个产生式的哪些部分</a:t>
            </a:r>
            <a:endParaRPr lang="zh-CN" altLang="en-US" sz="2200" b="1" dirty="0">
              <a:solidFill>
                <a:srgbClr val="003399"/>
              </a:solidFill>
              <a:latin typeface="方正姚体" panose="02010601030101010101" pitchFamily="2" charset="-122"/>
              <a:ea typeface="方正姚体" panose="02010601030101010101" pitchFamily="2" charset="-122"/>
            </a:endParaRPr>
          </a:p>
          <a:p>
            <a:pPr marL="0" lvl="0" indent="0" algn="ctr">
              <a:spcBef>
                <a:spcPct val="0"/>
              </a:spcBef>
              <a:buNone/>
            </a:pPr>
            <a:endParaRPr lang="en-US" altLang="zh-CN" sz="1800" dirty="0">
              <a:solidFill>
                <a:srgbClr val="003399"/>
              </a:solidFill>
              <a:latin typeface="Arial" panose="020B0604020202020204" pitchFamily="34" charset="0"/>
            </a:endParaRPr>
          </a:p>
        </p:txBody>
      </p:sp>
    </p:spTree>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2579" name="Text Box 5"/>
          <p:cNvSpPr txBox="1">
            <a:spLocks noChangeArrowheads="1"/>
          </p:cNvSpPr>
          <p:nvPr/>
        </p:nvSpPr>
        <p:spPr bwMode="auto">
          <a:xfrm>
            <a:off x="684213" y="549275"/>
            <a:ext cx="7848600"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0" lang="zh-CN" altLang="en-US" sz="2800" b="1" i="0" u="none" strike="noStrike" kern="1200" cap="none" spc="0" normalizeH="0" baseline="0" noProof="0" dirty="0" smtClean="0">
                <a:ln>
                  <a:noFill/>
                </a:ln>
                <a:solidFill>
                  <a:srgbClr val="C00000"/>
                </a:solidFill>
                <a:effectLst/>
                <a:highlight>
                  <a:srgbClr val="FFFF00"/>
                </a:highlight>
                <a:uLnTx/>
                <a:uFillTx/>
                <a:latin typeface="黑体" panose="02010609060101010101" pitchFamily="49" charset="-122"/>
                <a:ea typeface="黑体" panose="02010609060101010101" pitchFamily="49" charset="-122"/>
                <a:cs typeface="+mn-cs"/>
              </a:rPr>
              <a:t>增广文法</a:t>
            </a:r>
            <a:endParaRPr kumimoji="0" lang="zh-CN" altLang="en-US" sz="2800" b="1" i="0" u="none" strike="noStrike" kern="1200" cap="none" spc="0" normalizeH="0" baseline="0" noProof="0" dirty="0" smtClean="0">
              <a:ln>
                <a:noFill/>
              </a:ln>
              <a:solidFill>
                <a:srgbClr val="C00000"/>
              </a:solidFill>
              <a:effectLst/>
              <a:highlight>
                <a:srgbClr val="FFFF00"/>
              </a:highligh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如果文法</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G</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的开始符号为</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S</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，那么</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G</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a:t>
            </a:r>
            <a:r>
              <a:rPr kumimoji="0" lang="zh-CN" altLang="en-US" sz="24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增广文法</a:t>
            </a:r>
            <a:r>
              <a:rPr kumimoji="0" lang="en-US" altLang="zh-CN" sz="2400" b="1" i="0" u="none" strike="noStrike" kern="1200" cap="none" spc="0" normalizeH="0" baseline="0" noProof="0" dirty="0" smtClean="0">
                <a:ln>
                  <a:noFill/>
                </a:ln>
                <a:solidFill>
                  <a:srgbClr val="000000"/>
                </a:solidFill>
                <a:effectLst/>
                <a:uLnTx/>
                <a:uFillTx/>
                <a:latin typeface="楷体_GB2312" pitchFamily="49" charset="-122"/>
                <a:ea typeface="楷体_GB2312" pitchFamily="49" charset="-122"/>
                <a:cs typeface="+mn-cs"/>
              </a:rPr>
              <a:t>G</a:t>
            </a:r>
            <a:r>
              <a:rPr kumimoji="0" lang="en-US" altLang="zh-CN" sz="2400" b="1"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是在</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G</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的基础上增加一个新的开始符号</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S’ </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和产生式</a:t>
            </a:r>
            <a:r>
              <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S’-&gt; S</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endParaRPr kumimoji="0" lang="en-US" altLang="zh-CN"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新产生式的目的是用来指示语法分析器什么时候应该停止分析并宣布接受输入，即</a:t>
            </a:r>
            <a:r>
              <a:rPr kumimoji="0" lang="zh-CN" altLang="en-US" sz="24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当且仅当语法分析器执行归约</a:t>
            </a:r>
            <a:r>
              <a:rPr kumimoji="0" lang="en-US" altLang="zh-CN" sz="24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S’-&gt; S</a:t>
            </a:r>
            <a:r>
              <a:rPr kumimoji="0" lang="zh-CN" altLang="en-US" sz="24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时，分析成功</a:t>
            </a:r>
            <a:r>
              <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。使得文法开始符号仅出现在一个产生式的左边，从而使得分析器只有一个接受状态。</a:t>
            </a:r>
            <a:endParaRPr kumimoji="0" lang="zh-CN" altLang="en-US"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151556" name="图片 1"/>
          <p:cNvPicPr>
            <a:picLocks noChangeAspect="1"/>
          </p:cNvPicPr>
          <p:nvPr/>
        </p:nvPicPr>
        <p:blipFill>
          <a:blip r:embed="rId1"/>
          <a:srcRect t="3140"/>
          <a:stretch>
            <a:fillRect/>
          </a:stretch>
        </p:blipFill>
        <p:spPr>
          <a:xfrm>
            <a:off x="1042988" y="2060575"/>
            <a:ext cx="6272212" cy="2305050"/>
          </a:xfrm>
          <a:prstGeom prst="rect">
            <a:avLst/>
          </a:prstGeom>
          <a:noFill/>
          <a:ln w="9525">
            <a:noFill/>
          </a:ln>
        </p:spPr>
      </p:pic>
    </p:spTree>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53603" name="图片 1"/>
          <p:cNvPicPr>
            <a:picLocks noChangeAspect="1"/>
          </p:cNvPicPr>
          <p:nvPr/>
        </p:nvPicPr>
        <p:blipFill>
          <a:blip r:embed="rId1"/>
          <a:stretch>
            <a:fillRect/>
          </a:stretch>
        </p:blipFill>
        <p:spPr>
          <a:xfrm>
            <a:off x="107950" y="1196975"/>
            <a:ext cx="8886825" cy="4103688"/>
          </a:xfrm>
          <a:prstGeom prst="rect">
            <a:avLst/>
          </a:prstGeom>
          <a:noFill/>
          <a:ln w="9525">
            <a:noFill/>
          </a:ln>
        </p:spPr>
      </p:pic>
      <p:pic>
        <p:nvPicPr>
          <p:cNvPr id="153604" name="图片 1"/>
          <p:cNvPicPr>
            <a:picLocks noChangeAspect="1"/>
          </p:cNvPicPr>
          <p:nvPr/>
        </p:nvPicPr>
        <p:blipFill>
          <a:blip r:embed="rId2"/>
          <a:stretch>
            <a:fillRect/>
          </a:stretch>
        </p:blipFill>
        <p:spPr>
          <a:xfrm>
            <a:off x="1116013" y="5300663"/>
            <a:ext cx="7729537" cy="906462"/>
          </a:xfrm>
          <a:prstGeom prst="rect">
            <a:avLst/>
          </a:prstGeom>
          <a:noFill/>
          <a:ln w="9525">
            <a:noFill/>
          </a:ln>
        </p:spPr>
      </p:pic>
      <p:sp>
        <p:nvSpPr>
          <p:cNvPr id="153605" name="矩形 2"/>
          <p:cNvSpPr/>
          <p:nvPr/>
        </p:nvSpPr>
        <p:spPr>
          <a:xfrm>
            <a:off x="539750" y="549275"/>
            <a:ext cx="3357563"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50000"/>
              </a:spcBef>
              <a:buFont typeface="Wingdings" panose="05000000000000000000" pitchFamily="2" charset="2"/>
              <a:buChar char="Ø"/>
            </a:pPr>
            <a:r>
              <a:rPr lang="zh-CN" altLang="en-US" sz="2800" b="1" dirty="0">
                <a:solidFill>
                  <a:srgbClr val="C00000"/>
                </a:solidFill>
                <a:latin typeface="黑体" panose="02010609060101010101" pitchFamily="49" charset="-122"/>
                <a:ea typeface="黑体" panose="02010609060101010101" pitchFamily="49" charset="-122"/>
              </a:rPr>
              <a:t>闭包运算</a:t>
            </a:r>
            <a:r>
              <a:rPr lang="en-US" altLang="zh-CN" sz="2800" b="1" dirty="0">
                <a:solidFill>
                  <a:srgbClr val="C00000"/>
                </a:solidFill>
                <a:latin typeface="黑体" panose="02010609060101010101" pitchFamily="49" charset="-122"/>
                <a:ea typeface="黑体" panose="02010609060101010101" pitchFamily="49" charset="-122"/>
              </a:rPr>
              <a:t>closure</a:t>
            </a:r>
            <a:endParaRPr lang="en-US" altLang="zh-CN" sz="2800" b="1" dirty="0">
              <a:solidFill>
                <a:srgbClr val="C00000"/>
              </a:solidFill>
              <a:latin typeface="黑体" panose="02010609060101010101" pitchFamily="49" charset="-122"/>
              <a:ea typeface="黑体" panose="02010609060101010101" pitchFamily="49" charset="-122"/>
            </a:endParaRPr>
          </a:p>
        </p:txBody>
      </p:sp>
    </p:spTree>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4627" name="Text Box 4"/>
          <p:cNvSpPr txBox="1"/>
          <p:nvPr/>
        </p:nvSpPr>
        <p:spPr>
          <a:xfrm>
            <a:off x="827088" y="981075"/>
            <a:ext cx="7777162" cy="4492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50000"/>
              </a:spcBef>
              <a:buFont typeface="Wingdings" panose="05000000000000000000" pitchFamily="2" charset="2"/>
              <a:buChar char="Ø"/>
            </a:pPr>
            <a:r>
              <a:rPr lang="zh-CN" altLang="en-US" sz="2800" b="1" dirty="0">
                <a:solidFill>
                  <a:srgbClr val="C00000"/>
                </a:solidFill>
                <a:highlight>
                  <a:srgbClr val="FFFF00"/>
                </a:highlight>
                <a:latin typeface="黑体" panose="02010609060101010101" pitchFamily="49" charset="-122"/>
                <a:ea typeface="黑体" panose="02010609060101010101" pitchFamily="49" charset="-122"/>
              </a:rPr>
              <a:t>闭包运算</a:t>
            </a:r>
            <a:r>
              <a:rPr lang="en-US" altLang="zh-CN" sz="2800" b="1" dirty="0">
                <a:solidFill>
                  <a:srgbClr val="C00000"/>
                </a:solidFill>
                <a:highlight>
                  <a:srgbClr val="FFFF00"/>
                </a:highlight>
                <a:latin typeface="黑体" panose="02010609060101010101" pitchFamily="49" charset="-122"/>
                <a:ea typeface="黑体" panose="02010609060101010101" pitchFamily="49" charset="-122"/>
              </a:rPr>
              <a:t>closure(I)</a:t>
            </a:r>
            <a:endParaRPr lang="en-US" altLang="zh-CN" sz="2800" b="1" dirty="0">
              <a:solidFill>
                <a:srgbClr val="C00000"/>
              </a:solidFill>
              <a:highlight>
                <a:srgbClr val="FFFF00"/>
              </a:highlight>
              <a:latin typeface="黑体" panose="02010609060101010101" pitchFamily="49" charset="-122"/>
              <a:ea typeface="黑体" panose="02010609060101010101" pitchFamily="49" charset="-122"/>
            </a:endParaRPr>
          </a:p>
          <a:p>
            <a:pPr marL="342900" lvl="0" indent="-342900" eaLnBrk="1" hangingPunct="1">
              <a:spcBef>
                <a:spcPts val="600"/>
              </a:spcBef>
              <a:buNone/>
            </a:pPr>
            <a:endParaRPr lang="en-US" altLang="zh-CN" sz="2800" b="1" dirty="0">
              <a:solidFill>
                <a:srgbClr val="C00000"/>
              </a:solidFill>
              <a:latin typeface="黑体" panose="02010609060101010101" pitchFamily="49" charset="-122"/>
              <a:ea typeface="黑体" panose="02010609060101010101" pitchFamily="49" charset="-122"/>
            </a:endParaRPr>
          </a:p>
          <a:p>
            <a:pPr marL="342900" lvl="0" indent="-342900" eaLnBrk="1" hangingPunct="1">
              <a:spcBef>
                <a:spcPct val="50000"/>
              </a:spcBef>
              <a:buNone/>
            </a:pPr>
            <a:r>
              <a:rPr lang="zh-CN" altLang="en-US" sz="2400" dirty="0">
                <a:solidFill>
                  <a:srgbClr val="000000"/>
                </a:solidFill>
                <a:latin typeface="Times New Roman" panose="02020603050405020304" pitchFamily="18" charset="0"/>
              </a:rPr>
              <a:t>如果</a:t>
            </a:r>
            <a:r>
              <a:rPr lang="en-US" altLang="zh-CN" sz="2400" i="1"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是文法</a:t>
            </a:r>
            <a:r>
              <a:rPr lang="en-US" altLang="zh-CN" sz="2400" dirty="0">
                <a:solidFill>
                  <a:srgbClr val="000000"/>
                </a:solidFill>
                <a:latin typeface="Times New Roman" panose="02020603050405020304" pitchFamily="18" charset="0"/>
              </a:rPr>
              <a:t>G</a:t>
            </a:r>
            <a:r>
              <a:rPr lang="zh-CN" altLang="en-US" sz="2400" dirty="0">
                <a:solidFill>
                  <a:srgbClr val="000000"/>
                </a:solidFill>
                <a:latin typeface="Times New Roman" panose="02020603050405020304" pitchFamily="18" charset="0"/>
              </a:rPr>
              <a:t>的项目集，那么</a:t>
            </a:r>
            <a:r>
              <a:rPr lang="en-US" altLang="zh-CN" sz="2400" i="1" dirty="0">
                <a:solidFill>
                  <a:srgbClr val="000000"/>
                </a:solidFill>
                <a:latin typeface="Times New Roman" panose="02020603050405020304" pitchFamily="18" charset="0"/>
              </a:rPr>
              <a:t>closure(I) </a:t>
            </a:r>
            <a:r>
              <a:rPr lang="zh-CN" altLang="en-US" sz="2400" dirty="0">
                <a:solidFill>
                  <a:srgbClr val="000000"/>
                </a:solidFill>
                <a:latin typeface="Times New Roman" panose="02020603050405020304" pitchFamily="18" charset="0"/>
              </a:rPr>
              <a:t>是从</a:t>
            </a:r>
            <a:r>
              <a:rPr lang="en-US" altLang="zh-CN" sz="2400" dirty="0">
                <a:solidFill>
                  <a:srgbClr val="000000"/>
                </a:solidFill>
                <a:latin typeface="Times New Roman" panose="02020603050405020304" pitchFamily="18" charset="0"/>
              </a:rPr>
              <a:t>I</a:t>
            </a:r>
            <a:r>
              <a:rPr lang="zh-CN" altLang="en-US" sz="2400" dirty="0">
                <a:solidFill>
                  <a:srgbClr val="000000"/>
                </a:solidFill>
                <a:latin typeface="Times New Roman" panose="02020603050405020304" pitchFamily="18" charset="0"/>
              </a:rPr>
              <a:t>出发由以</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None/>
            </a:pPr>
            <a:r>
              <a:rPr lang="zh-CN" altLang="en-US" sz="2400" dirty="0">
                <a:solidFill>
                  <a:srgbClr val="000000"/>
                </a:solidFill>
                <a:latin typeface="Times New Roman" panose="02020603050405020304" pitchFamily="18" charset="0"/>
              </a:rPr>
              <a:t>下两条规则构造的项目集：</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AutoNum type="arabicPeriod"/>
            </a:pPr>
            <a:r>
              <a:rPr lang="zh-CN" altLang="en-US" sz="2400" dirty="0">
                <a:solidFill>
                  <a:srgbClr val="000000"/>
                </a:solidFill>
                <a:latin typeface="Times New Roman" panose="02020603050405020304" pitchFamily="18" charset="0"/>
              </a:rPr>
              <a:t>初始时，把</a:t>
            </a:r>
            <a:r>
              <a:rPr lang="en-US" altLang="zh-CN" sz="2400" i="1" dirty="0">
                <a:solidFill>
                  <a:srgbClr val="000000"/>
                </a:solidFill>
                <a:latin typeface="Times New Roman" panose="02020603050405020304" pitchFamily="18" charset="0"/>
              </a:rPr>
              <a:t>I</a:t>
            </a:r>
            <a:r>
              <a:rPr lang="zh-CN" altLang="en-US" sz="2400" dirty="0">
                <a:solidFill>
                  <a:srgbClr val="000000"/>
                </a:solidFill>
                <a:latin typeface="Times New Roman" panose="02020603050405020304" pitchFamily="18" charset="0"/>
              </a:rPr>
              <a:t>的每个项目都加入</a:t>
            </a:r>
            <a:r>
              <a:rPr lang="en-US" altLang="zh-CN" sz="2400" i="1" dirty="0">
                <a:solidFill>
                  <a:srgbClr val="000000"/>
                </a:solidFill>
                <a:latin typeface="Times New Roman" panose="02020603050405020304" pitchFamily="18" charset="0"/>
              </a:rPr>
              <a:t>closure(I)</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AutoNum type="arabicPeriod"/>
            </a:pP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a:t>
            </a:r>
            <a:r>
              <a:rPr lang="en-US" altLang="zh-CN" sz="2400" dirty="0">
                <a:latin typeface="Times New Roman" panose="02020603050405020304" pitchFamily="18" charset="0"/>
              </a:rPr>
              <a:t> </a:t>
            </a:r>
            <a:r>
              <a:rPr lang="en-US" altLang="zh-CN" sz="2400" dirty="0">
                <a:solidFill>
                  <a:srgbClr val="000000"/>
                </a:solidFill>
                <a:latin typeface="Times New Roman" panose="02020603050405020304" pitchFamily="18" charset="0"/>
              </a:rPr>
              <a:t>→</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宋体" panose="02010600030101010101" pitchFamily="2" charset="-122"/>
              </a:rPr>
              <a:t>·</a:t>
            </a:r>
            <a:r>
              <a:rPr lang="en-US" altLang="zh-CN" sz="2400" dirty="0">
                <a:solidFill>
                  <a:srgbClr val="000000"/>
                </a:solidFill>
                <a:latin typeface="Times New Roman" panose="02020603050405020304" pitchFamily="18" charset="0"/>
              </a:rPr>
              <a:t>B</a:t>
            </a:r>
            <a:r>
              <a:rPr lang="el-GR" altLang="zh-CN" sz="2400" dirty="0">
                <a:solidFill>
                  <a:srgbClr val="000000"/>
                </a:solidFill>
                <a:latin typeface="Times New Roman" panose="02020603050405020304" pitchFamily="18" charset="0"/>
              </a:rPr>
              <a:t>β</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在</a:t>
            </a:r>
            <a:r>
              <a:rPr lang="en-US" altLang="zh-CN" sz="2400" i="1" dirty="0">
                <a:solidFill>
                  <a:srgbClr val="000000"/>
                </a:solidFill>
                <a:latin typeface="Times New Roman" panose="02020603050405020304" pitchFamily="18" charset="0"/>
              </a:rPr>
              <a:t>closure(I)</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中，且存在产生式 </a:t>
            </a:r>
            <a:r>
              <a:rPr lang="en-US" altLang="zh-CN" sz="2400" dirty="0">
                <a:solidFill>
                  <a:srgbClr val="000000"/>
                </a:solidFill>
                <a:latin typeface="Times New Roman" panose="02020603050405020304" pitchFamily="18" charset="0"/>
              </a:rPr>
              <a:t>B →</a:t>
            </a:r>
            <a:r>
              <a:rPr lang="el-GR" altLang="zh-CN" sz="2400" dirty="0">
                <a:solidFill>
                  <a:srgbClr val="000000"/>
                </a:solidFill>
                <a:latin typeface="宋体" panose="02010600030101010101" pitchFamily="2" charset="-122"/>
              </a:rPr>
              <a:t>γ</a:t>
            </a:r>
            <a:r>
              <a:rPr lang="zh-CN" altLang="en-US" sz="2400" dirty="0">
                <a:solidFill>
                  <a:srgbClr val="000000"/>
                </a:solidFill>
                <a:latin typeface="宋体" panose="02010600030101010101" pitchFamily="2" charset="-122"/>
              </a:rPr>
              <a:t>，若</a:t>
            </a: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B →</a:t>
            </a:r>
            <a:r>
              <a:rPr lang="en-US" altLang="zh-CN" sz="2400" dirty="0">
                <a:solidFill>
                  <a:srgbClr val="000000"/>
                </a:solidFill>
                <a:latin typeface="宋体" panose="02010600030101010101" pitchFamily="2" charset="-122"/>
              </a:rPr>
              <a:t>·</a:t>
            </a:r>
            <a:r>
              <a:rPr lang="el-GR" altLang="zh-CN" sz="2400" dirty="0">
                <a:solidFill>
                  <a:srgbClr val="000000"/>
                </a:solidFill>
                <a:latin typeface="宋体" panose="02010600030101010101" pitchFamily="2" charset="-122"/>
              </a:rPr>
              <a:t>γ</a:t>
            </a:r>
            <a:r>
              <a:rPr lang="zh-CN" altLang="en-US" sz="2400" dirty="0">
                <a:solidFill>
                  <a:srgbClr val="000000"/>
                </a:solidFill>
                <a:latin typeface="宋体" panose="02010600030101010101" pitchFamily="2" charset="-122"/>
              </a:rPr>
              <a:t>不在</a:t>
            </a:r>
            <a:r>
              <a:rPr lang="en-US" altLang="zh-CN" sz="2400" dirty="0">
                <a:solidFill>
                  <a:srgbClr val="000000"/>
                </a:solidFill>
                <a:latin typeface="宋体" panose="02010600030101010101" pitchFamily="2" charset="-122"/>
              </a:rPr>
              <a:t>closure</a:t>
            </a:r>
            <a:r>
              <a:rPr lang="en-US" altLang="zh-CN" sz="2400" i="1" dirty="0">
                <a:solidFill>
                  <a:srgbClr val="000000"/>
                </a:solidFill>
                <a:latin typeface="宋体" panose="02010600030101010101" pitchFamily="2" charset="-122"/>
              </a:rPr>
              <a:t>(</a:t>
            </a:r>
            <a:r>
              <a:rPr lang="en-US" altLang="zh-CN" sz="2400" i="1" dirty="0">
                <a:solidFill>
                  <a:srgbClr val="000000"/>
                </a:solidFill>
                <a:latin typeface="Times New Roman" panose="02020603050405020304" pitchFamily="18" charset="0"/>
              </a:rPr>
              <a:t>I)</a:t>
            </a:r>
            <a:r>
              <a:rPr lang="zh-CN" altLang="en-US" sz="2400" dirty="0">
                <a:solidFill>
                  <a:srgbClr val="000000"/>
                </a:solidFill>
                <a:latin typeface="Times New Roman" panose="02020603050405020304" pitchFamily="18" charset="0"/>
              </a:rPr>
              <a:t>中，则将其加入 </a:t>
            </a:r>
            <a:r>
              <a:rPr lang="en-US" altLang="zh-CN" sz="2400" dirty="0">
                <a:solidFill>
                  <a:srgbClr val="000000"/>
                </a:solidFill>
                <a:latin typeface="Times New Roman" panose="02020603050405020304" pitchFamily="18" charset="0"/>
              </a:rPr>
              <a:t>closure(I)</a:t>
            </a:r>
            <a:r>
              <a:rPr lang="zh-CN" altLang="en-US" sz="2400" dirty="0">
                <a:solidFill>
                  <a:srgbClr val="000000"/>
                </a:solidFill>
                <a:latin typeface="Times New Roman" panose="02020603050405020304" pitchFamily="18" charset="0"/>
              </a:rPr>
              <a:t>，反复运用这条规则，直到没有更多项目可加入</a:t>
            </a:r>
            <a:r>
              <a:rPr lang="en-US" altLang="zh-CN" sz="2400" dirty="0">
                <a:solidFill>
                  <a:srgbClr val="000000"/>
                </a:solidFill>
                <a:latin typeface="Times New Roman" panose="02020603050405020304" pitchFamily="18" charset="0"/>
              </a:rPr>
              <a:t>closure(I)</a:t>
            </a:r>
            <a:r>
              <a:rPr lang="zh-CN" altLang="en-US" sz="2400" dirty="0">
                <a:solidFill>
                  <a:srgbClr val="000000"/>
                </a:solidFill>
                <a:latin typeface="Times New Roman" panose="02020603050405020304" pitchFamily="18" charset="0"/>
              </a:rPr>
              <a:t>为止。</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5651" name="Text Box 4"/>
          <p:cNvSpPr txBox="1"/>
          <p:nvPr/>
        </p:nvSpPr>
        <p:spPr>
          <a:xfrm>
            <a:off x="900113" y="1196975"/>
            <a:ext cx="7559675" cy="4657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例</a:t>
            </a:r>
            <a:r>
              <a:rPr lang="en-US" altLang="zh-CN" sz="2000" b="1" dirty="0">
                <a:solidFill>
                  <a:srgbClr val="009900"/>
                </a:solidFill>
                <a:latin typeface="Times New Roman" panose="02020603050405020304" pitchFamily="18" charset="0"/>
              </a:rPr>
              <a:t>4.34</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考虑增广的表达式文法：</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00"/>
                </a:solidFill>
                <a:latin typeface="Times New Roman" panose="02020603050405020304" pitchFamily="18" charset="0"/>
              </a:rPr>
              <a:t>       </a:t>
            </a:r>
            <a:r>
              <a:rPr lang="en-US" altLang="zh-CN" sz="1800" dirty="0">
                <a:solidFill>
                  <a:srgbClr val="000000"/>
                </a:solidFill>
              </a:rPr>
              <a:t>E</a:t>
            </a:r>
            <a:r>
              <a:rPr lang="en-US" altLang="zh-CN" sz="1800" dirty="0">
                <a:solidFill>
                  <a:srgbClr val="000000"/>
                </a:solidFill>
                <a:latin typeface="Arial" panose="020B0604020202020204" pitchFamily="34" charset="0"/>
              </a:rPr>
              <a:t>’</a:t>
            </a:r>
            <a:r>
              <a:rPr lang="en-US" altLang="zh-CN" sz="1800" dirty="0">
                <a:solidFill>
                  <a:srgbClr val="000000"/>
                </a:solidFill>
              </a:rPr>
              <a:t> →E                                     T →T * F | F</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      E →E + T | T                          F →(E) | id            </a:t>
            </a:r>
            <a:r>
              <a:rPr lang="en-US" altLang="zh-CN" sz="1800" dirty="0"/>
              <a:t>(4-19)</a:t>
            </a:r>
            <a:endParaRPr lang="en-US" altLang="zh-CN" sz="1800" dirty="0"/>
          </a:p>
          <a:p>
            <a:pPr marL="0" lvl="0" indent="0" eaLnBrk="1" hangingPunct="1">
              <a:spcBef>
                <a:spcPct val="50000"/>
              </a:spcBef>
              <a:buNone/>
            </a:pPr>
            <a:r>
              <a:rPr lang="zh-CN" altLang="en-US" sz="2000" dirty="0">
                <a:solidFill>
                  <a:srgbClr val="000000"/>
                </a:solidFill>
                <a:latin typeface="Times New Roman" panose="02020603050405020304" pitchFamily="18" charset="0"/>
              </a:rPr>
              <a:t>如果</a:t>
            </a:r>
            <a:r>
              <a:rPr lang="en-US" altLang="zh-CN" sz="2000" i="1"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是一个项目集合</a:t>
            </a:r>
            <a:r>
              <a:rPr lang="en-US" altLang="zh-CN" sz="2000" dirty="0">
                <a:solidFill>
                  <a:srgbClr val="000000"/>
                </a:solidFill>
                <a:latin typeface="Times New Roman" panose="02020603050405020304" pitchFamily="18" charset="0"/>
              </a:rPr>
              <a:t>{[</a:t>
            </a:r>
            <a:r>
              <a:rPr lang="en-US" altLang="zh-CN" sz="2000" i="1" dirty="0">
                <a:solidFill>
                  <a:srgbClr val="000000"/>
                </a:solidFill>
              </a:rPr>
              <a:t>E</a:t>
            </a: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 </a:t>
            </a:r>
            <a:r>
              <a:rPr lang="en-US" altLang="zh-CN" sz="2000" i="1" dirty="0">
                <a:solidFill>
                  <a:srgbClr val="000000"/>
                </a:solidFill>
              </a:rPr>
              <a:t>E</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，那么</a:t>
            </a:r>
            <a:r>
              <a:rPr lang="en-US" altLang="zh-CN" sz="2000" i="1" dirty="0">
                <a:solidFill>
                  <a:srgbClr val="000000"/>
                </a:solidFill>
                <a:latin typeface="Times New Roman" panose="02020603050405020304" pitchFamily="18" charset="0"/>
              </a:rPr>
              <a:t>closure(I)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包含下列项目：</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1800" dirty="0">
                <a:solidFill>
                  <a:srgbClr val="000000"/>
                </a:solidFill>
              </a:rPr>
              <a:t>       </a:t>
            </a:r>
            <a:r>
              <a:rPr lang="en-US" altLang="zh-CN" sz="1800" i="1" dirty="0">
                <a:solidFill>
                  <a:srgbClr val="0000FF"/>
                </a:solidFill>
              </a:rPr>
              <a:t>E’ → </a:t>
            </a:r>
            <a:r>
              <a:rPr lang="en-US" altLang="zh-CN" sz="1800" dirty="0">
                <a:solidFill>
                  <a:srgbClr val="0000FF"/>
                </a:solidFill>
                <a:latin typeface="宋体" panose="02010600030101010101" pitchFamily="2" charset="-122"/>
              </a:rPr>
              <a:t>·</a:t>
            </a:r>
            <a:r>
              <a:rPr lang="en-US" altLang="zh-CN" sz="1800" dirty="0">
                <a:solidFill>
                  <a:srgbClr val="0000FF"/>
                </a:solidFill>
              </a:rPr>
              <a:t> </a:t>
            </a:r>
            <a:r>
              <a:rPr lang="en-US" altLang="zh-CN" sz="1800" i="1" dirty="0">
                <a:solidFill>
                  <a:srgbClr val="0000FF"/>
                </a:solidFill>
              </a:rPr>
              <a:t>E</a:t>
            </a:r>
            <a:endParaRPr lang="en-US" altLang="zh-CN" sz="1800" i="1" dirty="0">
              <a:solidFill>
                <a:srgbClr val="0000FF"/>
              </a:solidFill>
            </a:endParaRPr>
          </a:p>
          <a:p>
            <a:pPr marL="0" lvl="0" indent="0" eaLnBrk="1" hangingPunct="1">
              <a:spcBef>
                <a:spcPct val="50000"/>
              </a:spcBef>
              <a:buNone/>
            </a:pPr>
            <a:r>
              <a:rPr lang="en-US" altLang="zh-CN" sz="2000" b="1" i="1" dirty="0">
                <a:solidFill>
                  <a:srgbClr val="0000FF"/>
                </a:solidFill>
                <a:latin typeface="Times New Roman" panose="02020603050405020304" pitchFamily="18" charset="0"/>
              </a:rPr>
              <a:t>        </a:t>
            </a:r>
            <a:r>
              <a:rPr lang="en-US" altLang="zh-CN" sz="1800" i="1" dirty="0">
                <a:solidFill>
                  <a:srgbClr val="0000FF"/>
                </a:solidFill>
              </a:rPr>
              <a:t>E → </a:t>
            </a:r>
            <a:r>
              <a:rPr lang="en-US" altLang="zh-CN" sz="1800" dirty="0">
                <a:solidFill>
                  <a:srgbClr val="0000FF"/>
                </a:solidFill>
                <a:latin typeface="宋体" panose="02010600030101010101" pitchFamily="2" charset="-122"/>
              </a:rPr>
              <a:t>·</a:t>
            </a:r>
            <a:r>
              <a:rPr lang="en-US" altLang="zh-CN" sz="2000" b="1" i="1" dirty="0">
                <a:solidFill>
                  <a:srgbClr val="0000FF"/>
                </a:solidFill>
                <a:latin typeface="Times New Roman" panose="02020603050405020304" pitchFamily="18" charset="0"/>
              </a:rPr>
              <a:t> </a:t>
            </a:r>
            <a:r>
              <a:rPr lang="en-US" altLang="zh-CN" sz="1800" i="1" dirty="0">
                <a:solidFill>
                  <a:srgbClr val="0000FF"/>
                </a:solidFill>
              </a:rPr>
              <a:t>E + T</a:t>
            </a:r>
            <a:endParaRPr lang="en-US" altLang="zh-CN" sz="1800" i="1" dirty="0">
              <a:solidFill>
                <a:srgbClr val="0000FF"/>
              </a:solidFill>
            </a:endParaRPr>
          </a:p>
          <a:p>
            <a:pPr marL="0" lvl="0" indent="0" eaLnBrk="1" hangingPunct="1">
              <a:spcBef>
                <a:spcPct val="50000"/>
              </a:spcBef>
              <a:buNone/>
            </a:pPr>
            <a:r>
              <a:rPr lang="en-US" altLang="zh-CN" sz="1800" i="1" dirty="0">
                <a:solidFill>
                  <a:srgbClr val="0000FF"/>
                </a:solidFill>
              </a:rPr>
              <a:t>      E → </a:t>
            </a:r>
            <a:r>
              <a:rPr lang="en-US" altLang="zh-CN" sz="1800" dirty="0">
                <a:solidFill>
                  <a:srgbClr val="0000FF"/>
                </a:solidFill>
                <a:latin typeface="宋体" panose="02010600030101010101" pitchFamily="2" charset="-122"/>
              </a:rPr>
              <a:t>·</a:t>
            </a:r>
            <a:r>
              <a:rPr lang="en-US" altLang="zh-CN" sz="1800" dirty="0">
                <a:solidFill>
                  <a:srgbClr val="0000FF"/>
                </a:solidFill>
              </a:rPr>
              <a:t> </a:t>
            </a:r>
            <a:r>
              <a:rPr lang="en-US" altLang="zh-CN" sz="1800" i="1" dirty="0">
                <a:solidFill>
                  <a:srgbClr val="0000FF"/>
                </a:solidFill>
              </a:rPr>
              <a:t>T</a:t>
            </a:r>
            <a:endParaRPr lang="en-US" altLang="zh-CN" sz="1800" i="1" dirty="0">
              <a:solidFill>
                <a:srgbClr val="0000FF"/>
              </a:solidFill>
            </a:endParaRPr>
          </a:p>
          <a:p>
            <a:pPr marL="0" lvl="0" indent="0" eaLnBrk="1" hangingPunct="1">
              <a:spcBef>
                <a:spcPct val="50000"/>
              </a:spcBef>
              <a:buNone/>
            </a:pPr>
            <a:r>
              <a:rPr lang="en-US" altLang="zh-CN" sz="1800" dirty="0">
                <a:solidFill>
                  <a:srgbClr val="0000FF"/>
                </a:solidFill>
              </a:rPr>
              <a:t>      </a:t>
            </a:r>
            <a:r>
              <a:rPr lang="en-US" altLang="zh-CN" sz="1800" i="1" dirty="0">
                <a:solidFill>
                  <a:srgbClr val="0000FF"/>
                </a:solidFill>
              </a:rPr>
              <a:t>T </a:t>
            </a:r>
            <a:r>
              <a:rPr lang="en-US" altLang="zh-CN" sz="1800" dirty="0">
                <a:solidFill>
                  <a:srgbClr val="0000FF"/>
                </a:solidFill>
              </a:rPr>
              <a:t>→ </a:t>
            </a:r>
            <a:r>
              <a:rPr lang="en-US" altLang="zh-CN" sz="1800" dirty="0">
                <a:solidFill>
                  <a:srgbClr val="0000FF"/>
                </a:solidFill>
                <a:latin typeface="宋体" panose="02010600030101010101" pitchFamily="2" charset="-122"/>
              </a:rPr>
              <a:t>·</a:t>
            </a:r>
            <a:r>
              <a:rPr lang="en-US" altLang="zh-CN" sz="1800" dirty="0">
                <a:solidFill>
                  <a:srgbClr val="0000FF"/>
                </a:solidFill>
              </a:rPr>
              <a:t> </a:t>
            </a:r>
            <a:r>
              <a:rPr lang="en-US" altLang="zh-CN" sz="1800" i="1" dirty="0">
                <a:solidFill>
                  <a:srgbClr val="0000FF"/>
                </a:solidFill>
              </a:rPr>
              <a:t>T </a:t>
            </a:r>
            <a:r>
              <a:rPr lang="en-US" altLang="zh-CN" sz="1800" dirty="0">
                <a:solidFill>
                  <a:srgbClr val="0000FF"/>
                </a:solidFill>
              </a:rPr>
              <a:t>* </a:t>
            </a:r>
            <a:r>
              <a:rPr lang="en-US" altLang="zh-CN" sz="1800" i="1" dirty="0">
                <a:solidFill>
                  <a:srgbClr val="0000FF"/>
                </a:solidFill>
              </a:rPr>
              <a:t>F</a:t>
            </a:r>
            <a:endParaRPr lang="en-US" altLang="zh-CN" sz="1800" i="1" dirty="0">
              <a:solidFill>
                <a:srgbClr val="0000FF"/>
              </a:solidFill>
            </a:endParaRPr>
          </a:p>
          <a:p>
            <a:pPr marL="0" lvl="0" indent="0" eaLnBrk="1" hangingPunct="1">
              <a:spcBef>
                <a:spcPct val="50000"/>
              </a:spcBef>
              <a:buNone/>
            </a:pPr>
            <a:r>
              <a:rPr lang="en-US" altLang="zh-CN" sz="1800" i="1" dirty="0">
                <a:solidFill>
                  <a:srgbClr val="0000FF"/>
                </a:solidFill>
              </a:rPr>
              <a:t>      T </a:t>
            </a:r>
            <a:r>
              <a:rPr lang="en-US" altLang="zh-CN" sz="1800" dirty="0">
                <a:solidFill>
                  <a:srgbClr val="0000FF"/>
                </a:solidFill>
              </a:rPr>
              <a:t>→ </a:t>
            </a:r>
            <a:r>
              <a:rPr lang="en-US" altLang="zh-CN" sz="1800" dirty="0">
                <a:solidFill>
                  <a:srgbClr val="0000FF"/>
                </a:solidFill>
                <a:latin typeface="宋体" panose="02010600030101010101" pitchFamily="2" charset="-122"/>
              </a:rPr>
              <a:t>·</a:t>
            </a:r>
            <a:r>
              <a:rPr lang="en-US" altLang="zh-CN" sz="1800" dirty="0">
                <a:solidFill>
                  <a:srgbClr val="0000FF"/>
                </a:solidFill>
              </a:rPr>
              <a:t> </a:t>
            </a:r>
            <a:r>
              <a:rPr lang="en-US" altLang="zh-CN" sz="1800" i="1" dirty="0">
                <a:solidFill>
                  <a:srgbClr val="0000FF"/>
                </a:solidFill>
              </a:rPr>
              <a:t>F</a:t>
            </a:r>
            <a:endParaRPr lang="en-US" altLang="zh-CN" sz="1800" i="1" dirty="0">
              <a:solidFill>
                <a:srgbClr val="0000FF"/>
              </a:solidFill>
            </a:endParaRPr>
          </a:p>
          <a:p>
            <a:pPr marL="0" lvl="0" indent="0" eaLnBrk="1" hangingPunct="1">
              <a:spcBef>
                <a:spcPct val="50000"/>
              </a:spcBef>
              <a:buNone/>
            </a:pPr>
            <a:r>
              <a:rPr lang="en-US" altLang="zh-CN" sz="1800" i="1" dirty="0">
                <a:solidFill>
                  <a:srgbClr val="0000FF"/>
                </a:solidFill>
              </a:rPr>
              <a:t>      F → </a:t>
            </a:r>
            <a:r>
              <a:rPr lang="en-US" altLang="zh-CN" sz="1800" dirty="0">
                <a:solidFill>
                  <a:srgbClr val="0000FF"/>
                </a:solidFill>
                <a:latin typeface="宋体" panose="02010600030101010101" pitchFamily="2" charset="-122"/>
              </a:rPr>
              <a:t>·</a:t>
            </a:r>
            <a:r>
              <a:rPr lang="en-US" altLang="zh-CN" sz="1800" i="1" dirty="0">
                <a:solidFill>
                  <a:srgbClr val="0000FF"/>
                </a:solidFill>
              </a:rPr>
              <a:t>(E)</a:t>
            </a:r>
            <a:endParaRPr lang="en-US" altLang="zh-CN" sz="1800" i="1" dirty="0">
              <a:solidFill>
                <a:srgbClr val="0000FF"/>
              </a:solidFill>
            </a:endParaRPr>
          </a:p>
          <a:p>
            <a:pPr marL="0" lvl="0" indent="0" eaLnBrk="1" hangingPunct="1">
              <a:spcBef>
                <a:spcPct val="50000"/>
              </a:spcBef>
              <a:buNone/>
            </a:pPr>
            <a:r>
              <a:rPr lang="en-US" altLang="zh-CN" sz="1800" i="1" dirty="0">
                <a:solidFill>
                  <a:srgbClr val="0000FF"/>
                </a:solidFill>
              </a:rPr>
              <a:t>      F → </a:t>
            </a:r>
            <a:r>
              <a:rPr lang="en-US" altLang="zh-CN" sz="1800" dirty="0">
                <a:solidFill>
                  <a:srgbClr val="0000FF"/>
                </a:solidFill>
                <a:latin typeface="宋体" panose="02010600030101010101" pitchFamily="2" charset="-122"/>
              </a:rPr>
              <a:t>·</a:t>
            </a:r>
            <a:r>
              <a:rPr lang="en-US" altLang="zh-CN" sz="1800" dirty="0">
                <a:solidFill>
                  <a:srgbClr val="0000FF"/>
                </a:solidFill>
              </a:rPr>
              <a:t>id</a:t>
            </a:r>
            <a:endParaRPr lang="en-US" altLang="zh-CN" sz="1800" i="1" dirty="0">
              <a:solidFill>
                <a:srgbClr val="0000FF"/>
              </a:solidFill>
            </a:endParaRPr>
          </a:p>
        </p:txBody>
      </p:sp>
    </p:spTree>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6675" name="Text Box 4"/>
          <p:cNvSpPr txBox="1"/>
          <p:nvPr/>
        </p:nvSpPr>
        <p:spPr>
          <a:xfrm>
            <a:off x="900113" y="1125538"/>
            <a:ext cx="7561262" cy="4121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en-US" altLang="zh-CN" sz="2000" dirty="0">
                <a:solidFill>
                  <a:srgbClr val="000000"/>
                </a:solidFill>
              </a:rPr>
              <a:t>     </a:t>
            </a:r>
            <a:r>
              <a:rPr lang="zh-CN" altLang="en-US" sz="2000" dirty="0">
                <a:solidFill>
                  <a:srgbClr val="000000"/>
                </a:solidFill>
              </a:rPr>
              <a:t>注意，如果一个点在左端的</a:t>
            </a:r>
            <a:r>
              <a:rPr lang="en-US" altLang="zh-CN" sz="2000" dirty="0">
                <a:solidFill>
                  <a:srgbClr val="000000"/>
                </a:solidFill>
              </a:rPr>
              <a:t>B</a:t>
            </a:r>
            <a:r>
              <a:rPr lang="zh-CN" altLang="en-US" sz="2000" dirty="0">
                <a:solidFill>
                  <a:srgbClr val="000000"/>
                </a:solidFill>
              </a:rPr>
              <a:t>产生式被加入</a:t>
            </a:r>
            <a:r>
              <a:rPr lang="en-US" altLang="zh-CN" sz="2000" dirty="0">
                <a:solidFill>
                  <a:srgbClr val="000000"/>
                </a:solidFill>
              </a:rPr>
              <a:t>closure(I)</a:t>
            </a:r>
            <a:r>
              <a:rPr lang="zh-CN" altLang="en-US" sz="2000" dirty="0">
                <a:solidFill>
                  <a:srgbClr val="000000"/>
                </a:solidFill>
              </a:rPr>
              <a:t>，则所有</a:t>
            </a:r>
            <a:r>
              <a:rPr lang="en-US" altLang="zh-CN" sz="2000" dirty="0">
                <a:solidFill>
                  <a:srgbClr val="000000"/>
                </a:solidFill>
              </a:rPr>
              <a:t>B</a:t>
            </a:r>
            <a:r>
              <a:rPr lang="zh-CN" altLang="en-US" sz="2000" dirty="0">
                <a:solidFill>
                  <a:srgbClr val="000000"/>
                </a:solidFill>
              </a:rPr>
              <a:t>产生式都将类似的加入</a:t>
            </a:r>
            <a:r>
              <a:rPr lang="en-US" altLang="zh-CN" sz="2000" dirty="0">
                <a:solidFill>
                  <a:srgbClr val="000000"/>
                </a:solidFill>
              </a:rPr>
              <a:t>closure(I)</a:t>
            </a:r>
            <a:r>
              <a:rPr lang="zh-CN" altLang="en-US" sz="2000" dirty="0">
                <a:solidFill>
                  <a:srgbClr val="000000"/>
                </a:solidFill>
              </a:rPr>
              <a:t>。可以将感兴趣的项目集中的项目分为两类：</a:t>
            </a:r>
            <a:endParaRPr lang="zh-CN" altLang="en-US" sz="2000" dirty="0">
              <a:solidFill>
                <a:srgbClr val="000000"/>
              </a:solidFill>
            </a:endParaRPr>
          </a:p>
          <a:p>
            <a:pPr marL="0" lvl="0" indent="0" eaLnBrk="1" hangingPunct="1">
              <a:lnSpc>
                <a:spcPct val="130000"/>
              </a:lnSpc>
              <a:spcBef>
                <a:spcPct val="50000"/>
              </a:spcBef>
              <a:buNone/>
            </a:pPr>
            <a:r>
              <a:rPr lang="zh-CN" altLang="en-US" sz="2000" dirty="0">
                <a:solidFill>
                  <a:srgbClr val="000000"/>
                </a:solidFill>
              </a:rPr>
              <a:t>     </a:t>
            </a:r>
            <a:r>
              <a:rPr lang="en-US" altLang="zh-CN" sz="2000" dirty="0">
                <a:solidFill>
                  <a:srgbClr val="000000"/>
                </a:solidFill>
              </a:rPr>
              <a:t>1.</a:t>
            </a:r>
            <a:r>
              <a:rPr lang="zh-CN" altLang="en-US" sz="2000" dirty="0">
                <a:solidFill>
                  <a:srgbClr val="000000"/>
                </a:solidFill>
                <a:ea typeface="楷体_GB2312" pitchFamily="49" charset="-122"/>
              </a:rPr>
              <a:t>核心项目</a:t>
            </a:r>
            <a:r>
              <a:rPr lang="zh-CN" altLang="en-US" sz="2000" dirty="0">
                <a:solidFill>
                  <a:srgbClr val="000000"/>
                </a:solidFill>
              </a:rPr>
              <a:t>：初始项</a:t>
            </a:r>
            <a:r>
              <a:rPr lang="en-US" altLang="zh-CN" sz="2000" dirty="0">
                <a:solidFill>
                  <a:srgbClr val="000000"/>
                </a:solidFill>
              </a:rPr>
              <a:t>S</a:t>
            </a:r>
            <a:r>
              <a:rPr lang="en-US" altLang="zh-CN" sz="2000" dirty="0">
                <a:solidFill>
                  <a:srgbClr val="000000"/>
                </a:solidFill>
                <a:latin typeface="Arial" panose="020B0604020202020204" pitchFamily="34" charset="0"/>
              </a:rPr>
              <a:t>’</a:t>
            </a:r>
            <a:r>
              <a:rPr lang="en-US" altLang="zh-CN" sz="2000" dirty="0">
                <a:solidFill>
                  <a:srgbClr val="000000"/>
                </a:solidFill>
              </a:rPr>
              <a:t>-&gt; </a:t>
            </a:r>
            <a:r>
              <a:rPr lang="en-US" altLang="zh-CN" sz="2000" b="1" dirty="0">
                <a:solidFill>
                  <a:srgbClr val="000000"/>
                </a:solidFill>
                <a:latin typeface="Arial" panose="020B0604020202020204" pitchFamily="34" charset="0"/>
              </a:rPr>
              <a:t>·</a:t>
            </a:r>
            <a:r>
              <a:rPr lang="en-US" altLang="zh-CN" sz="2000" dirty="0">
                <a:solidFill>
                  <a:srgbClr val="000000"/>
                </a:solidFill>
              </a:rPr>
              <a:t> S</a:t>
            </a:r>
            <a:r>
              <a:rPr lang="zh-CN" altLang="en-US" sz="2000" dirty="0">
                <a:solidFill>
                  <a:srgbClr val="000000"/>
                </a:solidFill>
              </a:rPr>
              <a:t>和所有点不在左端的项目。</a:t>
            </a:r>
            <a:endParaRPr lang="zh-CN" altLang="en-US" sz="2000" dirty="0">
              <a:solidFill>
                <a:srgbClr val="000000"/>
              </a:solidFill>
            </a:endParaRPr>
          </a:p>
          <a:p>
            <a:pPr marL="0" lvl="0" indent="0" eaLnBrk="1" hangingPunct="1">
              <a:lnSpc>
                <a:spcPct val="130000"/>
              </a:lnSpc>
              <a:spcBef>
                <a:spcPct val="50000"/>
              </a:spcBef>
              <a:buNone/>
            </a:pPr>
            <a:r>
              <a:rPr lang="zh-CN" altLang="en-US" sz="2000" dirty="0">
                <a:solidFill>
                  <a:srgbClr val="000000"/>
                </a:solidFill>
              </a:rPr>
              <a:t>     </a:t>
            </a:r>
            <a:r>
              <a:rPr lang="en-US" altLang="zh-CN" sz="2000" dirty="0">
                <a:solidFill>
                  <a:srgbClr val="000000"/>
                </a:solidFill>
              </a:rPr>
              <a:t>2.</a:t>
            </a:r>
            <a:r>
              <a:rPr lang="zh-CN" altLang="en-US" sz="2000" dirty="0">
                <a:solidFill>
                  <a:srgbClr val="000000"/>
                </a:solidFill>
                <a:ea typeface="楷体_GB2312" pitchFamily="49" charset="-122"/>
              </a:rPr>
              <a:t>非核心项目</a:t>
            </a:r>
            <a:r>
              <a:rPr lang="zh-CN" altLang="en-US" sz="2000" dirty="0">
                <a:solidFill>
                  <a:srgbClr val="000000"/>
                </a:solidFill>
              </a:rPr>
              <a:t>：点在左端的非初始项目。</a:t>
            </a:r>
            <a:endParaRPr lang="zh-CN" altLang="en-US" sz="2000" dirty="0">
              <a:solidFill>
                <a:srgbClr val="000000"/>
              </a:solidFill>
            </a:endParaRPr>
          </a:p>
          <a:p>
            <a:pPr marL="0" lvl="0" indent="0" eaLnBrk="1" hangingPunct="1">
              <a:lnSpc>
                <a:spcPct val="130000"/>
              </a:lnSpc>
              <a:spcBef>
                <a:spcPct val="50000"/>
              </a:spcBef>
              <a:buNone/>
            </a:pPr>
            <a:r>
              <a:rPr lang="zh-CN" altLang="en-US" sz="2000" dirty="0">
                <a:solidFill>
                  <a:srgbClr val="000000"/>
                </a:solidFill>
              </a:rPr>
              <a:t>     我们感兴趣的每个项目集都可以通过求核心项目集的闭包得到。加入闭包的项目绝不会是核心项目。这样，如果扔掉所有非核心项目，可以用较少的空间来表示所需要的项目集，因为非核心项目可以通过求闭包来重新生成。</a:t>
            </a:r>
            <a:endParaRPr lang="zh-CN" altLang="en-US" sz="2000" dirty="0">
              <a:solidFill>
                <a:srgbClr val="000000"/>
              </a:solidFill>
            </a:endParaRPr>
          </a:p>
        </p:txBody>
      </p:sp>
    </p:spTree>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8723" name="Text Box 4"/>
          <p:cNvSpPr txBox="1">
            <a:spLocks noChangeArrowheads="1"/>
          </p:cNvSpPr>
          <p:nvPr/>
        </p:nvSpPr>
        <p:spPr bwMode="auto">
          <a:xfrm>
            <a:off x="728663" y="836930"/>
            <a:ext cx="7559675" cy="229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marR="0" lvl="0" indent="-457200" algn="l" defTabSz="914400" rtl="0" eaLnBrk="1" fontAlgn="base" latinLnBrk="0" hangingPunct="1">
              <a:lnSpc>
                <a:spcPct val="100000"/>
              </a:lnSpc>
              <a:spcBef>
                <a:spcPct val="50000"/>
              </a:spcBef>
              <a:spcAft>
                <a:spcPts val="600"/>
              </a:spcAft>
              <a:buClrTx/>
              <a:buSzTx/>
              <a:buFont typeface="Wingdings" panose="05000000000000000000" pitchFamily="2" charset="2"/>
              <a:buChar char="Ø"/>
              <a:defRPr/>
            </a:pPr>
            <a:r>
              <a:rPr kumimoji="0" lang="en-US" altLang="zh-CN" sz="2800" b="1" i="0" u="none" strike="noStrike" kern="1200" cap="none" spc="0" normalizeH="0" baseline="0" noProof="0" dirty="0" smtClean="0">
                <a:ln>
                  <a:noFill/>
                </a:ln>
                <a:solidFill>
                  <a:srgbClr val="C00000"/>
                </a:solidFill>
                <a:effectLst/>
                <a:uLnTx/>
                <a:uFillTx/>
                <a:latin typeface="黑体" panose="02010609060101010101" pitchFamily="49" charset="-122"/>
                <a:ea typeface="黑体" panose="02010609060101010101" pitchFamily="49" charset="-122"/>
                <a:cs typeface="+mn-cs"/>
              </a:rPr>
              <a:t>goto</a:t>
            </a:r>
            <a:r>
              <a:rPr kumimoji="0" lang="zh-CN" altLang="en-US" sz="2800" b="1" i="0" u="none" strike="noStrike" kern="1200" cap="none" spc="0" normalizeH="0" baseline="0" noProof="0" dirty="0" smtClean="0">
                <a:ln>
                  <a:noFill/>
                </a:ln>
                <a:solidFill>
                  <a:srgbClr val="C00000"/>
                </a:solidFill>
                <a:effectLst/>
                <a:uLnTx/>
                <a:uFillTx/>
                <a:latin typeface="黑体" panose="02010609060101010101" pitchFamily="49" charset="-122"/>
                <a:ea typeface="黑体" panose="02010609060101010101" pitchFamily="49" charset="-122"/>
                <a:cs typeface="+mn-cs"/>
              </a:rPr>
              <a:t>函数</a:t>
            </a:r>
            <a:endParaRPr kumimoji="0" lang="zh-CN" altLang="en-US" sz="2800" b="1" i="0" u="none" strike="noStrike" kern="1200" cap="none" spc="0" normalizeH="0" baseline="0" noProof="0" dirty="0" smtClean="0">
              <a:ln>
                <a:noFill/>
              </a:ln>
              <a:solidFill>
                <a:srgbClr val="C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goto(I, X)</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，其中</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是项目集，</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是文法符号，被定义为</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中所有形如</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 →</a:t>
            </a:r>
            <a:r>
              <a:rPr kumimoji="0" lang="el-GR"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α</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l-GR"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β</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的项目所对应的项目 </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 →</a:t>
            </a:r>
            <a:r>
              <a:rPr kumimoji="0" lang="el-GR"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α</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el-GR"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β</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的集合的闭包。</a:t>
            </a:r>
            <a:endPar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0" i="1"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goto(I, X)</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描述了当输入为</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时离开状态</a:t>
            </a:r>
            <a:r>
              <a:rPr kumimoji="0" lang="en-US" altLang="zh-CN"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的转换。 </a:t>
            </a:r>
            <a:endParaRPr kumimoji="0" lang="zh-CN"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找带有</a:t>
            </a:r>
            <a:r>
              <a:rPr kumimoji="0" lang="en-US" altLang="zh-CN"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X</a:t>
            </a:r>
            <a:r>
              <a:rPr kumimoji="0" lang="zh-CN" altLang="en-US"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的式子，然后将点放在</a:t>
            </a:r>
            <a:r>
              <a:rPr kumimoji="0" lang="en-US" altLang="zh-CN"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X</a:t>
            </a:r>
            <a:r>
              <a:rPr kumimoji="0" lang="zh-CN" altLang="en-US"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右边，对生成的所有式子求闭包</a:t>
            </a:r>
            <a:endParaRPr kumimoji="0" lang="zh-CN" altLang="en-US" sz="2000" b="0" i="0" u="none" strike="noStrike" kern="1200" cap="none" spc="0" normalizeH="0" baseline="0" noProof="0" dirty="0" smtClean="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endParaRPr>
          </a:p>
        </p:txBody>
      </p:sp>
      <p:sp>
        <p:nvSpPr>
          <p:cNvPr id="157700" name="Text Box 5"/>
          <p:cNvSpPr txBox="1"/>
          <p:nvPr/>
        </p:nvSpPr>
        <p:spPr>
          <a:xfrm>
            <a:off x="755650" y="2997200"/>
            <a:ext cx="7632700" cy="3330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例</a:t>
            </a:r>
            <a:r>
              <a:rPr lang="en-US" altLang="zh-CN" sz="2000" b="1" dirty="0">
                <a:solidFill>
                  <a:srgbClr val="009900"/>
                </a:solidFill>
                <a:latin typeface="Times New Roman" panose="02020603050405020304" pitchFamily="18" charset="0"/>
              </a:rPr>
              <a:t>4.35</a:t>
            </a:r>
            <a:r>
              <a:rPr lang="en-US" altLang="zh-CN" sz="1800" dirty="0"/>
              <a:t>  </a:t>
            </a:r>
            <a:r>
              <a:rPr lang="zh-CN" altLang="en-US" sz="1800" dirty="0"/>
              <a:t>如果</a:t>
            </a:r>
            <a:r>
              <a:rPr lang="zh-CN" altLang="en-US"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是两个项目的集合</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E’ → E </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E → E </a:t>
            </a:r>
            <a:r>
              <a:rPr lang="en-US" altLang="zh-CN"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 + T</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则 </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goto(I,+)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包含以下项目：</a:t>
            </a:r>
            <a:endParaRPr lang="zh-CN" altLang="en-US" sz="2000" dirty="0">
              <a:solidFill>
                <a:srgbClr val="000000"/>
              </a:solidFill>
              <a:latin typeface="Times New Roman" panose="02020603050405020304" pitchFamily="18" charset="0"/>
            </a:endParaRPr>
          </a:p>
          <a:p>
            <a:pPr marL="1371600" lvl="3" indent="0" eaLnBrk="1" hangingPunct="1">
              <a:spcBef>
                <a:spcPct val="50000"/>
              </a:spcBef>
              <a:buNone/>
            </a:pPr>
            <a:r>
              <a:rPr lang="en-US" altLang="zh-CN" sz="1800" i="1" dirty="0">
                <a:solidFill>
                  <a:srgbClr val="0000FF"/>
                </a:solidFill>
              </a:rPr>
              <a:t>E → E + </a:t>
            </a:r>
            <a:r>
              <a:rPr lang="en-US" altLang="zh-CN" sz="1800" dirty="0">
                <a:solidFill>
                  <a:srgbClr val="0000FF"/>
                </a:solidFill>
                <a:latin typeface="Arial" panose="020B0604020202020204" pitchFamily="34" charset="0"/>
              </a:rPr>
              <a:t>·</a:t>
            </a:r>
            <a:r>
              <a:rPr lang="en-US" altLang="zh-CN" sz="1800" i="1" dirty="0">
                <a:solidFill>
                  <a:srgbClr val="0000FF"/>
                </a:solidFill>
              </a:rPr>
              <a:t> T</a:t>
            </a:r>
            <a:endParaRPr lang="en-US" altLang="zh-CN" sz="1800" i="1" dirty="0">
              <a:solidFill>
                <a:srgbClr val="0000FF"/>
              </a:solidFill>
            </a:endParaRPr>
          </a:p>
          <a:p>
            <a:pPr marL="1371600" lvl="3" indent="0" eaLnBrk="1" hangingPunct="1">
              <a:spcBef>
                <a:spcPct val="50000"/>
              </a:spcBef>
              <a:buNone/>
            </a:pPr>
            <a:r>
              <a:rPr lang="en-US" altLang="zh-CN" sz="1800" i="1" dirty="0">
                <a:solidFill>
                  <a:srgbClr val="0000FF"/>
                </a:solidFill>
              </a:rPr>
              <a:t>T </a:t>
            </a:r>
            <a:r>
              <a:rPr lang="en-US" altLang="zh-CN" sz="1800" dirty="0">
                <a:solidFill>
                  <a:srgbClr val="0000FF"/>
                </a:solidFill>
              </a:rPr>
              <a:t>→ </a:t>
            </a:r>
            <a:r>
              <a:rPr lang="en-US" altLang="zh-CN" sz="1800" dirty="0">
                <a:solidFill>
                  <a:srgbClr val="0000FF"/>
                </a:solidFill>
                <a:latin typeface="Arial" panose="020B0604020202020204" pitchFamily="34" charset="0"/>
              </a:rPr>
              <a:t>·</a:t>
            </a:r>
            <a:r>
              <a:rPr lang="en-US" altLang="zh-CN" sz="1800" dirty="0">
                <a:solidFill>
                  <a:srgbClr val="0000FF"/>
                </a:solidFill>
              </a:rPr>
              <a:t> </a:t>
            </a:r>
            <a:r>
              <a:rPr lang="en-US" altLang="zh-CN" sz="1800" i="1" dirty="0">
                <a:solidFill>
                  <a:srgbClr val="0000FF"/>
                </a:solidFill>
              </a:rPr>
              <a:t>T </a:t>
            </a:r>
            <a:r>
              <a:rPr lang="en-US" altLang="zh-CN" sz="1800" dirty="0">
                <a:solidFill>
                  <a:srgbClr val="0000FF"/>
                </a:solidFill>
              </a:rPr>
              <a:t>* </a:t>
            </a:r>
            <a:r>
              <a:rPr lang="en-US" altLang="zh-CN" sz="1800" i="1" dirty="0">
                <a:solidFill>
                  <a:srgbClr val="0000FF"/>
                </a:solidFill>
              </a:rPr>
              <a:t>F</a:t>
            </a:r>
            <a:endParaRPr lang="en-US" altLang="zh-CN" sz="1800" i="1" dirty="0">
              <a:solidFill>
                <a:srgbClr val="0000FF"/>
              </a:solidFill>
            </a:endParaRPr>
          </a:p>
          <a:p>
            <a:pPr marL="1371600" lvl="3" indent="0" eaLnBrk="1" hangingPunct="1">
              <a:spcBef>
                <a:spcPct val="50000"/>
              </a:spcBef>
              <a:buNone/>
            </a:pPr>
            <a:r>
              <a:rPr lang="en-US" altLang="zh-CN" sz="1800" i="1" dirty="0">
                <a:solidFill>
                  <a:srgbClr val="0000FF"/>
                </a:solidFill>
              </a:rPr>
              <a:t>T </a:t>
            </a:r>
            <a:r>
              <a:rPr lang="en-US" altLang="zh-CN" sz="1800" dirty="0">
                <a:solidFill>
                  <a:srgbClr val="0000FF"/>
                </a:solidFill>
              </a:rPr>
              <a:t>→ </a:t>
            </a:r>
            <a:r>
              <a:rPr lang="en-US" altLang="zh-CN" sz="1800" dirty="0">
                <a:solidFill>
                  <a:srgbClr val="0000FF"/>
                </a:solidFill>
                <a:latin typeface="Arial" panose="020B0604020202020204" pitchFamily="34" charset="0"/>
              </a:rPr>
              <a:t>·</a:t>
            </a:r>
            <a:r>
              <a:rPr lang="en-US" altLang="zh-CN" sz="1800" dirty="0">
                <a:solidFill>
                  <a:srgbClr val="0000FF"/>
                </a:solidFill>
              </a:rPr>
              <a:t> </a:t>
            </a:r>
            <a:r>
              <a:rPr lang="en-US" altLang="zh-CN" sz="1800" i="1" dirty="0">
                <a:solidFill>
                  <a:srgbClr val="0000FF"/>
                </a:solidFill>
              </a:rPr>
              <a:t>F</a:t>
            </a:r>
            <a:endParaRPr lang="en-US" altLang="zh-CN" sz="1800" i="1" dirty="0">
              <a:solidFill>
                <a:srgbClr val="0000FF"/>
              </a:solidFill>
            </a:endParaRPr>
          </a:p>
          <a:p>
            <a:pPr marL="1371600" lvl="3" indent="0" eaLnBrk="1" hangingPunct="1">
              <a:spcBef>
                <a:spcPct val="50000"/>
              </a:spcBef>
              <a:buNone/>
            </a:pPr>
            <a:r>
              <a:rPr lang="en-US" altLang="zh-CN" sz="1800" i="1" dirty="0">
                <a:solidFill>
                  <a:srgbClr val="0000FF"/>
                </a:solidFill>
              </a:rPr>
              <a:t>F → </a:t>
            </a:r>
            <a:r>
              <a:rPr lang="en-US" altLang="zh-CN" sz="1800" dirty="0">
                <a:solidFill>
                  <a:srgbClr val="0000FF"/>
                </a:solidFill>
                <a:latin typeface="Arial" panose="020B0604020202020204" pitchFamily="34" charset="0"/>
              </a:rPr>
              <a:t>·</a:t>
            </a:r>
            <a:r>
              <a:rPr lang="en-US" altLang="zh-CN" sz="1800" i="1" dirty="0">
                <a:solidFill>
                  <a:srgbClr val="0000FF"/>
                </a:solidFill>
              </a:rPr>
              <a:t>(E)</a:t>
            </a:r>
            <a:endParaRPr lang="en-US" altLang="zh-CN" sz="1800" i="1" dirty="0">
              <a:solidFill>
                <a:srgbClr val="0000FF"/>
              </a:solidFill>
            </a:endParaRPr>
          </a:p>
          <a:p>
            <a:pPr marL="1371600" lvl="3" indent="0" eaLnBrk="1" hangingPunct="1">
              <a:spcBef>
                <a:spcPct val="50000"/>
              </a:spcBef>
              <a:buNone/>
            </a:pPr>
            <a:r>
              <a:rPr lang="en-US" altLang="zh-CN" sz="1800" i="1" dirty="0">
                <a:solidFill>
                  <a:srgbClr val="0000FF"/>
                </a:solidFill>
              </a:rPr>
              <a:t>F → </a:t>
            </a:r>
            <a:r>
              <a:rPr lang="en-US" altLang="zh-CN" sz="1800" dirty="0">
                <a:solidFill>
                  <a:srgbClr val="0000FF"/>
                </a:solidFill>
                <a:latin typeface="Arial" panose="020B0604020202020204" pitchFamily="34" charset="0"/>
              </a:rPr>
              <a:t>·</a:t>
            </a:r>
            <a:r>
              <a:rPr lang="en-US" altLang="zh-CN" sz="1800" dirty="0">
                <a:solidFill>
                  <a:srgbClr val="0000FF"/>
                </a:solidFill>
              </a:rPr>
              <a:t>id</a:t>
            </a:r>
            <a:endParaRPr lang="en-US" altLang="zh-CN" sz="1800" i="1" dirty="0">
              <a:solidFill>
                <a:srgbClr val="0000FF"/>
              </a:solidFill>
            </a:endParaRPr>
          </a:p>
          <a:p>
            <a:pPr marL="457200" lvl="1" indent="0" eaLnBrk="1" hangingPunct="1">
              <a:spcBef>
                <a:spcPct val="50000"/>
              </a:spcBef>
              <a:buNone/>
            </a:pPr>
            <a:endParaRPr lang="en-US" altLang="zh-CN" sz="1800" i="1" dirty="0">
              <a:solidFill>
                <a:srgbClr val="0000FF"/>
              </a:solidFill>
            </a:endParaRPr>
          </a:p>
        </p:txBody>
      </p:sp>
    </p:spTree>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8723" name="Text Box 4"/>
          <p:cNvSpPr txBox="1"/>
          <p:nvPr/>
        </p:nvSpPr>
        <p:spPr>
          <a:xfrm>
            <a:off x="755650" y="1052513"/>
            <a:ext cx="73453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50000"/>
              </a:spcBef>
              <a:buFont typeface="Wingdings" panose="05000000000000000000" pitchFamily="2" charset="2"/>
              <a:buChar char="Ø"/>
            </a:pPr>
            <a:r>
              <a:rPr lang="zh-CN" altLang="en-US" sz="2800" b="1" dirty="0">
                <a:solidFill>
                  <a:srgbClr val="C00000"/>
                </a:solidFill>
                <a:latin typeface="黑体" panose="02010609060101010101" pitchFamily="49" charset="-122"/>
                <a:ea typeface="黑体" panose="02010609060101010101" pitchFamily="49" charset="-122"/>
              </a:rPr>
              <a:t>项目集族的构造</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158724" name="Text Box 5"/>
          <p:cNvSpPr txBox="1"/>
          <p:nvPr/>
        </p:nvSpPr>
        <p:spPr>
          <a:xfrm>
            <a:off x="971550" y="2565400"/>
            <a:ext cx="7632700" cy="3749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Times New Roman" panose="02020603050405020304" pitchFamily="18" charset="0"/>
              </a:rPr>
              <a:t>procedure  </a:t>
            </a:r>
            <a:r>
              <a:rPr lang="en-US" altLang="zh-CN" sz="2000" dirty="0">
                <a:solidFill>
                  <a:srgbClr val="0000FF"/>
                </a:solidFill>
                <a:latin typeface="Times New Roman" panose="02020603050405020304" pitchFamily="18" charset="0"/>
              </a:rPr>
              <a:t>items(G’) </a:t>
            </a:r>
            <a:br>
              <a:rPr lang="en-US" altLang="zh-CN" sz="2000" dirty="0">
                <a:solidFill>
                  <a:srgbClr val="0000FF"/>
                </a:solidFill>
                <a:latin typeface="Times New Roman" panose="02020603050405020304" pitchFamily="18" charset="0"/>
              </a:rPr>
            </a:br>
            <a:r>
              <a:rPr lang="en-US" altLang="zh-CN" sz="2000" b="1" dirty="0">
                <a:solidFill>
                  <a:srgbClr val="0000FF"/>
                </a:solidFill>
                <a:latin typeface="Times New Roman" panose="02020603050405020304" pitchFamily="18" charset="0"/>
              </a:rPr>
              <a:t>begin</a:t>
            </a:r>
            <a:r>
              <a:rPr lang="en-US" altLang="zh-CN" sz="2000" dirty="0">
                <a:solidFill>
                  <a:srgbClr val="0000FF"/>
                </a:solidFill>
                <a:latin typeface="Times New Roman" panose="02020603050405020304" pitchFamily="18" charset="0"/>
              </a:rPr>
              <a:t> </a:t>
            </a:r>
            <a:endParaRPr lang="en-US" altLang="zh-CN" sz="2000"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dirty="0">
                <a:solidFill>
                  <a:srgbClr val="0000FF"/>
                </a:solidFill>
                <a:latin typeface="Times New Roman" panose="02020603050405020304" pitchFamily="18" charset="0"/>
              </a:rPr>
              <a:t>C:={</a:t>
            </a:r>
            <a:r>
              <a:rPr lang="en-US" altLang="zh-CN" sz="2000" i="1" dirty="0">
                <a:solidFill>
                  <a:srgbClr val="0000FF"/>
                </a:solidFill>
                <a:latin typeface="Times New Roman" panose="02020603050405020304" pitchFamily="18" charset="0"/>
              </a:rPr>
              <a:t>closure</a:t>
            </a:r>
            <a:r>
              <a:rPr lang="en-US" altLang="zh-CN" sz="2000" dirty="0">
                <a:solidFill>
                  <a:srgbClr val="0000FF"/>
                </a:solidFill>
                <a:latin typeface="Times New Roman" panose="02020603050405020304" pitchFamily="18" charset="0"/>
              </a:rPr>
              <a:t>({[</a:t>
            </a:r>
            <a:r>
              <a:rPr lang="en-US" altLang="zh-CN" sz="2000" i="1" dirty="0">
                <a:solidFill>
                  <a:srgbClr val="0000FF"/>
                </a:solidFill>
                <a:latin typeface="Times New Roman" panose="02020603050405020304" pitchFamily="18" charset="0"/>
              </a:rPr>
              <a:t>S’</a:t>
            </a:r>
            <a:r>
              <a:rPr lang="en-US" altLang="zh-CN" sz="2000" i="1" dirty="0">
                <a:solidFill>
                  <a:srgbClr val="0000FF"/>
                </a:solidFill>
                <a:latin typeface="Times New Roman" panose="02020603050405020304" pitchFamily="18" charset="0"/>
                <a:sym typeface="Symbol" panose="05050102010706020507" pitchFamily="18" charset="2"/>
              </a:rPr>
              <a:t> </a:t>
            </a:r>
            <a:r>
              <a:rPr lang="en-US" altLang="zh-CN" sz="1800" b="1" dirty="0">
                <a:solidFill>
                  <a:srgbClr val="0000CC"/>
                </a:solidFill>
                <a:latin typeface="Arial" panose="020B0604020202020204" pitchFamily="34" charset="0"/>
              </a:rPr>
              <a:t>·</a:t>
            </a:r>
            <a:r>
              <a:rPr lang="en-US" altLang="zh-CN" sz="2000" i="1" dirty="0">
                <a:solidFill>
                  <a:srgbClr val="0000FF"/>
                </a:solidFill>
                <a:latin typeface="Times New Roman" panose="02020603050405020304" pitchFamily="18" charset="0"/>
              </a:rPr>
              <a:t>S </a:t>
            </a:r>
            <a:r>
              <a:rPr lang="en-US" altLang="zh-CN" sz="2000" dirty="0">
                <a:solidFill>
                  <a:srgbClr val="0000FF"/>
                </a:solidFill>
                <a:latin typeface="Times New Roman" panose="02020603050405020304" pitchFamily="18" charset="0"/>
              </a:rPr>
              <a:t>]})};</a:t>
            </a:r>
            <a:endParaRPr lang="en-US" altLang="zh-CN" sz="2000" b="1" dirty="0">
              <a:solidFill>
                <a:srgbClr val="0000FF"/>
              </a:solidFill>
              <a:latin typeface="Times New Roman" panose="02020603050405020304" pitchFamily="18" charset="0"/>
            </a:endParaRPr>
          </a:p>
          <a:p>
            <a:pPr marL="457200" lvl="1" indent="0" eaLnBrk="1" hangingPunct="1">
              <a:spcBef>
                <a:spcPct val="0"/>
              </a:spcBef>
              <a:buNone/>
            </a:pPr>
            <a:r>
              <a:rPr lang="en-US" altLang="zh-CN" sz="2000" b="1" dirty="0">
                <a:solidFill>
                  <a:srgbClr val="0000FF"/>
                </a:solidFill>
                <a:latin typeface="Times New Roman" panose="02020603050405020304" pitchFamily="18" charset="0"/>
              </a:rPr>
              <a:t>       repeat </a:t>
            </a:r>
            <a:br>
              <a:rPr lang="en-US" altLang="zh-CN" sz="2000" b="1" dirty="0">
                <a:solidFill>
                  <a:srgbClr val="0000FF"/>
                </a:solidFill>
                <a:latin typeface="Times New Roman" panose="02020603050405020304" pitchFamily="18" charset="0"/>
              </a:rPr>
            </a:br>
            <a:r>
              <a:rPr lang="en-US" altLang="zh-CN" sz="2000" b="1" dirty="0">
                <a:solidFill>
                  <a:srgbClr val="0000FF"/>
                </a:solidFill>
                <a:latin typeface="Times New Roman" panose="02020603050405020304" pitchFamily="18" charset="0"/>
              </a:rPr>
              <a:t>             for </a:t>
            </a:r>
            <a:r>
              <a:rPr lang="en-US" altLang="zh-CN" sz="2000" dirty="0">
                <a:solidFill>
                  <a:srgbClr val="0000FF"/>
                </a:solidFill>
                <a:latin typeface="Times New Roman" panose="02020603050405020304" pitchFamily="18" charset="0"/>
              </a:rPr>
              <a:t>C</a:t>
            </a:r>
            <a:r>
              <a:rPr lang="zh-CN" altLang="en-US" sz="2000" dirty="0">
                <a:solidFill>
                  <a:srgbClr val="0000FF"/>
                </a:solidFill>
                <a:latin typeface="Times New Roman" panose="02020603050405020304" pitchFamily="18" charset="0"/>
              </a:rPr>
              <a:t>的每个项目集</a:t>
            </a:r>
            <a:r>
              <a:rPr lang="zh-CN" altLang="en-US" sz="2000" b="1" dirty="0">
                <a:solidFill>
                  <a:srgbClr val="0000FF"/>
                </a:solidFill>
                <a:latin typeface="Times New Roman" panose="02020603050405020304" pitchFamily="18" charset="0"/>
              </a:rPr>
              <a:t> </a:t>
            </a:r>
            <a:r>
              <a:rPr lang="en-US" altLang="zh-CN" sz="2000" i="1" dirty="0">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和每个文法符号</a:t>
            </a:r>
            <a:r>
              <a:rPr lang="en-US" altLang="zh-CN" sz="2000" i="1" dirty="0">
                <a:solidFill>
                  <a:srgbClr val="0000FF"/>
                </a:solidFill>
                <a:latin typeface="Times New Roman" panose="02020603050405020304" pitchFamily="18" charset="0"/>
              </a:rPr>
              <a:t>X</a:t>
            </a:r>
            <a:r>
              <a:rPr lang="en-US" altLang="zh-CN" sz="2000" dirty="0">
                <a:solidFill>
                  <a:srgbClr val="0000FF"/>
                </a:solidFill>
                <a:latin typeface="Times New Roman" panose="02020603050405020304" pitchFamily="18" charset="0"/>
              </a:rPr>
              <a:t> </a:t>
            </a:r>
            <a:br>
              <a:rPr lang="en-US" altLang="zh-CN" sz="2000" dirty="0">
                <a:solidFill>
                  <a:srgbClr val="0000FF"/>
                </a:solidFill>
                <a:latin typeface="Times New Roman" panose="02020603050405020304" pitchFamily="18" charset="0"/>
              </a:rPr>
            </a:b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若</a:t>
            </a:r>
            <a:r>
              <a:rPr lang="en-US" altLang="zh-CN" sz="2000" i="1" dirty="0">
                <a:solidFill>
                  <a:srgbClr val="0000FF"/>
                </a:solidFill>
                <a:latin typeface="Times New Roman" panose="02020603050405020304" pitchFamily="18" charset="0"/>
              </a:rPr>
              <a:t>goto(I, X)</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非空且不在</a:t>
            </a:r>
            <a:r>
              <a:rPr lang="en-US" altLang="zh-CN" sz="2000" dirty="0">
                <a:solidFill>
                  <a:srgbClr val="0000FF"/>
                </a:solidFill>
                <a:latin typeface="Times New Roman" panose="02020603050405020304" pitchFamily="18" charset="0"/>
              </a:rPr>
              <a:t>C</a:t>
            </a:r>
            <a:r>
              <a:rPr lang="zh-CN" altLang="en-US" sz="2000" dirty="0">
                <a:solidFill>
                  <a:srgbClr val="0000FF"/>
                </a:solidFill>
                <a:latin typeface="Times New Roman" panose="02020603050405020304" pitchFamily="18" charset="0"/>
              </a:rPr>
              <a:t>中</a:t>
            </a:r>
            <a:r>
              <a:rPr lang="zh-CN" altLang="en-US" sz="2000" b="1" dirty="0">
                <a:solidFill>
                  <a:srgbClr val="0000FF"/>
                </a:solidFill>
                <a:latin typeface="Times New Roman" panose="02020603050405020304" pitchFamily="18" charset="0"/>
              </a:rPr>
              <a:t> </a:t>
            </a:r>
            <a:r>
              <a:rPr lang="en-US" altLang="zh-CN" sz="2000" b="1" dirty="0">
                <a:solidFill>
                  <a:srgbClr val="0000FF"/>
                </a:solidFill>
                <a:latin typeface="Times New Roman" panose="02020603050405020304" pitchFamily="18" charset="0"/>
              </a:rPr>
              <a:t>do</a:t>
            </a:r>
            <a:r>
              <a:rPr lang="en-US" altLang="zh-CN" sz="2000" dirty="0">
                <a:solidFill>
                  <a:srgbClr val="0000FF"/>
                </a:solidFill>
                <a:latin typeface="Times New Roman" panose="02020603050405020304" pitchFamily="18" charset="0"/>
              </a:rPr>
              <a:t> </a:t>
            </a:r>
            <a:br>
              <a:rPr lang="en-US" altLang="zh-CN" sz="2000" dirty="0">
                <a:solidFill>
                  <a:srgbClr val="0000FF"/>
                </a:solidFill>
                <a:latin typeface="Times New Roman" panose="02020603050405020304" pitchFamily="18" charset="0"/>
              </a:rPr>
            </a:b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把</a:t>
            </a:r>
            <a:r>
              <a:rPr lang="en-US" altLang="zh-CN" sz="2000" i="1" dirty="0">
                <a:solidFill>
                  <a:srgbClr val="0000FF"/>
                </a:solidFill>
                <a:latin typeface="Times New Roman" panose="02020603050405020304" pitchFamily="18" charset="0"/>
              </a:rPr>
              <a:t>goto(I,X)</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加入</a:t>
            </a:r>
            <a:r>
              <a:rPr lang="en-US" altLang="zh-CN" sz="2000" dirty="0">
                <a:solidFill>
                  <a:srgbClr val="0000FF"/>
                </a:solidFill>
                <a:latin typeface="Times New Roman" panose="02020603050405020304" pitchFamily="18" charset="0"/>
              </a:rPr>
              <a:t>C</a:t>
            </a:r>
            <a:r>
              <a:rPr lang="zh-CN" altLang="en-US" sz="2000" dirty="0">
                <a:solidFill>
                  <a:srgbClr val="0000FF"/>
                </a:solidFill>
                <a:latin typeface="Times New Roman" panose="02020603050405020304" pitchFamily="18" charset="0"/>
              </a:rPr>
              <a:t>中 </a:t>
            </a:r>
            <a:endParaRPr lang="zh-CN" altLang="en-US" sz="2000" b="1" dirty="0">
              <a:solidFill>
                <a:srgbClr val="0000FF"/>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FF"/>
                </a:solidFill>
                <a:latin typeface="Times New Roman" panose="02020603050405020304" pitchFamily="18" charset="0"/>
              </a:rPr>
              <a:t>until </a:t>
            </a:r>
            <a:r>
              <a:rPr lang="zh-CN" altLang="en-US" sz="2000" dirty="0">
                <a:solidFill>
                  <a:srgbClr val="0000FF"/>
                </a:solidFill>
                <a:latin typeface="Times New Roman" panose="02020603050405020304" pitchFamily="18" charset="0"/>
              </a:rPr>
              <a:t>没有更多的项目可以加入</a:t>
            </a:r>
            <a:r>
              <a:rPr lang="en-US" altLang="zh-CN" sz="2000" dirty="0">
                <a:solidFill>
                  <a:srgbClr val="0000FF"/>
                </a:solidFill>
                <a:latin typeface="Times New Roman" panose="02020603050405020304" pitchFamily="18" charset="0"/>
              </a:rPr>
              <a:t>C </a:t>
            </a:r>
            <a:endParaRPr lang="en-US" altLang="zh-CN" sz="2000" dirty="0">
              <a:solidFill>
                <a:srgbClr val="0000FF"/>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FF"/>
                </a:solidFill>
                <a:latin typeface="Times New Roman" panose="02020603050405020304" pitchFamily="18" charset="0"/>
              </a:rPr>
              <a:t>end</a:t>
            </a:r>
            <a:endParaRPr lang="en-US" altLang="zh-CN" sz="2000" b="1" dirty="0">
              <a:solidFill>
                <a:srgbClr val="0000FF"/>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FF"/>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FF"/>
              </a:solidFill>
              <a:latin typeface="Times New Roman" panose="02020603050405020304" pitchFamily="18" charset="0"/>
            </a:endParaRPr>
          </a:p>
          <a:p>
            <a:pPr marL="0" lvl="0" indent="0" algn="ctr" eaLnBrk="1" hangingPunct="1">
              <a:spcBef>
                <a:spcPct val="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4-33  </a:t>
            </a:r>
            <a:r>
              <a:rPr lang="zh-CN" altLang="en-US" sz="2000" b="1" dirty="0">
                <a:solidFill>
                  <a:srgbClr val="000000"/>
                </a:solidFill>
                <a:latin typeface="Times New Roman" panose="02020603050405020304" pitchFamily="18" charset="0"/>
              </a:rPr>
              <a:t>规范</a:t>
            </a:r>
            <a:r>
              <a:rPr lang="en-US" altLang="zh-CN" sz="2000" b="1" dirty="0">
                <a:solidFill>
                  <a:srgbClr val="000000"/>
                </a:solidFill>
                <a:latin typeface="Times New Roman" panose="02020603050405020304" pitchFamily="18" charset="0"/>
              </a:rPr>
              <a:t>LR(0)</a:t>
            </a:r>
            <a:r>
              <a:rPr lang="zh-CN" altLang="en-US" sz="2000" b="1" dirty="0">
                <a:solidFill>
                  <a:srgbClr val="000000"/>
                </a:solidFill>
                <a:latin typeface="Times New Roman" panose="02020603050405020304" pitchFamily="18" charset="0"/>
              </a:rPr>
              <a:t>项目集族的构造</a:t>
            </a:r>
            <a:r>
              <a:rPr lang="zh-CN" altLang="en-US" sz="2000" dirty="0">
                <a:latin typeface="Times New Roman" panose="02020603050405020304" pitchFamily="18" charset="0"/>
              </a:rPr>
              <a:t> </a:t>
            </a:r>
            <a:endParaRPr lang="zh-CN" altLang="en-US" sz="2000" dirty="0">
              <a:latin typeface="Times New Roman" panose="02020603050405020304" pitchFamily="18" charset="0"/>
            </a:endParaRPr>
          </a:p>
        </p:txBody>
      </p:sp>
      <p:sp>
        <p:nvSpPr>
          <p:cNvPr id="158725" name="Text Box 6"/>
          <p:cNvSpPr txBox="1"/>
          <p:nvPr/>
        </p:nvSpPr>
        <p:spPr>
          <a:xfrm>
            <a:off x="827088" y="1773238"/>
            <a:ext cx="7850187"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下面是增广文法</a:t>
            </a:r>
            <a:r>
              <a:rPr lang="en-US" altLang="zh-CN" sz="2000" dirty="0">
                <a:solidFill>
                  <a:srgbClr val="000000"/>
                </a:solidFill>
              </a:rPr>
              <a:t>G</a:t>
            </a:r>
            <a:r>
              <a:rPr lang="en-US" altLang="zh-CN" sz="2000" dirty="0">
                <a:solidFill>
                  <a:srgbClr val="000000"/>
                </a:solidFill>
                <a:latin typeface="Arial" panose="020B0604020202020204" pitchFamily="34" charset="0"/>
              </a:rPr>
              <a:t>’</a:t>
            </a:r>
            <a:r>
              <a:rPr lang="zh-CN" altLang="en-US" sz="2000" dirty="0">
                <a:solidFill>
                  <a:srgbClr val="000000"/>
                </a:solidFill>
              </a:rPr>
              <a:t>的</a:t>
            </a:r>
            <a:r>
              <a:rPr lang="en-US" altLang="zh-CN" sz="2000" dirty="0">
                <a:solidFill>
                  <a:srgbClr val="000000"/>
                </a:solidFill>
              </a:rPr>
              <a:t>LR(0)</a:t>
            </a:r>
            <a:r>
              <a:rPr lang="zh-CN" altLang="en-US" sz="2000" dirty="0">
                <a:solidFill>
                  <a:srgbClr val="000000"/>
                </a:solidFill>
              </a:rPr>
              <a:t>项目集规范族（用</a:t>
            </a:r>
            <a:r>
              <a:rPr lang="en-US" altLang="zh-CN" sz="2000" dirty="0">
                <a:solidFill>
                  <a:srgbClr val="000000"/>
                </a:solidFill>
              </a:rPr>
              <a:t>C</a:t>
            </a:r>
            <a:r>
              <a:rPr lang="zh-CN" altLang="en-US" sz="2000" dirty="0">
                <a:solidFill>
                  <a:srgbClr val="000000"/>
                </a:solidFill>
              </a:rPr>
              <a:t>表示）的构造算法：</a:t>
            </a:r>
            <a:endParaRPr lang="zh-CN" altLang="en-US" sz="2000" dirty="0">
              <a:solidFill>
                <a:srgbClr val="000000"/>
              </a:solidFill>
            </a:endParaRPr>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435" name="Rectangle 3"/>
          <p:cNvSpPr>
            <a:spLocks noGrp="1"/>
          </p:cNvSpPr>
          <p:nvPr>
            <p:ph idx="1"/>
          </p:nvPr>
        </p:nvSpPr>
        <p:spPr>
          <a:xfrm>
            <a:off x="539750" y="549275"/>
            <a:ext cx="8229600" cy="576263"/>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4.2.3 </a:t>
            </a:r>
            <a:r>
              <a:rPr lang="zh-CN" altLang="en-US" sz="2800" b="1" dirty="0">
                <a:solidFill>
                  <a:srgbClr val="660033"/>
                </a:solidFill>
                <a:latin typeface="宋体" panose="02010600030101010101" pitchFamily="2" charset="-122"/>
                <a:cs typeface="Times New Roman" panose="02020603050405020304" pitchFamily="18" charset="0"/>
              </a:rPr>
              <a:t>推导</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8436" name="Text Box 44"/>
          <p:cNvSpPr txBox="1"/>
          <p:nvPr/>
        </p:nvSpPr>
        <p:spPr>
          <a:xfrm>
            <a:off x="827088" y="1341438"/>
            <a:ext cx="7632700" cy="48615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      </a:t>
            </a:r>
            <a:r>
              <a:rPr lang="zh-CN" altLang="en-US" sz="2000" dirty="0">
                <a:solidFill>
                  <a:srgbClr val="000000"/>
                </a:solidFill>
              </a:rPr>
              <a:t>可以有多种方法观察文法定义语言的过程。推导是一种描述文法定义语言过程的有用方法，其核心思想是把产生式看成重写规则，即用产生式右部的串来代替左部的非终结符。</a:t>
            </a:r>
            <a:endParaRPr lang="zh-CN" altLang="en-US" sz="2000" dirty="0">
              <a:solidFill>
                <a:srgbClr val="000000"/>
              </a:solidFill>
            </a:endParaRPr>
          </a:p>
          <a:p>
            <a:pPr marL="0" lvl="0" indent="0" eaLnBrk="1" hangingPunct="1">
              <a:spcBef>
                <a:spcPct val="50000"/>
              </a:spcBef>
              <a:buNone/>
            </a:pP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例如，考虑下面算术表达式的文法：</a:t>
            </a:r>
            <a:endParaRPr lang="en-US" altLang="zh-CN"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en-US" altLang="zh-CN" sz="2000" dirty="0">
                <a:solidFill>
                  <a:srgbClr val="000000"/>
                </a:solidFill>
              </a:rPr>
              <a:t>       E → E+E | E*E | (E) | -E | id                      (4.3)</a:t>
            </a:r>
            <a:endParaRPr lang="en-US" altLang="zh-CN" sz="2000" dirty="0">
              <a:solidFill>
                <a:srgbClr val="000000"/>
              </a:solidFill>
            </a:endParaRPr>
          </a:p>
          <a:p>
            <a:pPr marL="0" lvl="0" indent="0" eaLnBrk="1" hangingPunct="1">
              <a:spcBef>
                <a:spcPct val="50000"/>
              </a:spcBef>
              <a:buNone/>
            </a:pPr>
            <a:r>
              <a:rPr lang="zh-CN" altLang="en-US" sz="2000" dirty="0">
                <a:solidFill>
                  <a:srgbClr val="000000"/>
                </a:solidFill>
              </a:rPr>
              <a:t>如果用</a:t>
            </a:r>
            <a:r>
              <a:rPr lang="en-US" altLang="zh-CN" sz="2000" dirty="0">
                <a:solidFill>
                  <a:srgbClr val="000000"/>
                </a:solidFill>
              </a:rPr>
              <a:t>-E</a:t>
            </a:r>
            <a:r>
              <a:rPr lang="zh-CN" altLang="en-US" sz="2000" dirty="0">
                <a:solidFill>
                  <a:srgbClr val="000000"/>
                </a:solidFill>
              </a:rPr>
              <a:t>代替</a:t>
            </a:r>
            <a:r>
              <a:rPr lang="en-US" altLang="zh-CN" sz="2000" dirty="0">
                <a:solidFill>
                  <a:srgbClr val="000000"/>
                </a:solidFill>
              </a:rPr>
              <a:t>E</a:t>
            </a:r>
            <a:r>
              <a:rPr lang="zh-CN" altLang="en-US" sz="2000" dirty="0">
                <a:solidFill>
                  <a:srgbClr val="000000"/>
                </a:solidFill>
              </a:rPr>
              <a:t>，这个动作可以描述为</a:t>
            </a:r>
            <a:r>
              <a:rPr lang="en-US" altLang="zh-CN" sz="1800" dirty="0">
                <a:solidFill>
                  <a:srgbClr val="000000"/>
                </a:solidFill>
              </a:rPr>
              <a:t>E </a:t>
            </a:r>
            <a:r>
              <a:rPr lang="en-US" altLang="zh-CN" sz="1800" dirty="0">
                <a:solidFill>
                  <a:srgbClr val="000000"/>
                </a:solidFill>
                <a:highlight>
                  <a:srgbClr val="FFFF00"/>
                </a:highlight>
              </a:rPr>
              <a:t>=&gt;</a:t>
            </a:r>
            <a:r>
              <a:rPr lang="en-US" altLang="zh-CN" sz="1800" dirty="0">
                <a:solidFill>
                  <a:srgbClr val="000000"/>
                </a:solidFill>
              </a:rPr>
              <a:t> -E</a:t>
            </a:r>
            <a:r>
              <a:rPr lang="en-US" altLang="zh-CN" sz="1800" dirty="0"/>
              <a:t> </a:t>
            </a:r>
            <a:r>
              <a:rPr lang="zh-CN" altLang="en-US" sz="1800" dirty="0"/>
              <a:t>，</a:t>
            </a:r>
            <a:r>
              <a:rPr lang="zh-CN" altLang="en-US" sz="2000" dirty="0">
                <a:solidFill>
                  <a:srgbClr val="000000"/>
                </a:solidFill>
              </a:rPr>
              <a:t>即</a:t>
            </a:r>
            <a:r>
              <a:rPr lang="zh-CN" altLang="en-US" sz="2000" dirty="0">
                <a:solidFill>
                  <a:srgbClr val="000000"/>
                </a:solidFill>
                <a:latin typeface="Arial" panose="020B0604020202020204" pitchFamily="34" charset="0"/>
              </a:rPr>
              <a:t>“</a:t>
            </a:r>
            <a:r>
              <a:rPr lang="en-US" altLang="zh-CN" sz="2000" dirty="0">
                <a:solidFill>
                  <a:srgbClr val="000000"/>
                </a:solidFill>
              </a:rPr>
              <a:t>E</a:t>
            </a:r>
            <a:r>
              <a:rPr lang="zh-CN" altLang="en-US" sz="2000" dirty="0">
                <a:solidFill>
                  <a:srgbClr val="000000"/>
                </a:solidFill>
              </a:rPr>
              <a:t>推导出</a:t>
            </a:r>
            <a:r>
              <a:rPr lang="en-US" altLang="zh-CN" sz="2000" dirty="0">
                <a:solidFill>
                  <a:srgbClr val="000000"/>
                </a:solidFill>
              </a:rPr>
              <a:t>-E</a:t>
            </a:r>
            <a:r>
              <a:rPr lang="en-US" altLang="zh-CN" sz="2000" dirty="0">
                <a:solidFill>
                  <a:srgbClr val="000000"/>
                </a:solidFill>
                <a:latin typeface="Arial" panose="020B0604020202020204" pitchFamily="34" charset="0"/>
              </a:rPr>
              <a:t>”</a:t>
            </a:r>
            <a:r>
              <a:rPr lang="zh-CN" altLang="en-US" sz="2000" dirty="0">
                <a:solidFill>
                  <a:srgbClr val="000000"/>
                </a:solidFill>
              </a:rPr>
              <a:t>。</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我们可以从</a:t>
            </a:r>
            <a:r>
              <a:rPr lang="en-US" altLang="zh-CN" sz="2000" dirty="0">
                <a:solidFill>
                  <a:srgbClr val="000000"/>
                </a:solidFill>
              </a:rPr>
              <a:t>E</a:t>
            </a:r>
            <a:r>
              <a:rPr lang="zh-CN" altLang="en-US" sz="2000" dirty="0">
                <a:solidFill>
                  <a:srgbClr val="000000"/>
                </a:solidFill>
              </a:rPr>
              <a:t>开始，不断的（以任何顺序）应用产生式，得到一个替换序列，如</a:t>
            </a:r>
            <a:r>
              <a:rPr lang="en-US" altLang="zh-CN" sz="2000" dirty="0">
                <a:solidFill>
                  <a:srgbClr val="000000"/>
                </a:solidFill>
              </a:rPr>
              <a:t>E =&gt; -E =&gt; -(E) =&gt; -(id)</a:t>
            </a:r>
            <a:r>
              <a:rPr lang="zh-CN" altLang="en-US" sz="2000" dirty="0">
                <a:solidFill>
                  <a:srgbClr val="000000"/>
                </a:solidFill>
              </a:rPr>
              <a:t>。我们把这个替换序列称为</a:t>
            </a:r>
            <a:r>
              <a:rPr lang="zh-CN" altLang="en-US" sz="2000" dirty="0">
                <a:solidFill>
                  <a:srgbClr val="000000"/>
                </a:solidFill>
                <a:latin typeface="华文新魏" panose="02010800040101010101" pitchFamily="2" charset="-122"/>
                <a:ea typeface="华文新魏" panose="02010800040101010101" pitchFamily="2" charset="-122"/>
              </a:rPr>
              <a:t>从</a:t>
            </a:r>
            <a:r>
              <a:rPr lang="en-US" altLang="zh-CN" sz="2000" dirty="0">
                <a:solidFill>
                  <a:srgbClr val="000000"/>
                </a:solidFill>
                <a:latin typeface="华文新魏" panose="02010800040101010101" pitchFamily="2" charset="-122"/>
                <a:ea typeface="华文新魏" panose="02010800040101010101" pitchFamily="2" charset="-122"/>
              </a:rPr>
              <a:t>E</a:t>
            </a:r>
            <a:r>
              <a:rPr lang="zh-CN" altLang="en-US" sz="2000" dirty="0">
                <a:solidFill>
                  <a:srgbClr val="000000"/>
                </a:solidFill>
                <a:latin typeface="华文新魏" panose="02010800040101010101" pitchFamily="2" charset="-122"/>
                <a:ea typeface="华文新魏" panose="02010800040101010101" pitchFamily="2" charset="-122"/>
              </a:rPr>
              <a:t>到</a:t>
            </a:r>
            <a:r>
              <a:rPr lang="en-US" altLang="zh-CN" sz="2000" dirty="0">
                <a:solidFill>
                  <a:srgbClr val="000000"/>
                </a:solidFill>
                <a:latin typeface="Arial" panose="020B0604020202020204" pitchFamily="34" charset="0"/>
                <a:ea typeface="华文新魏" panose="02010800040101010101" pitchFamily="2" charset="-122"/>
              </a:rPr>
              <a:t>–</a:t>
            </a:r>
            <a:r>
              <a:rPr lang="en-US" altLang="zh-CN" sz="2000" dirty="0">
                <a:solidFill>
                  <a:srgbClr val="000000"/>
                </a:solidFill>
                <a:latin typeface="华文新魏" panose="02010800040101010101" pitchFamily="2" charset="-122"/>
                <a:ea typeface="华文新魏" panose="02010800040101010101" pitchFamily="2" charset="-122"/>
              </a:rPr>
              <a:t>(id)</a:t>
            </a:r>
            <a:r>
              <a:rPr lang="zh-CN" altLang="en-US" sz="2000" dirty="0">
                <a:solidFill>
                  <a:srgbClr val="000000"/>
                </a:solidFill>
                <a:latin typeface="华文新魏" panose="02010800040101010101" pitchFamily="2" charset="-122"/>
                <a:ea typeface="华文新魏" panose="02010800040101010101" pitchFamily="2" charset="-122"/>
              </a:rPr>
              <a:t>的</a:t>
            </a:r>
            <a:r>
              <a:rPr lang="zh-CN" altLang="en-US" sz="2000" dirty="0">
                <a:solidFill>
                  <a:srgbClr val="0000FF"/>
                </a:solidFill>
                <a:latin typeface="华文新魏" panose="02010800040101010101" pitchFamily="2" charset="-122"/>
                <a:ea typeface="华文新魏" panose="02010800040101010101" pitchFamily="2" charset="-122"/>
              </a:rPr>
              <a:t>推导</a:t>
            </a:r>
            <a:r>
              <a:rPr lang="zh-CN" altLang="en-US" sz="2000" dirty="0">
                <a:solidFill>
                  <a:srgbClr val="000000"/>
                </a:solidFill>
              </a:rPr>
              <a:t>。 </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highlight>
                  <a:srgbClr val="FFFF00"/>
                </a:highlight>
              </a:rPr>
              <a:t>注意：一定是双箭头</a:t>
            </a:r>
            <a:endParaRPr lang="zh-CN" altLang="en-US" sz="2000" dirty="0">
              <a:solidFill>
                <a:srgbClr val="000000"/>
              </a:solidFill>
              <a:highlight>
                <a:srgbClr val="FFFF00"/>
              </a:highlight>
            </a:endParaRPr>
          </a:p>
          <a:p>
            <a:pPr marL="0" lvl="0" indent="0" eaLnBrk="1" hangingPunct="1">
              <a:spcBef>
                <a:spcPct val="50000"/>
              </a:spcBef>
              <a:buNone/>
            </a:pPr>
            <a:r>
              <a:rPr lang="zh-CN" altLang="en-US" sz="2000" dirty="0">
                <a:solidFill>
                  <a:srgbClr val="000000"/>
                </a:solidFill>
                <a:highlight>
                  <a:srgbClr val="FFFF00"/>
                </a:highlight>
              </a:rPr>
              <a:t>单箭头是产生式，双箭头是</a:t>
            </a:r>
            <a:r>
              <a:rPr lang="zh-CN" altLang="en-US" sz="2000" dirty="0">
                <a:solidFill>
                  <a:srgbClr val="000000"/>
                </a:solidFill>
                <a:highlight>
                  <a:srgbClr val="FFFF00"/>
                </a:highlight>
              </a:rPr>
              <a:t>推导</a:t>
            </a:r>
            <a:endParaRPr lang="zh-CN" altLang="en-US" sz="2000" dirty="0">
              <a:solidFill>
                <a:srgbClr val="000000"/>
              </a:solidFill>
              <a:highlight>
                <a:srgbClr val="FFFF00"/>
              </a:highlight>
            </a:endParaRPr>
          </a:p>
        </p:txBody>
      </p:sp>
    </p:spTree>
  </p:cSld>
  <p:clrMapOvr>
    <a:masterClrMapping/>
  </p:clrMapOvr>
  <p:transition spd="med">
    <p:cover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9747" name="Rectangle 5"/>
          <p:cNvSpPr/>
          <p:nvPr/>
        </p:nvSpPr>
        <p:spPr>
          <a:xfrm>
            <a:off x="539750" y="620713"/>
            <a:ext cx="6408738" cy="1282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000" b="1" dirty="0">
                <a:solidFill>
                  <a:srgbClr val="0000CC"/>
                </a:solidFill>
              </a:rPr>
              <a:t>例：</a:t>
            </a:r>
            <a:r>
              <a:rPr lang="zh-CN" altLang="en-US" sz="2000" dirty="0">
                <a:solidFill>
                  <a:srgbClr val="000000"/>
                </a:solidFill>
              </a:rPr>
              <a:t>文法 </a:t>
            </a:r>
            <a:r>
              <a:rPr lang="en-US" altLang="zh-CN" sz="2000" dirty="0">
                <a:solidFill>
                  <a:srgbClr val="000000"/>
                </a:solidFill>
              </a:rPr>
              <a:t>G </a:t>
            </a:r>
            <a:r>
              <a:rPr lang="zh-CN" altLang="en-US" sz="2000" dirty="0">
                <a:solidFill>
                  <a:srgbClr val="000000"/>
                </a:solidFill>
              </a:rPr>
              <a:t>的产生式如下，构造其</a:t>
            </a:r>
            <a:r>
              <a:rPr lang="en-US" altLang="zh-CN" sz="2000" dirty="0">
                <a:solidFill>
                  <a:srgbClr val="000000"/>
                </a:solidFill>
              </a:rPr>
              <a:t>LR(0)</a:t>
            </a:r>
            <a:r>
              <a:rPr lang="zh-CN" altLang="en-US" sz="2000" dirty="0">
                <a:solidFill>
                  <a:srgbClr val="000000"/>
                </a:solidFill>
              </a:rPr>
              <a:t>项目集规范族。</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a:t>
            </a:r>
            <a:r>
              <a:rPr lang="en-US" altLang="zh-CN" sz="2000" dirty="0">
                <a:solidFill>
                  <a:srgbClr val="000000"/>
                </a:solidFill>
              </a:rPr>
              <a:t>S → BB </a:t>
            </a:r>
            <a:endParaRPr lang="en-US" altLang="zh-CN" sz="2000" dirty="0">
              <a:solidFill>
                <a:srgbClr val="000000"/>
              </a:solidFill>
            </a:endParaRPr>
          </a:p>
          <a:p>
            <a:pPr marL="0" lvl="0" indent="0" eaLnBrk="1" hangingPunct="1">
              <a:lnSpc>
                <a:spcPct val="130000"/>
              </a:lnSpc>
              <a:spcBef>
                <a:spcPct val="0"/>
              </a:spcBef>
              <a:buNone/>
            </a:pPr>
            <a:r>
              <a:rPr lang="en-US" altLang="zh-CN" sz="2000" dirty="0">
                <a:solidFill>
                  <a:srgbClr val="000000"/>
                </a:solidFill>
              </a:rPr>
              <a:t>          B → aB|b</a:t>
            </a:r>
            <a:endParaRPr lang="en-US" altLang="zh-CN" sz="2000" dirty="0">
              <a:solidFill>
                <a:srgbClr val="000000"/>
              </a:solidFill>
            </a:endParaRPr>
          </a:p>
        </p:txBody>
      </p:sp>
      <p:sp>
        <p:nvSpPr>
          <p:cNvPr id="2" name="文本框 1"/>
          <p:cNvSpPr txBox="1"/>
          <p:nvPr/>
        </p:nvSpPr>
        <p:spPr>
          <a:xfrm>
            <a:off x="614363" y="2349500"/>
            <a:ext cx="23050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dirty="0">
                <a:solidFill>
                  <a:srgbClr val="000000"/>
                </a:solidFill>
              </a:rPr>
              <a:t>1. </a:t>
            </a:r>
            <a:r>
              <a:rPr lang="zh-CN" altLang="en-US" sz="2000" dirty="0">
                <a:solidFill>
                  <a:srgbClr val="000000"/>
                </a:solidFill>
              </a:rPr>
              <a:t>增广文法：</a:t>
            </a:r>
            <a:endParaRPr lang="zh-CN" altLang="en-US" sz="2000" dirty="0">
              <a:solidFill>
                <a:srgbClr val="000000"/>
              </a:solidFill>
            </a:endParaRPr>
          </a:p>
        </p:txBody>
      </p:sp>
      <p:pic>
        <p:nvPicPr>
          <p:cNvPr id="3" name="图片 2"/>
          <p:cNvPicPr>
            <a:picLocks noChangeAspect="1"/>
          </p:cNvPicPr>
          <p:nvPr/>
        </p:nvPicPr>
        <p:blipFill>
          <a:blip r:embed="rId1"/>
          <a:stretch>
            <a:fillRect/>
          </a:stretch>
        </p:blipFill>
        <p:spPr>
          <a:xfrm>
            <a:off x="684213" y="2852738"/>
            <a:ext cx="1589087" cy="1946275"/>
          </a:xfrm>
          <a:prstGeom prst="rect">
            <a:avLst/>
          </a:prstGeom>
          <a:noFill/>
          <a:ln w="9525">
            <a:noFill/>
          </a:ln>
        </p:spPr>
      </p:pic>
      <p:sp>
        <p:nvSpPr>
          <p:cNvPr id="8" name="文本框 7"/>
          <p:cNvSpPr txBox="1"/>
          <p:nvPr/>
        </p:nvSpPr>
        <p:spPr>
          <a:xfrm>
            <a:off x="2987675" y="2349500"/>
            <a:ext cx="23050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dirty="0">
                <a:solidFill>
                  <a:srgbClr val="000000"/>
                </a:solidFill>
              </a:rPr>
              <a:t>2. </a:t>
            </a:r>
            <a:r>
              <a:rPr lang="zh-CN" altLang="en-US" sz="2000" dirty="0">
                <a:solidFill>
                  <a:srgbClr val="000000"/>
                </a:solidFill>
              </a:rPr>
              <a:t>构造项目集：</a:t>
            </a:r>
            <a:endParaRPr lang="zh-CN" altLang="en-US" sz="2000" dirty="0">
              <a:solidFill>
                <a:srgbClr val="000000"/>
              </a:solidFill>
            </a:endParaRPr>
          </a:p>
        </p:txBody>
      </p:sp>
      <p:pic>
        <p:nvPicPr>
          <p:cNvPr id="4" name="图片 3"/>
          <p:cNvPicPr>
            <a:picLocks noChangeAspect="1"/>
          </p:cNvPicPr>
          <p:nvPr/>
        </p:nvPicPr>
        <p:blipFill>
          <a:blip r:embed="rId2"/>
          <a:stretch>
            <a:fillRect/>
          </a:stretch>
        </p:blipFill>
        <p:spPr>
          <a:xfrm>
            <a:off x="4932363" y="1933575"/>
            <a:ext cx="3868737" cy="4672013"/>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60771" name="图片 1"/>
          <p:cNvPicPr>
            <a:picLocks noChangeAspect="1"/>
          </p:cNvPicPr>
          <p:nvPr/>
        </p:nvPicPr>
        <p:blipFill>
          <a:blip r:embed="rId1"/>
          <a:stretch>
            <a:fillRect/>
          </a:stretch>
        </p:blipFill>
        <p:spPr>
          <a:xfrm>
            <a:off x="107950" y="981075"/>
            <a:ext cx="8893175" cy="4895850"/>
          </a:xfrm>
          <a:prstGeom prst="rect">
            <a:avLst/>
          </a:prstGeom>
          <a:noFill/>
          <a:ln w="9525">
            <a:noFill/>
          </a:ln>
        </p:spPr>
      </p:pic>
      <p:sp>
        <p:nvSpPr>
          <p:cNvPr id="160772" name="Text Box 4"/>
          <p:cNvSpPr txBox="1"/>
          <p:nvPr/>
        </p:nvSpPr>
        <p:spPr>
          <a:xfrm>
            <a:off x="282575" y="312738"/>
            <a:ext cx="73453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C00000"/>
                </a:solidFill>
                <a:latin typeface="黑体" panose="02010609060101010101" pitchFamily="49" charset="-122"/>
                <a:ea typeface="黑体" panose="02010609060101010101" pitchFamily="49" charset="-122"/>
              </a:rPr>
              <a:t>LR(0)</a:t>
            </a:r>
            <a:r>
              <a:rPr lang="zh-CN" altLang="en-US" sz="2800" b="1" dirty="0">
                <a:solidFill>
                  <a:srgbClr val="C00000"/>
                </a:solidFill>
                <a:latin typeface="黑体" panose="02010609060101010101" pitchFamily="49" charset="-122"/>
                <a:ea typeface="黑体" panose="02010609060101010101" pitchFamily="49" charset="-122"/>
              </a:rPr>
              <a:t>分析表的构建</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2" name="文本框 1"/>
          <p:cNvSpPr txBox="1"/>
          <p:nvPr/>
        </p:nvSpPr>
        <p:spPr>
          <a:xfrm>
            <a:off x="4211955" y="116840"/>
            <a:ext cx="3048000" cy="1753235"/>
          </a:xfrm>
          <a:prstGeom prst="rect">
            <a:avLst/>
          </a:prstGeom>
          <a:noFill/>
        </p:spPr>
        <p:txBody>
          <a:bodyPr wrap="square" rtlCol="0">
            <a:spAutoFit/>
          </a:bodyPr>
          <a:p>
            <a:r>
              <a:rPr lang="zh-CN" altLang="en-US">
                <a:highlight>
                  <a:srgbClr val="FFFF00"/>
                </a:highlight>
              </a:rPr>
              <a:t>对于状态</a:t>
            </a:r>
            <a:r>
              <a:rPr lang="en-US" altLang="zh-CN">
                <a:highlight>
                  <a:srgbClr val="FFFF00"/>
                </a:highlight>
              </a:rPr>
              <a:t>1</a:t>
            </a:r>
            <a:r>
              <a:rPr lang="zh-CN" altLang="en-US">
                <a:highlight>
                  <a:srgbClr val="FFFF00"/>
                </a:highlight>
              </a:rPr>
              <a:t>，没有出边，点在最右，按理来说应为规约</a:t>
            </a:r>
            <a:r>
              <a:rPr lang="en-US" altLang="zh-CN">
                <a:highlight>
                  <a:srgbClr val="FFFF00"/>
                </a:highlight>
              </a:rPr>
              <a:t>r0,</a:t>
            </a:r>
            <a:r>
              <a:rPr lang="zh-CN" altLang="en-US">
                <a:highlight>
                  <a:srgbClr val="FFFF00"/>
                </a:highlight>
              </a:rPr>
              <a:t>但是</a:t>
            </a:r>
            <a:r>
              <a:rPr lang="en-US" altLang="zh-CN">
                <a:highlight>
                  <a:srgbClr val="FFFF00"/>
                </a:highlight>
              </a:rPr>
              <a:t>r0</a:t>
            </a:r>
            <a:r>
              <a:rPr lang="zh-CN" altLang="en-US">
                <a:highlight>
                  <a:srgbClr val="FFFF00"/>
                </a:highlight>
              </a:rPr>
              <a:t>是我们增广的，当执行到状态</a:t>
            </a:r>
            <a:r>
              <a:rPr lang="en-US" altLang="zh-CN">
                <a:highlight>
                  <a:srgbClr val="FFFF00"/>
                </a:highlight>
              </a:rPr>
              <a:t>1</a:t>
            </a:r>
            <a:r>
              <a:rPr lang="zh-CN" altLang="en-US">
                <a:highlight>
                  <a:srgbClr val="FFFF00"/>
                </a:highlight>
              </a:rPr>
              <a:t>，遇到的只有</a:t>
            </a:r>
            <a:r>
              <a:rPr lang="en-US" altLang="zh-CN">
                <a:highlight>
                  <a:srgbClr val="FFFF00"/>
                </a:highlight>
              </a:rPr>
              <a:t>$</a:t>
            </a:r>
            <a:r>
              <a:rPr lang="zh-CN" altLang="en-US">
                <a:highlight>
                  <a:srgbClr val="FFFF00"/>
                </a:highlight>
              </a:rPr>
              <a:t>，说明符号栈空，可以结束，因此填写</a:t>
            </a:r>
            <a:r>
              <a:rPr lang="en-US" altLang="zh-CN">
                <a:highlight>
                  <a:srgbClr val="FFFF00"/>
                </a:highlight>
              </a:rPr>
              <a:t>acc</a:t>
            </a:r>
            <a:endParaRPr lang="en-US" altLang="zh-CN">
              <a:highlight>
                <a:srgbClr val="FFFF00"/>
              </a:highlight>
            </a:endParaRPr>
          </a:p>
        </p:txBody>
      </p:sp>
      <p:sp>
        <p:nvSpPr>
          <p:cNvPr id="3" name="文本框 2"/>
          <p:cNvSpPr txBox="1"/>
          <p:nvPr/>
        </p:nvSpPr>
        <p:spPr>
          <a:xfrm>
            <a:off x="4716145" y="5589270"/>
            <a:ext cx="3048000" cy="1198880"/>
          </a:xfrm>
          <a:prstGeom prst="rect">
            <a:avLst/>
          </a:prstGeom>
          <a:noFill/>
        </p:spPr>
        <p:txBody>
          <a:bodyPr wrap="square" rtlCol="0">
            <a:spAutoFit/>
          </a:bodyPr>
          <a:p>
            <a:r>
              <a:rPr lang="zh-CN" altLang="en-US">
                <a:highlight>
                  <a:srgbClr val="FFFF00"/>
                </a:highlight>
              </a:rPr>
              <a:t>注意分析表中</a:t>
            </a:r>
            <a:r>
              <a:rPr lang="en-US" altLang="zh-CN">
                <a:highlight>
                  <a:srgbClr val="FFFF00"/>
                </a:highlight>
              </a:rPr>
              <a:t>r</a:t>
            </a:r>
            <a:r>
              <a:rPr lang="zh-CN" altLang="en-US">
                <a:highlight>
                  <a:srgbClr val="FFFF00"/>
                </a:highlight>
              </a:rPr>
              <a:t>的下标来自于文法产生式的标号而非本身状态号。</a:t>
            </a:r>
            <a:r>
              <a:rPr lang="en-US" altLang="zh-CN">
                <a:highlight>
                  <a:srgbClr val="FFFF00"/>
                </a:highlight>
              </a:rPr>
              <a:t>s</a:t>
            </a:r>
            <a:r>
              <a:rPr lang="zh-CN" altLang="en-US">
                <a:highlight>
                  <a:srgbClr val="FFFF00"/>
                </a:highlight>
              </a:rPr>
              <a:t>的下标是其指向的状态的状态号</a:t>
            </a:r>
            <a:endParaRPr lang="zh-CN" altLang="en-US">
              <a:highlight>
                <a:srgbClr val="FFFF00"/>
              </a:highlight>
            </a:endParaRPr>
          </a:p>
        </p:txBody>
      </p:sp>
    </p:spTree>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61795" name="Text Box 4"/>
          <p:cNvSpPr txBox="1"/>
          <p:nvPr/>
        </p:nvSpPr>
        <p:spPr>
          <a:xfrm>
            <a:off x="827088" y="1039813"/>
            <a:ext cx="73453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50000"/>
              </a:spcBef>
              <a:buFont typeface="Wingdings" panose="05000000000000000000" pitchFamily="2" charset="2"/>
              <a:buChar char="Ø"/>
            </a:pPr>
            <a:r>
              <a:rPr lang="en-US" altLang="zh-CN" sz="2800" b="1" dirty="0">
                <a:solidFill>
                  <a:srgbClr val="C00000"/>
                </a:solidFill>
                <a:latin typeface="黑体" panose="02010609060101010101" pitchFamily="49" charset="-122"/>
                <a:ea typeface="黑体" panose="02010609060101010101" pitchFamily="49" charset="-122"/>
              </a:rPr>
              <a:t>LR(0)</a:t>
            </a:r>
            <a:r>
              <a:rPr lang="zh-CN" altLang="en-US" sz="2800" b="1" dirty="0">
                <a:solidFill>
                  <a:srgbClr val="C00000"/>
                </a:solidFill>
                <a:latin typeface="黑体" panose="02010609060101010101" pitchFamily="49" charset="-122"/>
                <a:ea typeface="黑体" panose="02010609060101010101" pitchFamily="49" charset="-122"/>
              </a:rPr>
              <a:t>文法</a:t>
            </a:r>
            <a:endParaRPr lang="zh-CN" altLang="en-US" sz="2800" b="1" dirty="0">
              <a:solidFill>
                <a:srgbClr val="C00000"/>
              </a:solidFill>
              <a:latin typeface="黑体" panose="02010609060101010101" pitchFamily="49" charset="-122"/>
              <a:ea typeface="黑体" panose="02010609060101010101" pitchFamily="49" charset="-122"/>
            </a:endParaRPr>
          </a:p>
        </p:txBody>
      </p:sp>
      <p:sp>
        <p:nvSpPr>
          <p:cNvPr id="161796" name="矩形 2"/>
          <p:cNvSpPr/>
          <p:nvPr/>
        </p:nvSpPr>
        <p:spPr>
          <a:xfrm>
            <a:off x="755650" y="1973263"/>
            <a:ext cx="7704138"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dirty="0">
                <a:solidFill>
                  <a:srgbClr val="000000"/>
                </a:solidFill>
                <a:latin typeface="楷体" panose="02010609060101010101" pitchFamily="49" charset="-122"/>
                <a:ea typeface="楷体" panose="02010609060101010101" pitchFamily="49" charset="-122"/>
              </a:rPr>
              <a:t>如果构造出的</a:t>
            </a:r>
            <a:r>
              <a:rPr lang="en-US" altLang="zh-CN" sz="2400" b="1" i="1" dirty="0">
                <a:solidFill>
                  <a:srgbClr val="000000"/>
                </a:solidFill>
                <a:latin typeface="TimesNewRomanPS-BoldItalicMT"/>
                <a:ea typeface="楷体" panose="02010609060101010101" pitchFamily="49" charset="-122"/>
              </a:rPr>
              <a:t>LR</a:t>
            </a:r>
            <a:r>
              <a:rPr lang="en-US" altLang="zh-CN" sz="2400" b="1" dirty="0">
                <a:solidFill>
                  <a:srgbClr val="000000"/>
                </a:solidFill>
                <a:latin typeface="TimesNewRomanPS-BoldMT"/>
                <a:ea typeface="楷体" panose="02010609060101010101" pitchFamily="49" charset="-122"/>
              </a:rPr>
              <a:t>(0)</a:t>
            </a:r>
            <a:r>
              <a:rPr lang="zh-CN" altLang="en-US" sz="2400" dirty="0">
                <a:solidFill>
                  <a:srgbClr val="000000"/>
                </a:solidFill>
                <a:latin typeface="楷体" panose="02010609060101010101" pitchFamily="49" charset="-122"/>
                <a:ea typeface="楷体" panose="02010609060101010101" pitchFamily="49" charset="-122"/>
              </a:rPr>
              <a:t>分析表中</a:t>
            </a:r>
            <a:r>
              <a:rPr lang="zh-CN" altLang="en-US" sz="2400" dirty="0">
                <a:solidFill>
                  <a:srgbClr val="0000FF"/>
                </a:solidFill>
                <a:latin typeface="楷体" panose="02010609060101010101" pitchFamily="49" charset="-122"/>
                <a:ea typeface="楷体" panose="02010609060101010101" pitchFamily="49" charset="-122"/>
              </a:rPr>
              <a:t>没有</a:t>
            </a:r>
            <a:r>
              <a:rPr lang="zh-CN" altLang="en-US" sz="2400" dirty="0">
                <a:solidFill>
                  <a:srgbClr val="000000"/>
                </a:solidFill>
                <a:latin typeface="楷体" panose="02010609060101010101" pitchFamily="49" charset="-122"/>
                <a:ea typeface="楷体" panose="02010609060101010101" pitchFamily="49" charset="-122"/>
              </a:rPr>
              <a:t>语法分析动作</a:t>
            </a:r>
            <a:r>
              <a:rPr lang="zh-CN" altLang="en-US" sz="2400" dirty="0">
                <a:solidFill>
                  <a:srgbClr val="0000FF"/>
                </a:solidFill>
                <a:latin typeface="楷体" panose="02010609060101010101" pitchFamily="49" charset="-122"/>
                <a:ea typeface="楷体" panose="02010609060101010101" pitchFamily="49" charset="-122"/>
              </a:rPr>
              <a:t>冲突</a:t>
            </a:r>
            <a:r>
              <a:rPr lang="zh-CN" altLang="en-US" sz="2400" dirty="0">
                <a:solidFill>
                  <a:srgbClr val="000000"/>
                </a:solidFill>
                <a:latin typeface="楷体" panose="02010609060101010101" pitchFamily="49" charset="-122"/>
                <a:ea typeface="楷体" panose="02010609060101010101" pitchFamily="49" charset="-122"/>
              </a:rPr>
              <a:t>，那么给定的文法就称为</a:t>
            </a:r>
            <a:r>
              <a:rPr lang="en-US" altLang="zh-CN" sz="2400" b="1" i="1" dirty="0">
                <a:solidFill>
                  <a:srgbClr val="FF0000"/>
                </a:solidFill>
                <a:latin typeface="TimesNewRomanPS-BoldItalicMT"/>
                <a:ea typeface="楷体" panose="02010609060101010101" pitchFamily="49" charset="-122"/>
              </a:rPr>
              <a:t>LR</a:t>
            </a:r>
            <a:r>
              <a:rPr lang="en-US" altLang="zh-CN" sz="2400" b="1" dirty="0">
                <a:solidFill>
                  <a:srgbClr val="FF0000"/>
                </a:solidFill>
                <a:latin typeface="TimesNewRomanPS-BoldMT"/>
                <a:ea typeface="楷体" panose="02010609060101010101" pitchFamily="49" charset="-122"/>
              </a:rPr>
              <a:t>(0)</a:t>
            </a:r>
            <a:r>
              <a:rPr lang="zh-CN" altLang="en-US" sz="2400" dirty="0">
                <a:solidFill>
                  <a:srgbClr val="FF0000"/>
                </a:solidFill>
                <a:latin typeface="楷体" panose="02010609060101010101" pitchFamily="49" charset="-122"/>
                <a:ea typeface="楷体" panose="02010609060101010101" pitchFamily="49" charset="-122"/>
              </a:rPr>
              <a:t>文法。</a:t>
            </a:r>
            <a:endParaRPr lang="zh-CN" altLang="en-US" sz="2400" dirty="0"/>
          </a:p>
        </p:txBody>
      </p:sp>
      <p:sp>
        <p:nvSpPr>
          <p:cNvPr id="7" name="矩形 6"/>
          <p:cNvSpPr/>
          <p:nvPr/>
        </p:nvSpPr>
        <p:spPr>
          <a:xfrm>
            <a:off x="728663" y="3213100"/>
            <a:ext cx="7704138" cy="83026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不是所有上下文无关文法都能用</a:t>
            </a:r>
            <a:r>
              <a:rPr kumimoji="0" lang="en-US" altLang="zh-CN" sz="2400" b="1" i="1" u="none" strike="noStrike" kern="1200" cap="none" spc="0" normalizeH="0" baseline="0" noProof="0" dirty="0">
                <a:ln>
                  <a:noFill/>
                </a:ln>
                <a:solidFill>
                  <a:srgbClr val="000000"/>
                </a:solidFill>
                <a:effectLst/>
                <a:uLnTx/>
                <a:uFillTx/>
                <a:latin typeface="+mn-ea"/>
                <a:ea typeface="+mn-ea"/>
                <a:cs typeface="+mn-cs"/>
              </a:rPr>
              <a:t>LR</a:t>
            </a:r>
            <a:r>
              <a:rPr kumimoji="0" lang="en-US" altLang="zh-CN" sz="2400" b="1" i="0" u="none" strike="noStrike" kern="1200" cap="none" spc="0" normalizeH="0" baseline="0" noProof="0" dirty="0">
                <a:ln>
                  <a:noFill/>
                </a:ln>
                <a:solidFill>
                  <a:srgbClr val="000000"/>
                </a:solidFill>
                <a:effectLst/>
                <a:uLnTx/>
                <a:uFillTx/>
                <a:latin typeface="+mn-ea"/>
                <a:ea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方法进行分析，也就是说，</a:t>
            </a:r>
            <a:r>
              <a:rPr kumimoji="0" lang="zh-CN" altLang="en-US" sz="2400" b="0" i="0" u="none" strike="noStrike" kern="1200" cap="none" spc="0" normalizeH="0" baseline="0" noProof="0" dirty="0">
                <a:ln>
                  <a:noFill/>
                </a:ln>
                <a:solidFill>
                  <a:srgbClr val="000000"/>
                </a:solidFill>
                <a:effectLst/>
                <a:uLnTx/>
                <a:uFillTx/>
                <a:latin typeface="+mn-ea"/>
                <a:ea typeface="宋体" panose="02010600030101010101" pitchFamily="2" charset="-122"/>
                <a:cs typeface="+mn-cs"/>
              </a:rPr>
              <a:t>上下文无关文法</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不总是</a:t>
            </a:r>
            <a:r>
              <a:rPr kumimoji="0" lang="en-US" altLang="zh-CN" sz="2400" b="1" i="1" u="none" strike="noStrike" kern="1200" cap="none" spc="0" normalizeH="0" baseline="0" noProof="0" dirty="0">
                <a:ln>
                  <a:noFill/>
                </a:ln>
                <a:solidFill>
                  <a:srgbClr val="000000"/>
                </a:solidFill>
                <a:effectLst/>
                <a:uLnTx/>
                <a:uFillTx/>
                <a:latin typeface="+mn-ea"/>
                <a:ea typeface="+mn-ea"/>
                <a:cs typeface="+mn-cs"/>
              </a:rPr>
              <a:t>LR</a:t>
            </a:r>
            <a:r>
              <a:rPr kumimoji="0" lang="en-US" altLang="zh-CN" sz="2400" b="1" i="0" u="none" strike="noStrike" kern="1200" cap="none" spc="0" normalizeH="0" baseline="0" noProof="0" dirty="0">
                <a:ln>
                  <a:noFill/>
                </a:ln>
                <a:solidFill>
                  <a:srgbClr val="000000"/>
                </a:solidFill>
                <a:effectLst/>
                <a:uLnTx/>
                <a:uFillTx/>
                <a:latin typeface="+mn-ea"/>
                <a:ea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文法。</a:t>
            </a:r>
            <a:endParaRPr kumimoji="0" lang="zh-CN" altLang="en-US" sz="24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62819" name="矩形 4"/>
          <p:cNvSpPr/>
          <p:nvPr/>
        </p:nvSpPr>
        <p:spPr>
          <a:xfrm>
            <a:off x="250825" y="404813"/>
            <a:ext cx="7921625" cy="16462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例</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考虑下列表达式文法：</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en-US" altLang="zh-CN" sz="1800" dirty="0">
                <a:solidFill>
                  <a:srgbClr val="000000"/>
                </a:solidFill>
              </a:rPr>
              <a:t>    E →E + T | T          </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    T →T * F | F          </a:t>
            </a:r>
            <a:endParaRPr lang="en-US" altLang="zh-CN" sz="1800" dirty="0">
              <a:solidFill>
                <a:srgbClr val="000000"/>
              </a:solidFill>
            </a:endParaRPr>
          </a:p>
          <a:p>
            <a:pPr marL="0" lvl="0" indent="0" eaLnBrk="1" hangingPunct="1">
              <a:spcBef>
                <a:spcPct val="50000"/>
              </a:spcBef>
              <a:buNone/>
            </a:pPr>
            <a:r>
              <a:rPr lang="en-US" altLang="zh-CN" sz="1800" dirty="0">
                <a:solidFill>
                  <a:srgbClr val="000000"/>
                </a:solidFill>
              </a:rPr>
              <a:t>    F →(E) | id</a:t>
            </a:r>
            <a:endParaRPr lang="en-US" altLang="zh-CN" sz="1800" dirty="0">
              <a:solidFill>
                <a:srgbClr val="006699"/>
              </a:solidFill>
            </a:endParaRPr>
          </a:p>
        </p:txBody>
      </p:sp>
      <p:pic>
        <p:nvPicPr>
          <p:cNvPr id="4" name="Picture 4"/>
          <p:cNvPicPr>
            <a:picLocks noChangeAspect="1"/>
          </p:cNvPicPr>
          <p:nvPr/>
        </p:nvPicPr>
        <p:blipFill>
          <a:blip r:embed="rId1"/>
          <a:srcRect l="6297" b="3349"/>
          <a:stretch>
            <a:fillRect/>
          </a:stretch>
        </p:blipFill>
        <p:spPr>
          <a:xfrm>
            <a:off x="3635375" y="185738"/>
            <a:ext cx="5359400" cy="6503987"/>
          </a:xfrm>
          <a:prstGeom prst="rect">
            <a:avLst/>
          </a:prstGeom>
          <a:noFill/>
          <a:ln w="9525">
            <a:noFill/>
          </a:ln>
        </p:spPr>
      </p:pic>
      <p:sp>
        <p:nvSpPr>
          <p:cNvPr id="5" name="文本框 4"/>
          <p:cNvSpPr txBox="1"/>
          <p:nvPr/>
        </p:nvSpPr>
        <p:spPr>
          <a:xfrm>
            <a:off x="395288" y="2492375"/>
            <a:ext cx="23050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dirty="0">
                <a:solidFill>
                  <a:srgbClr val="000000"/>
                </a:solidFill>
              </a:rPr>
              <a:t>1. </a:t>
            </a:r>
            <a:r>
              <a:rPr lang="zh-CN" altLang="en-US" sz="2000" dirty="0">
                <a:solidFill>
                  <a:srgbClr val="000000"/>
                </a:solidFill>
              </a:rPr>
              <a:t>增广文法：</a:t>
            </a:r>
            <a:endParaRPr lang="zh-CN" altLang="en-US" sz="2000" dirty="0">
              <a:solidFill>
                <a:srgbClr val="000000"/>
              </a:solidFill>
            </a:endParaRPr>
          </a:p>
        </p:txBody>
      </p:sp>
      <p:pic>
        <p:nvPicPr>
          <p:cNvPr id="2" name="图片 1"/>
          <p:cNvPicPr>
            <a:picLocks noChangeAspect="1"/>
          </p:cNvPicPr>
          <p:nvPr/>
        </p:nvPicPr>
        <p:blipFill>
          <a:blip r:embed="rId2"/>
          <a:stretch>
            <a:fillRect/>
          </a:stretch>
        </p:blipFill>
        <p:spPr>
          <a:xfrm>
            <a:off x="725488" y="2997200"/>
            <a:ext cx="1644650" cy="2628900"/>
          </a:xfrm>
          <a:prstGeom prst="rect">
            <a:avLst/>
          </a:prstGeom>
          <a:noFill/>
          <a:ln w="9525">
            <a:noFill/>
          </a:ln>
        </p:spPr>
      </p:pic>
      <p:sp>
        <p:nvSpPr>
          <p:cNvPr id="7" name="文本框 6"/>
          <p:cNvSpPr txBox="1"/>
          <p:nvPr/>
        </p:nvSpPr>
        <p:spPr>
          <a:xfrm>
            <a:off x="395288" y="5843588"/>
            <a:ext cx="230505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dirty="0">
                <a:solidFill>
                  <a:srgbClr val="000000"/>
                </a:solidFill>
              </a:rPr>
              <a:t>2. </a:t>
            </a:r>
            <a:r>
              <a:rPr lang="zh-CN" altLang="en-US" sz="2000" dirty="0">
                <a:solidFill>
                  <a:srgbClr val="000000"/>
                </a:solidFill>
              </a:rPr>
              <a:t>构造项目集：</a:t>
            </a:r>
            <a:endParaRPr lang="zh-CN" altLang="en-US" sz="20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63843" name="Picture 4"/>
          <p:cNvPicPr>
            <a:picLocks noChangeAspect="1"/>
          </p:cNvPicPr>
          <p:nvPr/>
        </p:nvPicPr>
        <p:blipFill>
          <a:blip r:embed="rId1"/>
          <a:srcRect l="11526" t="1518" r="6116" b="11002"/>
          <a:stretch>
            <a:fillRect/>
          </a:stretch>
        </p:blipFill>
        <p:spPr>
          <a:xfrm>
            <a:off x="-23812" y="0"/>
            <a:ext cx="5432425" cy="6157913"/>
          </a:xfrm>
          <a:prstGeom prst="rect">
            <a:avLst/>
          </a:prstGeom>
          <a:noFill/>
          <a:ln w="9525">
            <a:noFill/>
          </a:ln>
        </p:spPr>
      </p:pic>
      <p:pic>
        <p:nvPicPr>
          <p:cNvPr id="163844" name="图片 4"/>
          <p:cNvPicPr>
            <a:picLocks noChangeAspect="1"/>
          </p:cNvPicPr>
          <p:nvPr/>
        </p:nvPicPr>
        <p:blipFill>
          <a:blip r:embed="rId2"/>
          <a:stretch>
            <a:fillRect/>
          </a:stretch>
        </p:blipFill>
        <p:spPr>
          <a:xfrm>
            <a:off x="3563938" y="2955925"/>
            <a:ext cx="6072187" cy="3744913"/>
          </a:xfrm>
          <a:prstGeom prst="rect">
            <a:avLst/>
          </a:prstGeom>
          <a:noFill/>
          <a:ln w="9525">
            <a:noFill/>
          </a:ln>
        </p:spPr>
      </p:pic>
    </p:spTree>
  </p:cSld>
  <p:clrMapOvr>
    <a:masterClrMapping/>
  </p:clrMapOvr>
  <p:transition spd="med">
    <p:wheel spokes="8"/>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64867" name="Picture 4"/>
          <p:cNvPicPr>
            <a:picLocks noChangeAspect="1"/>
          </p:cNvPicPr>
          <p:nvPr/>
        </p:nvPicPr>
        <p:blipFill>
          <a:blip r:embed="rId1"/>
          <a:srcRect l="10074" r="57823" b="10115"/>
          <a:stretch>
            <a:fillRect/>
          </a:stretch>
        </p:blipFill>
        <p:spPr>
          <a:xfrm>
            <a:off x="0" y="115888"/>
            <a:ext cx="1835150" cy="6049962"/>
          </a:xfrm>
          <a:prstGeom prst="rect">
            <a:avLst/>
          </a:prstGeom>
          <a:noFill/>
          <a:ln w="9525">
            <a:noFill/>
          </a:ln>
        </p:spPr>
      </p:pic>
      <p:pic>
        <p:nvPicPr>
          <p:cNvPr id="164868" name="图片 1"/>
          <p:cNvPicPr>
            <a:picLocks noChangeAspect="1"/>
          </p:cNvPicPr>
          <p:nvPr/>
        </p:nvPicPr>
        <p:blipFill>
          <a:blip r:embed="rId2"/>
          <a:stretch>
            <a:fillRect/>
          </a:stretch>
        </p:blipFill>
        <p:spPr>
          <a:xfrm>
            <a:off x="3543300" y="188913"/>
            <a:ext cx="8429625" cy="4837112"/>
          </a:xfrm>
          <a:prstGeom prst="rect">
            <a:avLst/>
          </a:prstGeom>
          <a:noFill/>
          <a:ln w="9525">
            <a:noFill/>
          </a:ln>
        </p:spPr>
      </p:pic>
      <p:pic>
        <p:nvPicPr>
          <p:cNvPr id="164869" name="Picture 4"/>
          <p:cNvPicPr>
            <a:picLocks noChangeAspect="1"/>
          </p:cNvPicPr>
          <p:nvPr/>
        </p:nvPicPr>
        <p:blipFill>
          <a:blip r:embed="rId1"/>
          <a:srcRect l="62962" t="-52" r="3036" b="17606"/>
          <a:stretch>
            <a:fillRect/>
          </a:stretch>
        </p:blipFill>
        <p:spPr>
          <a:xfrm>
            <a:off x="1692275" y="115888"/>
            <a:ext cx="1943100" cy="5548312"/>
          </a:xfrm>
          <a:prstGeom prst="rect">
            <a:avLst/>
          </a:prstGeom>
          <a:noFill/>
          <a:ln w="9525">
            <a:noFill/>
          </a:ln>
        </p:spPr>
      </p:pic>
      <p:pic>
        <p:nvPicPr>
          <p:cNvPr id="164870" name="图片 2"/>
          <p:cNvPicPr>
            <a:picLocks noChangeAspect="1"/>
          </p:cNvPicPr>
          <p:nvPr/>
        </p:nvPicPr>
        <p:blipFill>
          <a:blip r:embed="rId3"/>
          <a:stretch>
            <a:fillRect/>
          </a:stretch>
        </p:blipFill>
        <p:spPr>
          <a:xfrm>
            <a:off x="3543300" y="4989513"/>
            <a:ext cx="2347913" cy="1720850"/>
          </a:xfrm>
          <a:prstGeom prst="rect">
            <a:avLst/>
          </a:prstGeom>
          <a:noFill/>
          <a:ln w="9525">
            <a:noFill/>
          </a:ln>
        </p:spPr>
      </p:pic>
    </p:spTree>
  </p:cSld>
  <p:clrMapOvr>
    <a:masterClrMapping/>
  </p:clrMapOvr>
  <p:transition spd="med">
    <p:wheel spokes="8"/>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65891" name="图片 3"/>
          <p:cNvPicPr>
            <a:picLocks noChangeAspect="1"/>
          </p:cNvPicPr>
          <p:nvPr/>
        </p:nvPicPr>
        <p:blipFill>
          <a:blip r:embed="rId1"/>
          <a:stretch>
            <a:fillRect/>
          </a:stretch>
        </p:blipFill>
        <p:spPr>
          <a:xfrm>
            <a:off x="539750" y="1412875"/>
            <a:ext cx="1824038" cy="2316163"/>
          </a:xfrm>
          <a:prstGeom prst="rect">
            <a:avLst/>
          </a:prstGeom>
          <a:noFill/>
          <a:ln w="9525">
            <a:noFill/>
          </a:ln>
        </p:spPr>
      </p:pic>
      <p:pic>
        <p:nvPicPr>
          <p:cNvPr id="165892" name="图片 4"/>
          <p:cNvPicPr>
            <a:picLocks noChangeAspect="1"/>
          </p:cNvPicPr>
          <p:nvPr/>
        </p:nvPicPr>
        <p:blipFill>
          <a:blip r:embed="rId2"/>
          <a:stretch>
            <a:fillRect/>
          </a:stretch>
        </p:blipFill>
        <p:spPr>
          <a:xfrm>
            <a:off x="2484438" y="1268413"/>
            <a:ext cx="6370637" cy="4084637"/>
          </a:xfrm>
          <a:prstGeom prst="rect">
            <a:avLst/>
          </a:prstGeom>
          <a:noFill/>
          <a:ln w="9525">
            <a:noFill/>
          </a:ln>
        </p:spPr>
      </p:pic>
    </p:spTree>
  </p:cSld>
  <p:clrMapOvr>
    <a:masterClrMapping/>
  </p:clrMapOvr>
  <p:transition spd="med">
    <p:wheel spokes="8"/>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66915" name="Text Box 5"/>
          <p:cNvSpPr txBox="1"/>
          <p:nvPr/>
        </p:nvSpPr>
        <p:spPr>
          <a:xfrm>
            <a:off x="611188" y="1293813"/>
            <a:ext cx="8208962" cy="4778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000" b="1" dirty="0">
                <a:solidFill>
                  <a:srgbClr val="009900"/>
                </a:solidFill>
                <a:latin typeface="Times New Roman" panose="02020603050405020304" pitchFamily="18" charset="0"/>
              </a:rPr>
              <a:t>算法</a:t>
            </a:r>
            <a:r>
              <a:rPr lang="en-US" altLang="zh-CN" sz="2000" b="1" dirty="0">
                <a:solidFill>
                  <a:srgbClr val="009900"/>
                </a:solidFill>
                <a:latin typeface="Times New Roman" panose="02020603050405020304" pitchFamily="18" charset="0"/>
              </a:rPr>
              <a:t>4.32. SLR </a:t>
            </a:r>
            <a:r>
              <a:rPr lang="zh-CN" altLang="en-US" sz="2000" b="1" dirty="0">
                <a:solidFill>
                  <a:srgbClr val="009900"/>
                </a:solidFill>
                <a:latin typeface="Times New Roman" panose="02020603050405020304" pitchFamily="18" charset="0"/>
              </a:rPr>
              <a:t>语法分析表的构造</a:t>
            </a:r>
            <a:endParaRPr lang="zh-CN" altLang="en-US" sz="2000" b="1" dirty="0">
              <a:solidFill>
                <a:srgbClr val="009900"/>
              </a:solidFill>
              <a:latin typeface="Times New Roman" panose="02020603050405020304" pitchFamily="18" charset="0"/>
            </a:endParaRPr>
          </a:p>
          <a:p>
            <a:pPr marL="0" lvl="0" indent="0" eaLnBrk="1" hangingPunct="1">
              <a:lnSpc>
                <a:spcPct val="130000"/>
              </a:lnSpc>
              <a:spcBef>
                <a:spcPct val="0"/>
              </a:spcBef>
              <a:buNone/>
            </a:pPr>
            <a:r>
              <a:rPr lang="zh-CN" altLang="en-US" sz="2000" b="1" dirty="0">
                <a:solidFill>
                  <a:srgbClr val="009900"/>
                </a:solidFill>
                <a:latin typeface="Times New Roman" panose="02020603050405020304" pitchFamily="18" charset="0"/>
              </a:rPr>
              <a:t>输入：</a:t>
            </a:r>
            <a:r>
              <a:rPr lang="zh-CN" altLang="en-US" sz="2000" dirty="0">
                <a:solidFill>
                  <a:srgbClr val="000000"/>
                </a:solidFill>
                <a:latin typeface="Times New Roman" panose="02020603050405020304" pitchFamily="18" charset="0"/>
              </a:rPr>
              <a:t> 增广文法 </a:t>
            </a:r>
            <a:r>
              <a:rPr lang="en-US" altLang="zh-CN" sz="2000" dirty="0">
                <a:solidFill>
                  <a:srgbClr val="000000"/>
                </a:solidFill>
                <a:latin typeface="Times New Roman" panose="02020603050405020304" pitchFamily="18" charset="0"/>
              </a:rPr>
              <a:t>G′</a:t>
            </a:r>
            <a:endParaRPr lang="en-US" altLang="zh-CN" sz="2000"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zh-CN" altLang="en-US" sz="2000" b="1" dirty="0">
                <a:solidFill>
                  <a:srgbClr val="009900"/>
                </a:solidFill>
                <a:latin typeface="Times New Roman" panose="02020603050405020304" pitchFamily="18" charset="0"/>
              </a:rPr>
              <a:t>输出：</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G ′</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SLR</a:t>
            </a:r>
            <a:r>
              <a:rPr lang="zh-CN" altLang="en-US" sz="2000" dirty="0">
                <a:solidFill>
                  <a:srgbClr val="000000"/>
                </a:solidFill>
                <a:latin typeface="Times New Roman" panose="02020603050405020304" pitchFamily="18" charset="0"/>
              </a:rPr>
              <a:t>语法分析表函数</a:t>
            </a:r>
            <a:r>
              <a:rPr lang="en-US" altLang="zh-CN" sz="2000" dirty="0">
                <a:solidFill>
                  <a:srgbClr val="000000"/>
                </a:solidFill>
                <a:latin typeface="Times New Roman" panose="02020603050405020304" pitchFamily="18" charset="0"/>
              </a:rPr>
              <a:t>action</a:t>
            </a:r>
            <a:r>
              <a:rPr lang="zh-CN" altLang="en-US" sz="2000" dirty="0">
                <a:solidFill>
                  <a:srgbClr val="000000"/>
                </a:solidFill>
                <a:latin typeface="Times New Roman" panose="02020603050405020304" pitchFamily="18" charset="0"/>
              </a:rPr>
              <a:t>和</a:t>
            </a:r>
            <a:r>
              <a:rPr lang="en-US" altLang="zh-CN" sz="2000" dirty="0">
                <a:solidFill>
                  <a:srgbClr val="000000"/>
                </a:solidFill>
                <a:latin typeface="Times New Roman" panose="02020603050405020304" pitchFamily="18" charset="0"/>
              </a:rPr>
              <a:t>goto</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zh-CN" altLang="en-US" sz="2000" b="1" dirty="0">
                <a:solidFill>
                  <a:srgbClr val="009900"/>
                </a:solidFill>
                <a:latin typeface="Times New Roman" panose="02020603050405020304" pitchFamily="18" charset="0"/>
              </a:rPr>
              <a:t>方法：</a:t>
            </a:r>
            <a:endParaRPr lang="zh-CN" altLang="en-US" sz="2000" b="1" dirty="0">
              <a:solidFill>
                <a:srgbClr val="009900"/>
              </a:solidFill>
              <a:latin typeface="Times New Roman" panose="02020603050405020304" pitchFamily="18" charset="0"/>
            </a:endParaRPr>
          </a:p>
          <a:p>
            <a:pPr marL="0" lvl="0" indent="0" eaLnBrk="1" hangingPunct="1">
              <a:lnSpc>
                <a:spcPct val="130000"/>
              </a:lnSpc>
              <a:spcBef>
                <a:spcPct val="0"/>
              </a:spcBef>
              <a:buNone/>
            </a:pPr>
            <a:r>
              <a:rPr lang="en-US" altLang="zh-CN" sz="2000" dirty="0">
                <a:solidFill>
                  <a:srgbClr val="000000"/>
                </a:solidFill>
                <a:latin typeface="Times New Roman" panose="02020603050405020304" pitchFamily="18" charset="0"/>
              </a:rPr>
              <a:t>1. </a:t>
            </a:r>
            <a:r>
              <a:rPr lang="zh-CN" altLang="en-US" sz="2000" dirty="0">
                <a:solidFill>
                  <a:srgbClr val="000000"/>
                </a:solidFill>
                <a:latin typeface="Times New Roman" panose="02020603050405020304" pitchFamily="18" charset="0"/>
              </a:rPr>
              <a:t>构造</a:t>
            </a:r>
            <a:r>
              <a:rPr lang="en-US" altLang="zh-CN" sz="2000" dirty="0">
                <a:solidFill>
                  <a:srgbClr val="000000"/>
                </a:solidFill>
                <a:latin typeface="Times New Roman" panose="02020603050405020304" pitchFamily="18" charset="0"/>
              </a:rPr>
              <a:t>C =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0</a:t>
            </a:r>
            <a:r>
              <a:rPr lang="en-US" altLang="zh-CN" sz="2000" i="1" dirty="0">
                <a:solidFill>
                  <a:srgbClr val="000000"/>
                </a:solidFill>
                <a:latin typeface="Times New Roman" panose="02020603050405020304" pitchFamily="18" charset="0"/>
              </a:rPr>
              <a:t>, I</a:t>
            </a:r>
            <a:r>
              <a:rPr lang="en-US" altLang="zh-CN" sz="2000" i="1" baseline="-25000" dirty="0">
                <a:solidFill>
                  <a:srgbClr val="000000"/>
                </a:solidFill>
                <a:latin typeface="Times New Roman" panose="02020603050405020304" pitchFamily="18" charset="0"/>
              </a:rPr>
              <a:t>1</a:t>
            </a:r>
            <a:r>
              <a:rPr lang="en-US" altLang="zh-CN" sz="2000" i="1" dirty="0">
                <a:solidFill>
                  <a:srgbClr val="000000"/>
                </a:solidFill>
                <a:latin typeface="Times New Roman" panose="02020603050405020304" pitchFamily="18" charset="0"/>
              </a:rPr>
              <a:t> , … ,I</a:t>
            </a:r>
            <a:r>
              <a:rPr lang="en-US" altLang="zh-CN" sz="2000" i="1" baseline="-25000" dirty="0">
                <a:solidFill>
                  <a:srgbClr val="000000"/>
                </a:solidFill>
                <a:latin typeface="Times New Roman" panose="02020603050405020304" pitchFamily="18" charset="0"/>
              </a:rPr>
              <a:t>n</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，即</a:t>
            </a:r>
            <a:r>
              <a:rPr lang="en-US" altLang="zh-CN" sz="1800" dirty="0">
                <a:solidFill>
                  <a:srgbClr val="000000"/>
                </a:solidFill>
              </a:rPr>
              <a:t>G′</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LR (0) </a:t>
            </a:r>
            <a:r>
              <a:rPr lang="zh-CN" altLang="en-US" sz="2000" dirty="0">
                <a:solidFill>
                  <a:srgbClr val="000000"/>
                </a:solidFill>
                <a:latin typeface="Times New Roman" panose="02020603050405020304" pitchFamily="18" charset="0"/>
              </a:rPr>
              <a:t>项目集规范族。</a:t>
            </a:r>
            <a:endParaRPr lang="zh-CN" altLang="en-US" sz="2000" dirty="0">
              <a:solidFill>
                <a:srgbClr val="000000"/>
              </a:solidFill>
              <a:latin typeface="Times New Roman" panose="02020603050405020304" pitchFamily="18" charset="0"/>
            </a:endParaRPr>
          </a:p>
          <a:p>
            <a:pPr marL="0" lvl="0" indent="0" eaLnBrk="1" hangingPunct="1">
              <a:lnSpc>
                <a:spcPct val="105000"/>
              </a:lnSpc>
              <a:spcBef>
                <a:spcPct val="0"/>
              </a:spcBef>
              <a:buNone/>
            </a:pPr>
            <a:endParaRPr lang="zh-CN" altLang="en-US" sz="2000"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从</a:t>
            </a:r>
            <a:r>
              <a:rPr lang="zh-CN" altLang="en-US" sz="2000"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构造状态</a:t>
            </a:r>
            <a:r>
              <a:rPr lang="en-US" altLang="zh-CN" sz="2000" i="1"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，它的分析动作确定如下：</a:t>
            </a:r>
            <a:endParaRPr lang="zh-CN" altLang="en-US" sz="2000"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a) </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 A </a:t>
            </a:r>
            <a:r>
              <a:rPr lang="en-US" altLang="zh-CN" sz="2000" dirty="0">
                <a:solidFill>
                  <a:srgbClr val="000000"/>
                </a:solidFill>
                <a:latin typeface="Times New Roman" panose="02020603050405020304" pitchFamily="18" charset="0"/>
                <a:cs typeface="Times New Roman" panose="02020603050405020304" pitchFamily="18" charset="0"/>
              </a:rPr>
              <a:t>→</a:t>
            </a:r>
            <a:r>
              <a:rPr lang="el-GR" altLang="zh-CN" sz="2000" dirty="0">
                <a:solidFill>
                  <a:srgbClr val="000000"/>
                </a:solidFill>
                <a:cs typeface="Times New Roman" panose="02020603050405020304" pitchFamily="18" charset="0"/>
              </a:rPr>
              <a:t>α</a:t>
            </a:r>
            <a:r>
              <a:rPr lang="el-GR" altLang="zh-CN"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cs typeface="Times New Roman" panose="02020603050405020304" pitchFamily="18" charset="0"/>
              </a:rPr>
              <a:t>a</a:t>
            </a:r>
            <a:r>
              <a:rPr lang="el-GR" altLang="zh-CN" sz="2000" dirty="0">
                <a:solidFill>
                  <a:srgbClr val="000000"/>
                </a:solidFill>
                <a:latin typeface="Times New Roman" panose="02020603050405020304" pitchFamily="18" charset="0"/>
                <a:cs typeface="Times New Roman" panose="02020603050405020304" pitchFamily="18" charset="0"/>
              </a:rPr>
              <a:t>β</a:t>
            </a:r>
            <a:r>
              <a:rPr lang="en-US" altLang="zh-CN" sz="2000" dirty="0">
                <a:solidFill>
                  <a:srgbClr val="000000"/>
                </a:solidFill>
                <a:latin typeface="Times New Roman" panose="02020603050405020304" pitchFamily="18" charset="0"/>
                <a:cs typeface="Times New Roman" panose="02020603050405020304" pitchFamily="18" charset="0"/>
              </a:rPr>
              <a:t> ] </a:t>
            </a:r>
            <a:r>
              <a:rPr lang="zh-CN" altLang="en-US" sz="2000" dirty="0">
                <a:solidFill>
                  <a:srgbClr val="000000"/>
                </a:solidFill>
                <a:latin typeface="Times New Roman" panose="02020603050405020304" pitchFamily="18" charset="0"/>
                <a:cs typeface="Times New Roman" panose="02020603050405020304" pitchFamily="18" charset="0"/>
              </a:rPr>
              <a:t>在 </a:t>
            </a:r>
            <a:r>
              <a:rPr lang="en-US" altLang="zh-CN" sz="2000" i="1" dirty="0">
                <a:solidFill>
                  <a:srgbClr val="000000"/>
                </a:solidFill>
                <a:latin typeface="Times New Roman" panose="02020603050405020304" pitchFamily="18" charset="0"/>
                <a:cs typeface="Times New Roman" panose="02020603050405020304" pitchFamily="18" charset="0"/>
              </a:rPr>
              <a:t>I</a:t>
            </a:r>
            <a:r>
              <a:rPr lang="en-US" altLang="zh-CN" sz="2000" i="1" baseline="-25000" dirty="0">
                <a:solidFill>
                  <a:srgbClr val="000000"/>
                </a:solidFill>
                <a:latin typeface="Times New Roman" panose="02020603050405020304" pitchFamily="18" charset="0"/>
                <a:cs typeface="Times New Roman" panose="02020603050405020304" pitchFamily="18" charset="0"/>
              </a:rPr>
              <a:t>i</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中，并且 </a:t>
            </a:r>
            <a:r>
              <a:rPr lang="en-US" altLang="zh-CN" sz="2000" dirty="0">
                <a:solidFill>
                  <a:srgbClr val="000000"/>
                </a:solidFill>
                <a:latin typeface="Times New Roman" panose="02020603050405020304" pitchFamily="18" charset="0"/>
                <a:cs typeface="Times New Roman" panose="02020603050405020304" pitchFamily="18" charset="0"/>
              </a:rPr>
              <a:t>goto ( </a:t>
            </a:r>
            <a:r>
              <a:rPr lang="en-US" altLang="zh-CN" sz="2000" i="1" dirty="0">
                <a:solidFill>
                  <a:srgbClr val="000000"/>
                </a:solidFill>
                <a:latin typeface="Times New Roman" panose="02020603050405020304" pitchFamily="18" charset="0"/>
                <a:cs typeface="Times New Roman" panose="02020603050405020304" pitchFamily="18" charset="0"/>
              </a:rPr>
              <a:t>I</a:t>
            </a:r>
            <a:r>
              <a:rPr lang="en-US" altLang="zh-CN" sz="2000" i="1" baseline="-25000" dirty="0">
                <a:solidFill>
                  <a:srgbClr val="000000"/>
                </a:solidFill>
                <a:latin typeface="Times New Roman" panose="02020603050405020304" pitchFamily="18" charset="0"/>
                <a:cs typeface="Times New Roman" panose="02020603050405020304" pitchFamily="18" charset="0"/>
              </a:rPr>
              <a:t>i</a:t>
            </a:r>
            <a:r>
              <a:rPr lang="en-US" altLang="zh-CN" sz="2000" dirty="0">
                <a:solidFill>
                  <a:srgbClr val="000000"/>
                </a:solidFill>
                <a:latin typeface="Times New Roman" panose="02020603050405020304" pitchFamily="18" charset="0"/>
                <a:cs typeface="Times New Roman" panose="02020603050405020304" pitchFamily="18" charset="0"/>
              </a:rPr>
              <a:t>,</a:t>
            </a:r>
            <a:r>
              <a:rPr lang="el-GR" altLang="zh-CN" sz="2000" i="1" dirty="0">
                <a:solidFill>
                  <a:srgbClr val="000000"/>
                </a:solidFill>
                <a:latin typeface="Times New Roman" panose="02020603050405020304" pitchFamily="18" charset="0"/>
                <a:cs typeface="Times New Roman" panose="02020603050405020304" pitchFamily="18" charset="0"/>
              </a:rPr>
              <a:t>a</a:t>
            </a:r>
            <a:r>
              <a:rPr lang="en-US" altLang="zh-CN" sz="2000" dirty="0">
                <a:solidFill>
                  <a:srgbClr val="000000"/>
                </a:solidFill>
                <a:latin typeface="Times New Roman" panose="02020603050405020304" pitchFamily="18" charset="0"/>
                <a:cs typeface="Times New Roman" panose="02020603050405020304" pitchFamily="18" charset="0"/>
              </a:rPr>
              <a:t>) = </a:t>
            </a:r>
            <a:r>
              <a:rPr lang="en-US" altLang="zh-CN" sz="2000" i="1" dirty="0">
                <a:solidFill>
                  <a:srgbClr val="000000"/>
                </a:solidFill>
                <a:latin typeface="Times New Roman" panose="02020603050405020304" pitchFamily="18" charset="0"/>
                <a:cs typeface="Times New Roman" panose="02020603050405020304" pitchFamily="18" charset="0"/>
              </a:rPr>
              <a:t>I</a:t>
            </a:r>
            <a:r>
              <a:rPr lang="en-US" altLang="zh-CN" sz="2000" i="1" baseline="-25000" dirty="0">
                <a:solidFill>
                  <a:srgbClr val="000000"/>
                </a:solidFill>
                <a:latin typeface="Times New Roman" panose="02020603050405020304" pitchFamily="18" charset="0"/>
                <a:cs typeface="Times New Roman" panose="02020603050405020304" pitchFamily="18" charset="0"/>
              </a:rPr>
              <a:t>j</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，则置</a:t>
            </a:r>
            <a:r>
              <a:rPr lang="en-US" altLang="zh-CN" sz="2000" i="1" dirty="0">
                <a:solidFill>
                  <a:srgbClr val="000000"/>
                </a:solidFill>
                <a:latin typeface="Times New Roman" panose="02020603050405020304" pitchFamily="18" charset="0"/>
                <a:cs typeface="Times New Roman" panose="02020603050405020304" pitchFamily="18" charset="0"/>
              </a:rPr>
              <a:t>action[i, a]</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为  </a:t>
            </a:r>
            <a:endParaRPr lang="zh-CN" altLang="en-US" sz="2000" dirty="0">
              <a:solidFill>
                <a:srgbClr val="000000"/>
              </a:solidFill>
              <a:latin typeface="Times New Roman" panose="02020603050405020304" pitchFamily="18" charset="0"/>
              <a:cs typeface="Times New Roman" panose="02020603050405020304" pitchFamily="18" charset="0"/>
            </a:endParaRPr>
          </a:p>
          <a:p>
            <a:pPr marL="0" lvl="0" indent="0" eaLnBrk="1" hangingPunct="1">
              <a:lnSpc>
                <a:spcPct val="130000"/>
              </a:lnSpc>
              <a:spcBef>
                <a:spcPct val="0"/>
              </a:spcBef>
              <a:buNone/>
            </a:pPr>
            <a:r>
              <a:rPr lang="zh-CN" altLang="en-US" sz="2000" dirty="0">
                <a:solidFill>
                  <a:srgbClr val="000000"/>
                </a:solidFill>
                <a:latin typeface="Times New Roman" panose="02020603050405020304" pitchFamily="18" charset="0"/>
                <a:cs typeface="Times New Roman" panose="02020603050405020304" pitchFamily="18" charset="0"/>
              </a:rPr>
              <a:t>         “移进 </a:t>
            </a:r>
            <a:r>
              <a:rPr lang="en-US" altLang="zh-CN" sz="2000" dirty="0">
                <a:solidFill>
                  <a:srgbClr val="000000"/>
                </a:solidFill>
                <a:latin typeface="Times New Roman" panose="02020603050405020304" pitchFamily="18" charset="0"/>
                <a:cs typeface="Times New Roman" panose="02020603050405020304" pitchFamily="18" charset="0"/>
              </a:rPr>
              <a:t>j”</a:t>
            </a:r>
            <a:r>
              <a:rPr lang="zh-CN" altLang="en-US" sz="2000" dirty="0">
                <a:solidFill>
                  <a:srgbClr val="000000"/>
                </a:solidFill>
                <a:latin typeface="Times New Roman" panose="02020603050405020304" pitchFamily="18" charset="0"/>
                <a:cs typeface="Times New Roman" panose="02020603050405020304" pitchFamily="18" charset="0"/>
              </a:rPr>
              <a:t>，这里</a:t>
            </a:r>
            <a:r>
              <a:rPr lang="en-US" altLang="zh-CN" sz="2000" i="1" dirty="0">
                <a:solidFill>
                  <a:srgbClr val="000000"/>
                </a:solidFill>
                <a:latin typeface="Times New Roman" panose="02020603050405020304" pitchFamily="18" charset="0"/>
                <a:cs typeface="Times New Roman" panose="02020603050405020304" pitchFamily="18" charset="0"/>
              </a:rPr>
              <a:t>a</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solidFill>
                  <a:srgbClr val="000000"/>
                </a:solidFill>
                <a:latin typeface="Times New Roman" panose="02020603050405020304" pitchFamily="18" charset="0"/>
                <a:cs typeface="Times New Roman" panose="02020603050405020304" pitchFamily="18" charset="0"/>
              </a:rPr>
              <a:t>必须是终结符。</a:t>
            </a:r>
            <a:endParaRPr lang="zh-CN" altLang="en-US" sz="2000" dirty="0">
              <a:solidFill>
                <a:srgbClr val="000000"/>
              </a:solidFill>
              <a:latin typeface="Times New Roman" panose="02020603050405020304" pitchFamily="18" charset="0"/>
              <a:cs typeface="Times New Roman" panose="02020603050405020304" pitchFamily="18" charset="0"/>
            </a:endParaRPr>
          </a:p>
          <a:p>
            <a:pPr marL="0" lvl="0" indent="0" eaLnBrk="1" hangingPunct="1">
              <a:lnSpc>
                <a:spcPct val="130000"/>
              </a:lnSpc>
              <a:spcBef>
                <a:spcPct val="0"/>
              </a:spcBef>
              <a:buNone/>
            </a:pP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     </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b)</a:t>
            </a:r>
            <a:r>
              <a:rPr lang="zh-CN" altLang="en-US" sz="2000" dirty="0">
                <a:solidFill>
                  <a:srgbClr val="000000"/>
                </a:solidFill>
                <a:highlight>
                  <a:srgbClr val="FFFF00"/>
                </a:highlight>
                <a:latin typeface="Times New Roman" panose="02020603050405020304" pitchFamily="18" charset="0"/>
              </a:rPr>
              <a:t>如果</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[A →</a:t>
            </a:r>
            <a:r>
              <a:rPr lang="el-GR" altLang="zh-CN" sz="2000" dirty="0">
                <a:solidFill>
                  <a:srgbClr val="000000"/>
                </a:solidFill>
                <a:highlight>
                  <a:srgbClr val="FFFF00"/>
                </a:highlight>
                <a:latin typeface="Times New Roman" panose="02020603050405020304" pitchFamily="18" charset="0"/>
                <a:cs typeface="Times New Roman" panose="02020603050405020304" pitchFamily="18" charset="0"/>
              </a:rPr>
              <a:t>α</a:t>
            </a:r>
            <a:r>
              <a:rPr lang="el-GR" altLang="zh-CN" sz="2000" dirty="0">
                <a:solidFill>
                  <a:srgbClr val="000000"/>
                </a:solidFill>
                <a:highlight>
                  <a:srgbClr val="FFFF00"/>
                </a:highlight>
                <a:latin typeface="Times New Roman" panose="02020603050405020304" pitchFamily="18" charset="0"/>
              </a:rPr>
              <a:t>·</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在</a:t>
            </a:r>
            <a:r>
              <a:rPr lang="en-US" altLang="zh-CN" sz="2000" i="1" dirty="0">
                <a:solidFill>
                  <a:srgbClr val="000000"/>
                </a:solidFill>
                <a:highlight>
                  <a:srgbClr val="FFFF00"/>
                </a:highlight>
                <a:latin typeface="Times New Roman" panose="02020603050405020304" pitchFamily="18" charset="0"/>
              </a:rPr>
              <a:t>I</a:t>
            </a:r>
            <a:r>
              <a:rPr lang="en-US" altLang="zh-CN" sz="2000" i="1" baseline="-25000" dirty="0">
                <a:solidFill>
                  <a:srgbClr val="000000"/>
                </a:solidFill>
                <a:highlight>
                  <a:srgbClr val="FFFF00"/>
                </a:highlight>
                <a:latin typeface="Times New Roman" panose="02020603050405020304" pitchFamily="18" charset="0"/>
              </a:rPr>
              <a:t>i</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中，则对</a:t>
            </a:r>
            <a:r>
              <a:rPr lang="en-US" altLang="zh-CN" sz="2000" dirty="0">
                <a:solidFill>
                  <a:srgbClr val="0000FF"/>
                </a:solidFill>
                <a:highlight>
                  <a:srgbClr val="FFFF00"/>
                </a:highlight>
                <a:latin typeface="Times New Roman" panose="02020603050405020304" pitchFamily="18" charset="0"/>
                <a:cs typeface="Times New Roman" panose="02020603050405020304" pitchFamily="18" charset="0"/>
              </a:rPr>
              <a:t>FOLLOW(A)</a:t>
            </a:r>
            <a:r>
              <a:rPr lang="zh-CN" altLang="en-US" sz="2000" dirty="0">
                <a:solidFill>
                  <a:srgbClr val="0000FF"/>
                </a:solidFill>
                <a:highlight>
                  <a:srgbClr val="FFFF00"/>
                </a:highlight>
                <a:latin typeface="Times New Roman" panose="02020603050405020304" pitchFamily="18" charset="0"/>
                <a:cs typeface="Times New Roman" panose="02020603050405020304" pitchFamily="18" charset="0"/>
              </a:rPr>
              <a:t>中的所有</a:t>
            </a:r>
            <a:r>
              <a:rPr lang="en-US" altLang="zh-CN" sz="2000" dirty="0">
                <a:solidFill>
                  <a:srgbClr val="0000FF"/>
                </a:solidFill>
                <a:highlight>
                  <a:srgbClr val="FFFF00"/>
                </a:highlight>
                <a:latin typeface="Times New Roman" panose="02020603050405020304" pitchFamily="18" charset="0"/>
                <a:cs typeface="Times New Roman" panose="02020603050405020304" pitchFamily="18" charset="0"/>
              </a:rPr>
              <a:t>a</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，置 </a:t>
            </a:r>
            <a:r>
              <a:rPr lang="en-US" altLang="zh-CN" sz="2000" i="1" dirty="0">
                <a:solidFill>
                  <a:srgbClr val="000000"/>
                </a:solidFill>
                <a:highlight>
                  <a:srgbClr val="FFFF00"/>
                </a:highlight>
                <a:latin typeface="Times New Roman" panose="02020603050405020304" pitchFamily="18" charset="0"/>
              </a:rPr>
              <a:t>action[i , a ]</a:t>
            </a:r>
            <a:r>
              <a:rPr lang="en-US" altLang="zh-CN" sz="2000" dirty="0">
                <a:solidFill>
                  <a:srgbClr val="000000"/>
                </a:solidFill>
                <a:highlight>
                  <a:srgbClr val="FFFF00"/>
                </a:highlight>
                <a:latin typeface="Times New Roman" panose="02020603050405020304" pitchFamily="18" charset="0"/>
              </a:rPr>
              <a:t> </a:t>
            </a:r>
            <a:endParaRPr lang="en-US" altLang="zh-CN" sz="2000" dirty="0">
              <a:solidFill>
                <a:srgbClr val="000000"/>
              </a:solidFill>
              <a:highlight>
                <a:srgbClr val="FFFF00"/>
              </a:highlight>
              <a:latin typeface="Times New Roman" panose="02020603050405020304" pitchFamily="18" charset="0"/>
            </a:endParaRPr>
          </a:p>
          <a:p>
            <a:pPr marL="0" lvl="0" indent="0" eaLnBrk="1" hangingPunct="1">
              <a:lnSpc>
                <a:spcPct val="130000"/>
              </a:lnSpc>
              <a:spcBef>
                <a:spcPct val="0"/>
              </a:spcBef>
              <a:buNone/>
            </a:pP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为“归约 </a:t>
            </a:r>
            <a:r>
              <a:rPr lang="en-US" altLang="zh-CN" sz="2000" dirty="0">
                <a:solidFill>
                  <a:srgbClr val="000000"/>
                </a:solidFill>
                <a:highlight>
                  <a:srgbClr val="FFFF00"/>
                </a:highlight>
                <a:latin typeface="Times New Roman" panose="02020603050405020304" pitchFamily="18" charset="0"/>
              </a:rPr>
              <a:t>A </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a:t>
            </a:r>
            <a:r>
              <a:rPr lang="el-GR" altLang="zh-CN" sz="2000" dirty="0">
                <a:solidFill>
                  <a:srgbClr val="000000"/>
                </a:solidFill>
                <a:highlight>
                  <a:srgbClr val="FFFF00"/>
                </a:highlight>
                <a:latin typeface="Times New Roman" panose="02020603050405020304" pitchFamily="18" charset="0"/>
                <a:cs typeface="Times New Roman" panose="02020603050405020304" pitchFamily="18" charset="0"/>
              </a:rPr>
              <a:t>α</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。这里</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A </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不能是</a:t>
            </a:r>
            <a:r>
              <a:rPr lang="en-US" altLang="zh-CN" sz="2000" dirty="0">
                <a:solidFill>
                  <a:srgbClr val="000000"/>
                </a:solidFill>
                <a:highlight>
                  <a:srgbClr val="FFFF00"/>
                </a:highlight>
                <a:latin typeface="Times New Roman" panose="02020603050405020304" pitchFamily="18" charset="0"/>
                <a:cs typeface="Times New Roman" panose="02020603050405020304" pitchFamily="18" charset="0"/>
              </a:rPr>
              <a:t>S</a:t>
            </a:r>
            <a:r>
              <a:rPr lang="el-GR" altLang="zh-CN" sz="2000" dirty="0">
                <a:solidFill>
                  <a:srgbClr val="000000"/>
                </a:solidFill>
                <a:highlight>
                  <a:srgbClr val="FFFF00"/>
                </a:highlight>
                <a:latin typeface="Times New Roman" panose="02020603050405020304" pitchFamily="18" charset="0"/>
                <a:cs typeface="Times New Roman" panose="02020603050405020304" pitchFamily="18" charset="0"/>
              </a:rPr>
              <a:t>′</a:t>
            </a:r>
            <a:r>
              <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rPr>
              <a:t>。</a:t>
            </a:r>
            <a:endParaRPr lang="zh-CN" altLang="en-US" sz="2000" dirty="0">
              <a:solidFill>
                <a:srgbClr val="000000"/>
              </a:solidFill>
              <a:highlight>
                <a:srgbClr val="FFFF00"/>
              </a:highlight>
              <a:latin typeface="Times New Roman" panose="02020603050405020304" pitchFamily="18" charset="0"/>
              <a:cs typeface="Times New Roman" panose="02020603050405020304" pitchFamily="18" charset="0"/>
            </a:endParaRPr>
          </a:p>
          <a:p>
            <a:pPr marL="0" lvl="0" indent="0" eaLnBrk="1" hangingPunct="1">
              <a:lnSpc>
                <a:spcPct val="130000"/>
              </a:lnSpc>
              <a:spcBef>
                <a:spcPct val="0"/>
              </a:spcBef>
              <a:buNone/>
            </a:pPr>
            <a:r>
              <a:rPr lang="zh-CN" altLang="en-US" sz="2000"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rPr>
              <a:t>c) </a:t>
            </a:r>
            <a:r>
              <a:rPr lang="zh-CN" altLang="en-US" sz="2000" dirty="0">
                <a:solidFill>
                  <a:srgbClr val="000000"/>
                </a:solidFill>
                <a:latin typeface="Times New Roman" panose="02020603050405020304" pitchFamily="18" charset="0"/>
              </a:rPr>
              <a:t>如果 </a:t>
            </a:r>
            <a:r>
              <a:rPr lang="en-US" altLang="zh-CN" sz="2000" dirty="0">
                <a:solidFill>
                  <a:srgbClr val="000000"/>
                </a:solidFill>
                <a:latin typeface="Times New Roman" panose="02020603050405020304" pitchFamily="18" charset="0"/>
              </a:rPr>
              <a:t>[S</a:t>
            </a:r>
            <a:r>
              <a:rPr lang="el-GR" altLang="zh-CN" sz="2000" dirty="0">
                <a:solidFill>
                  <a:srgbClr val="000000"/>
                </a:solidFill>
                <a:latin typeface="Times New Roman" panose="02020603050405020304" pitchFamily="18" charset="0"/>
              </a:rPr>
              <a:t>′→S·</a:t>
            </a:r>
            <a:r>
              <a:rPr lang="en-US" altLang="zh-CN" sz="2000" dirty="0">
                <a:solidFill>
                  <a:srgbClr val="000000"/>
                </a:solidFill>
                <a:latin typeface="Times New Roman" panose="02020603050405020304" pitchFamily="18" charset="0"/>
              </a:rPr>
              <a:t> ] </a:t>
            </a:r>
            <a:r>
              <a:rPr lang="zh-CN" altLang="en-US" sz="2000" dirty="0">
                <a:solidFill>
                  <a:srgbClr val="000000"/>
                </a:solidFill>
                <a:latin typeface="Times New Roman" panose="02020603050405020304" pitchFamily="18" charset="0"/>
              </a:rPr>
              <a:t>在</a:t>
            </a:r>
            <a:r>
              <a:rPr lang="zh-CN" altLang="en-US" sz="2000"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i="1"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中，则置 </a:t>
            </a:r>
            <a:r>
              <a:rPr lang="en-US" altLang="zh-CN" sz="2000" i="1" dirty="0">
                <a:solidFill>
                  <a:srgbClr val="000000"/>
                </a:solidFill>
                <a:latin typeface="Times New Roman" panose="02020603050405020304" pitchFamily="18" charset="0"/>
              </a:rPr>
              <a:t>action[i , $]</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为“接受”。</a:t>
            </a:r>
            <a:endParaRPr lang="zh-CN" altLang="en-US" sz="2000" dirty="0">
              <a:solidFill>
                <a:srgbClr val="000000"/>
              </a:solidFill>
              <a:latin typeface="Times New Roman" panose="02020603050405020304" pitchFamily="18" charset="0"/>
            </a:endParaRPr>
          </a:p>
        </p:txBody>
      </p:sp>
      <p:sp>
        <p:nvSpPr>
          <p:cNvPr id="166916" name="Rectangle 4"/>
          <p:cNvSpPr/>
          <p:nvPr/>
        </p:nvSpPr>
        <p:spPr>
          <a:xfrm>
            <a:off x="474663" y="531813"/>
            <a:ext cx="72009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r>
              <a:rPr lang="en-US" altLang="zh-CN" sz="2800" b="1" dirty="0">
                <a:latin typeface="Times New Roman" panose="02020603050405020304" pitchFamily="18" charset="0"/>
              </a:rPr>
              <a:t> </a:t>
            </a:r>
            <a:r>
              <a:rPr lang="en-US" altLang="zh-CN" sz="2800" b="1" dirty="0">
                <a:solidFill>
                  <a:srgbClr val="660033"/>
                </a:solidFill>
                <a:latin typeface="宋体" panose="02010600030101010101" pitchFamily="2" charset="-122"/>
                <a:cs typeface="Times New Roman" panose="02020603050405020304" pitchFamily="18" charset="0"/>
              </a:rPr>
              <a:t>4.6.4 </a:t>
            </a:r>
            <a:r>
              <a:rPr lang="zh-CN" altLang="en-US" sz="2800" b="1" dirty="0">
                <a:solidFill>
                  <a:srgbClr val="660033"/>
                </a:solidFill>
                <a:latin typeface="宋体" panose="02010600030101010101" pitchFamily="2" charset="-122"/>
                <a:cs typeface="Times New Roman" panose="02020603050405020304" pitchFamily="18" charset="0"/>
              </a:rPr>
              <a:t>构造</a:t>
            </a:r>
            <a:r>
              <a:rPr lang="en-US" altLang="zh-CN" sz="2800" b="1" dirty="0">
                <a:solidFill>
                  <a:srgbClr val="660033"/>
                </a:solidFill>
                <a:latin typeface="宋体" panose="02010600030101010101" pitchFamily="2" charset="-122"/>
                <a:cs typeface="Times New Roman" panose="02020603050405020304" pitchFamily="18" charset="0"/>
              </a:rPr>
              <a:t>SLR</a:t>
            </a:r>
            <a:r>
              <a:rPr lang="zh-CN" altLang="en-US" sz="2800" b="1" dirty="0">
                <a:solidFill>
                  <a:srgbClr val="660033"/>
                </a:solidFill>
                <a:latin typeface="宋体" panose="02010600030101010101" pitchFamily="2" charset="-122"/>
                <a:cs typeface="Times New Roman" panose="02020603050405020304" pitchFamily="18" charset="0"/>
              </a:rPr>
              <a:t>语法分析表</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6" name="AutoShape 5"/>
          <p:cNvSpPr>
            <a:spLocks noChangeArrowheads="1"/>
          </p:cNvSpPr>
          <p:nvPr/>
        </p:nvSpPr>
        <p:spPr bwMode="auto">
          <a:xfrm>
            <a:off x="6300788" y="166688"/>
            <a:ext cx="1584325" cy="957263"/>
          </a:xfrm>
          <a:prstGeom prst="wedgeRoundRectCallout">
            <a:avLst>
              <a:gd name="adj1" fmla="val -131778"/>
              <a:gd name="adj2" fmla="val 15610"/>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重点！！</a:t>
            </a:r>
            <a:endParaRPr kumimoji="0" lang="en-US" altLang="zh-CN"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难</a:t>
            </a: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点！！</a:t>
            </a:r>
            <a:endPar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comb dir="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67939" name="Rectangle 4"/>
          <p:cNvSpPr/>
          <p:nvPr/>
        </p:nvSpPr>
        <p:spPr>
          <a:xfrm>
            <a:off x="611188" y="836613"/>
            <a:ext cx="8135937" cy="4473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zh-CN" altLang="en-US" sz="2000" dirty="0">
                <a:solidFill>
                  <a:srgbClr val="000000"/>
                </a:solidFill>
                <a:latin typeface="Times New Roman" panose="02020603050405020304" pitchFamily="18" charset="0"/>
              </a:rPr>
              <a:t>如果由上面的规则产生的动作有冲突，那么文法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就不是</a:t>
            </a:r>
            <a:r>
              <a:rPr lang="en-US" altLang="zh-CN" sz="2000" dirty="0">
                <a:solidFill>
                  <a:srgbClr val="000000"/>
                </a:solidFill>
                <a:latin typeface="Times New Roman" panose="02020603050405020304" pitchFamily="18" charset="0"/>
              </a:rPr>
              <a:t>SLR(1)</a:t>
            </a:r>
            <a:r>
              <a:rPr lang="zh-CN" altLang="en-US" sz="2000" dirty="0">
                <a:solidFill>
                  <a:srgbClr val="000000"/>
                </a:solidFill>
                <a:latin typeface="Times New Roman" panose="02020603050405020304" pitchFamily="18" charset="0"/>
              </a:rPr>
              <a:t>文法。在这种情况下，该算法构造不出</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的语法分析器。</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对所有的非终结符</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，使用下面的规则构造状态</a:t>
            </a:r>
            <a:r>
              <a:rPr lang="en-US" altLang="zh-CN" sz="2000" dirty="0">
                <a:solidFill>
                  <a:srgbClr val="000000"/>
                </a:solidFill>
                <a:latin typeface="Times New Roman" panose="02020603050405020304" pitchFamily="18" charset="0"/>
              </a:rPr>
              <a:t>i</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goto</a:t>
            </a:r>
            <a:r>
              <a:rPr lang="zh-CN" altLang="en-US" sz="2000" dirty="0">
                <a:solidFill>
                  <a:srgbClr val="000000"/>
                </a:solidFill>
                <a:latin typeface="Times New Roman" panose="02020603050405020304" pitchFamily="18" charset="0"/>
              </a:rPr>
              <a:t>函数：如果 </a:t>
            </a:r>
            <a:r>
              <a:rPr lang="en-US" altLang="zh-CN" sz="2000" i="1" dirty="0">
                <a:solidFill>
                  <a:srgbClr val="000000"/>
                </a:solidFill>
                <a:latin typeface="Times New Roman" panose="02020603050405020304" pitchFamily="18" charset="0"/>
              </a:rPr>
              <a:t>goto (I</a:t>
            </a:r>
            <a:r>
              <a:rPr lang="en-US" altLang="zh-CN" sz="2000" i="1" baseline="-25000" dirty="0">
                <a:solidFill>
                  <a:srgbClr val="000000"/>
                </a:solidFill>
                <a:latin typeface="Times New Roman" panose="02020603050405020304" pitchFamily="18" charset="0"/>
              </a:rPr>
              <a:t>i</a:t>
            </a:r>
            <a:r>
              <a:rPr lang="en-US" altLang="zh-CN" sz="2000" i="1" dirty="0">
                <a:solidFill>
                  <a:srgbClr val="000000"/>
                </a:solidFill>
                <a:latin typeface="Times New Roman" panose="02020603050405020304" pitchFamily="18" charset="0"/>
              </a:rPr>
              <a:t> , A )</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j</a:t>
            </a:r>
            <a:r>
              <a:rPr lang="en-US" altLang="zh-CN" sz="2000" i="1" dirty="0">
                <a:solidFill>
                  <a:srgbClr val="000000"/>
                </a:solidFill>
                <a:latin typeface="Times New Roman" panose="02020603050405020304" pitchFamily="18" charset="0"/>
              </a:rPr>
              <a:t> </a:t>
            </a:r>
            <a:r>
              <a:rPr lang="zh-CN" altLang="en-US" sz="2000" i="1"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则</a:t>
            </a:r>
            <a:r>
              <a:rPr lang="en-US" altLang="zh-CN" sz="2000" i="1" dirty="0">
                <a:solidFill>
                  <a:srgbClr val="000000"/>
                </a:solidFill>
                <a:latin typeface="Times New Roman" panose="02020603050405020304" pitchFamily="18" charset="0"/>
              </a:rPr>
              <a:t>goto [i , A]</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4. </a:t>
            </a:r>
            <a:r>
              <a:rPr lang="zh-CN" altLang="en-US" sz="2000" dirty="0">
                <a:solidFill>
                  <a:srgbClr val="000000"/>
                </a:solidFill>
                <a:latin typeface="Times New Roman" panose="02020603050405020304" pitchFamily="18" charset="0"/>
              </a:rPr>
              <a:t>不能由规则 </a:t>
            </a: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和 </a:t>
            </a: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定义的表项都置为 “出错”。</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5. </a:t>
            </a:r>
            <a:r>
              <a:rPr lang="zh-CN" altLang="en-US" sz="2000" dirty="0">
                <a:solidFill>
                  <a:srgbClr val="000000"/>
                </a:solidFill>
                <a:latin typeface="Times New Roman" panose="02020603050405020304" pitchFamily="18" charset="0"/>
              </a:rPr>
              <a:t>语法分析器的初始状态是从包含 </a:t>
            </a:r>
            <a:r>
              <a:rPr lang="en-US" altLang="zh-CN" sz="2000" dirty="0">
                <a:solidFill>
                  <a:srgbClr val="000000"/>
                </a:solidFill>
                <a:latin typeface="Times New Roman" panose="02020603050405020304" pitchFamily="18" charset="0"/>
              </a:rPr>
              <a:t>[S′→ ·S ]</a:t>
            </a:r>
            <a:r>
              <a:rPr lang="zh-CN" altLang="en-US" sz="2000" dirty="0">
                <a:solidFill>
                  <a:srgbClr val="000000"/>
                </a:solidFill>
                <a:latin typeface="Times New Roman" panose="02020603050405020304" pitchFamily="18" charset="0"/>
              </a:rPr>
              <a:t>的项目集构造出的状态。</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endParaRPr lang="zh-CN" altLang="en-US" sz="2000" dirty="0">
              <a:solidFill>
                <a:srgbClr val="0000FF"/>
              </a:solidFill>
              <a:latin typeface="Times New Roman" panose="02020603050405020304" pitchFamily="18" charset="0"/>
            </a:endParaRPr>
          </a:p>
          <a:p>
            <a:pPr marL="0" lvl="0" indent="0" eaLnBrk="1" hangingPunct="1">
              <a:lnSpc>
                <a:spcPct val="120000"/>
              </a:lnSpc>
              <a:spcBef>
                <a:spcPct val="0"/>
              </a:spcBef>
              <a:buNone/>
            </a:pPr>
            <a:endParaRPr lang="zh-CN" altLang="en-US" sz="2000" dirty="0">
              <a:solidFill>
                <a:srgbClr val="0000FF"/>
              </a:solidFill>
              <a:latin typeface="Times New Roman" panose="02020603050405020304" pitchFamily="18" charset="0"/>
            </a:endParaRPr>
          </a:p>
          <a:p>
            <a:pPr marL="0" lvl="0" indent="0" eaLnBrk="1" hangingPunct="1">
              <a:lnSpc>
                <a:spcPct val="120000"/>
              </a:lnSpc>
              <a:spcBef>
                <a:spcPct val="0"/>
              </a:spcBef>
              <a:buNone/>
            </a:pPr>
            <a:r>
              <a:rPr lang="zh-CN" altLang="en-US" sz="2000" dirty="0">
                <a:solidFill>
                  <a:srgbClr val="000000"/>
                </a:solidFill>
                <a:latin typeface="Times New Roman" panose="02020603050405020304" pitchFamily="18" charset="0"/>
              </a:rPr>
              <a:t>由算法</a:t>
            </a:r>
            <a:r>
              <a:rPr lang="en-US" altLang="zh-CN" sz="2000" dirty="0">
                <a:solidFill>
                  <a:srgbClr val="000000"/>
                </a:solidFill>
                <a:latin typeface="Times New Roman" panose="02020603050405020304" pitchFamily="18" charset="0"/>
              </a:rPr>
              <a:t>4.32</a:t>
            </a:r>
            <a:r>
              <a:rPr lang="zh-CN" altLang="en-US" sz="2000" dirty="0">
                <a:solidFill>
                  <a:srgbClr val="000000"/>
                </a:solidFill>
                <a:latin typeface="Times New Roman" panose="02020603050405020304" pitchFamily="18" charset="0"/>
              </a:rPr>
              <a:t>所确定的由</a:t>
            </a:r>
            <a:r>
              <a:rPr lang="en-US" altLang="zh-CN" sz="2000" dirty="0">
                <a:solidFill>
                  <a:srgbClr val="000000"/>
                </a:solidFill>
                <a:latin typeface="Times New Roman" panose="02020603050405020304" pitchFamily="18" charset="0"/>
              </a:rPr>
              <a:t>action </a:t>
            </a:r>
            <a:r>
              <a:rPr lang="zh-CN" altLang="en-US" sz="2000" dirty="0">
                <a:solidFill>
                  <a:srgbClr val="000000"/>
                </a:solidFill>
                <a:latin typeface="Times New Roman" panose="02020603050405020304" pitchFamily="18" charset="0"/>
              </a:rPr>
              <a:t>和 </a:t>
            </a:r>
            <a:r>
              <a:rPr lang="en-US" altLang="zh-CN" sz="2000" dirty="0">
                <a:solidFill>
                  <a:srgbClr val="000000"/>
                </a:solidFill>
                <a:latin typeface="Times New Roman" panose="02020603050405020304" pitchFamily="18" charset="0"/>
              </a:rPr>
              <a:t>goto </a:t>
            </a:r>
            <a:r>
              <a:rPr lang="zh-CN" altLang="en-US" sz="2000" dirty="0">
                <a:solidFill>
                  <a:srgbClr val="000000"/>
                </a:solidFill>
                <a:latin typeface="Times New Roman" panose="02020603050405020304" pitchFamily="18" charset="0"/>
              </a:rPr>
              <a:t>函数组成的语法分析表叫做文法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a:t>
            </a:r>
            <a:r>
              <a:rPr lang="en-US" altLang="zh-CN" sz="2000" b="1" i="1" dirty="0">
                <a:solidFill>
                  <a:srgbClr val="000000"/>
                </a:solidFill>
                <a:latin typeface="Times New Roman" panose="02020603050405020304" pitchFamily="18" charset="0"/>
              </a:rPr>
              <a:t>SLR(1) </a:t>
            </a:r>
            <a:r>
              <a:rPr lang="zh-CN" altLang="en-US" sz="2000" b="1" i="1" dirty="0">
                <a:solidFill>
                  <a:srgbClr val="000000"/>
                </a:solidFill>
                <a:latin typeface="Times New Roman" panose="02020603050405020304" pitchFamily="18" charset="0"/>
              </a:rPr>
              <a:t>表</a:t>
            </a:r>
            <a:r>
              <a:rPr lang="zh-CN" altLang="en-US" sz="2000" i="1" dirty="0">
                <a:solidFill>
                  <a:srgbClr val="000000"/>
                </a:solidFill>
                <a:latin typeface="Times New Roman" panose="02020603050405020304" pitchFamily="18" charset="0"/>
              </a:rPr>
              <a:t>。使用</a:t>
            </a:r>
            <a:r>
              <a:rPr lang="en-US" altLang="zh-CN" sz="2000" i="1" dirty="0">
                <a:solidFill>
                  <a:srgbClr val="000000"/>
                </a:solidFill>
                <a:latin typeface="Times New Roman" panose="02020603050405020304" pitchFamily="18" charset="0"/>
              </a:rPr>
              <a:t>G</a:t>
            </a:r>
            <a:r>
              <a:rPr lang="zh-CN" altLang="en-US" sz="2000" i="1" dirty="0">
                <a:solidFill>
                  <a:srgbClr val="000000"/>
                </a:solidFill>
                <a:latin typeface="Times New Roman" panose="02020603050405020304" pitchFamily="18" charset="0"/>
              </a:rPr>
              <a:t>的</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SLR(1) </a:t>
            </a:r>
            <a:r>
              <a:rPr lang="zh-CN" altLang="en-US" sz="2000" dirty="0">
                <a:solidFill>
                  <a:srgbClr val="000000"/>
                </a:solidFill>
                <a:latin typeface="Times New Roman" panose="02020603050405020304" pitchFamily="18" charset="0"/>
              </a:rPr>
              <a:t>表的</a:t>
            </a:r>
            <a:r>
              <a:rPr lang="en-US" altLang="zh-CN" sz="2000" dirty="0">
                <a:solidFill>
                  <a:srgbClr val="000000"/>
                </a:solidFill>
                <a:latin typeface="Times New Roman" panose="02020603050405020304" pitchFamily="18" charset="0"/>
              </a:rPr>
              <a:t>LR</a:t>
            </a:r>
            <a:r>
              <a:rPr lang="zh-CN" altLang="en-US" sz="2000" dirty="0">
                <a:solidFill>
                  <a:srgbClr val="000000"/>
                </a:solidFill>
                <a:latin typeface="Times New Roman" panose="02020603050405020304" pitchFamily="18" charset="0"/>
              </a:rPr>
              <a:t>语法分析器叫做</a:t>
            </a:r>
            <a:r>
              <a:rPr lang="en-US" altLang="zh-CN" sz="2000" i="1" dirty="0">
                <a:solidFill>
                  <a:srgbClr val="000000"/>
                </a:solidFill>
                <a:latin typeface="Times New Roman" panose="02020603050405020304" pitchFamily="18" charset="0"/>
              </a:rPr>
              <a:t>G</a:t>
            </a:r>
            <a:r>
              <a:rPr lang="zh-CN" altLang="en-US" sz="2000" i="1" dirty="0">
                <a:solidFill>
                  <a:srgbClr val="000000"/>
                </a:solidFill>
                <a:latin typeface="Times New Roman" panose="02020603050405020304" pitchFamily="18" charset="0"/>
              </a:rPr>
              <a:t>的</a:t>
            </a:r>
            <a:r>
              <a:rPr lang="en-US" altLang="zh-CN" sz="2000" b="1" i="1" dirty="0">
                <a:solidFill>
                  <a:srgbClr val="000000"/>
                </a:solidFill>
                <a:latin typeface="Times New Roman" panose="02020603050405020304" pitchFamily="18" charset="0"/>
              </a:rPr>
              <a:t>SLR(1)</a:t>
            </a:r>
            <a:r>
              <a:rPr lang="zh-CN" altLang="en-US" sz="2000" b="1" i="1" dirty="0">
                <a:solidFill>
                  <a:srgbClr val="000000"/>
                </a:solidFill>
                <a:latin typeface="Times New Roman" panose="02020603050405020304" pitchFamily="18" charset="0"/>
              </a:rPr>
              <a:t>语法分析器</a:t>
            </a:r>
            <a:r>
              <a:rPr lang="zh-CN" altLang="en-US" sz="2000" dirty="0">
                <a:solidFill>
                  <a:srgbClr val="000000"/>
                </a:solidFill>
                <a:latin typeface="Times New Roman" panose="02020603050405020304" pitchFamily="18" charset="0"/>
              </a:rPr>
              <a:t>。存在</a:t>
            </a:r>
            <a:r>
              <a:rPr lang="en-US" altLang="zh-CN" sz="2000" dirty="0">
                <a:solidFill>
                  <a:srgbClr val="000000"/>
                </a:solidFill>
                <a:latin typeface="Times New Roman" panose="02020603050405020304" pitchFamily="18" charset="0"/>
              </a:rPr>
              <a:t>SLR(1) </a:t>
            </a:r>
            <a:r>
              <a:rPr lang="zh-CN" altLang="en-US" sz="2000" dirty="0">
                <a:solidFill>
                  <a:srgbClr val="000000"/>
                </a:solidFill>
                <a:latin typeface="Times New Roman" panose="02020603050405020304" pitchFamily="18" charset="0"/>
              </a:rPr>
              <a:t>语法分析表的文法叫做</a:t>
            </a:r>
            <a:r>
              <a:rPr lang="en-US" altLang="zh-CN" sz="2000" b="1" i="1" dirty="0">
                <a:solidFill>
                  <a:srgbClr val="000000"/>
                </a:solidFill>
                <a:latin typeface="Times New Roman" panose="02020603050405020304" pitchFamily="18" charset="0"/>
              </a:rPr>
              <a:t>SLR(1)</a:t>
            </a:r>
            <a:r>
              <a:rPr lang="zh-CN" altLang="en-US" sz="2000" b="1" dirty="0">
                <a:solidFill>
                  <a:srgbClr val="000000"/>
                </a:solidFill>
                <a:latin typeface="Times New Roman" panose="02020603050405020304" pitchFamily="18" charset="0"/>
              </a:rPr>
              <a:t>文法</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321540" name="Picture 4"/>
          <p:cNvPicPr>
            <a:picLocks noChangeAspect="1"/>
          </p:cNvPicPr>
          <p:nvPr/>
        </p:nvPicPr>
        <p:blipFill>
          <a:blip r:embed="rId1"/>
          <a:stretch>
            <a:fillRect/>
          </a:stretch>
        </p:blipFill>
        <p:spPr>
          <a:xfrm>
            <a:off x="611188" y="2708275"/>
            <a:ext cx="7775575" cy="3024188"/>
          </a:xfrm>
          <a:prstGeom prst="rect">
            <a:avLst/>
          </a:prstGeom>
          <a:noFill/>
          <a:ln w="9525">
            <a:noFill/>
          </a:ln>
        </p:spPr>
      </p:pic>
      <p:sp>
        <p:nvSpPr>
          <p:cNvPr id="168964" name="Rectangle 5"/>
          <p:cNvSpPr/>
          <p:nvPr/>
        </p:nvSpPr>
        <p:spPr>
          <a:xfrm>
            <a:off x="539750" y="620713"/>
            <a:ext cx="6408738" cy="1282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000" b="1" dirty="0">
                <a:solidFill>
                  <a:srgbClr val="0000CC"/>
                </a:solidFill>
              </a:rPr>
              <a:t>例：</a:t>
            </a:r>
            <a:r>
              <a:rPr lang="zh-CN" altLang="en-US" sz="2000" dirty="0">
                <a:solidFill>
                  <a:srgbClr val="000000"/>
                </a:solidFill>
              </a:rPr>
              <a:t>文法 </a:t>
            </a:r>
            <a:r>
              <a:rPr lang="en-US" altLang="zh-CN" sz="2000" dirty="0">
                <a:solidFill>
                  <a:srgbClr val="000000"/>
                </a:solidFill>
              </a:rPr>
              <a:t>G </a:t>
            </a:r>
            <a:r>
              <a:rPr lang="zh-CN" altLang="en-US" sz="2000" dirty="0">
                <a:solidFill>
                  <a:srgbClr val="000000"/>
                </a:solidFill>
              </a:rPr>
              <a:t>的产生式如下，构造</a:t>
            </a:r>
            <a:r>
              <a:rPr lang="en-US" altLang="zh-CN" sz="2000" dirty="0">
                <a:solidFill>
                  <a:srgbClr val="000000"/>
                </a:solidFill>
              </a:rPr>
              <a:t>SLR</a:t>
            </a:r>
            <a:r>
              <a:rPr lang="zh-CN" altLang="en-US" sz="2000" dirty="0">
                <a:solidFill>
                  <a:srgbClr val="000000"/>
                </a:solidFill>
              </a:rPr>
              <a:t>分析表。</a:t>
            </a:r>
            <a:endParaRPr lang="zh-CN" altLang="en-US" sz="2000" dirty="0">
              <a:solidFill>
                <a:srgbClr val="000000"/>
              </a:solidFill>
            </a:endParaRPr>
          </a:p>
          <a:p>
            <a:pPr marL="0" lvl="0" indent="0" eaLnBrk="1" hangingPunct="1">
              <a:lnSpc>
                <a:spcPct val="130000"/>
              </a:lnSpc>
              <a:spcBef>
                <a:spcPct val="0"/>
              </a:spcBef>
              <a:buNone/>
            </a:pPr>
            <a:r>
              <a:rPr lang="zh-CN" altLang="en-US" sz="2000" dirty="0">
                <a:solidFill>
                  <a:srgbClr val="000000"/>
                </a:solidFill>
              </a:rPr>
              <a:t>          </a:t>
            </a:r>
            <a:r>
              <a:rPr lang="en-US" altLang="zh-CN" sz="2000" dirty="0">
                <a:solidFill>
                  <a:srgbClr val="000000"/>
                </a:solidFill>
              </a:rPr>
              <a:t>S → BB </a:t>
            </a:r>
            <a:endParaRPr lang="en-US" altLang="zh-CN" sz="2000" dirty="0">
              <a:solidFill>
                <a:srgbClr val="000000"/>
              </a:solidFill>
            </a:endParaRPr>
          </a:p>
          <a:p>
            <a:pPr marL="0" lvl="0" indent="0" eaLnBrk="1" hangingPunct="1">
              <a:lnSpc>
                <a:spcPct val="130000"/>
              </a:lnSpc>
              <a:spcBef>
                <a:spcPct val="0"/>
              </a:spcBef>
              <a:buNone/>
            </a:pPr>
            <a:r>
              <a:rPr lang="en-US" altLang="zh-CN" sz="2000" dirty="0">
                <a:solidFill>
                  <a:srgbClr val="000000"/>
                </a:solidFill>
              </a:rPr>
              <a:t>          B → aB|b</a:t>
            </a:r>
            <a:endParaRPr lang="en-US" altLang="zh-CN" sz="2000" dirty="0">
              <a:solidFill>
                <a:srgbClr val="000000"/>
              </a:solidFill>
            </a:endParaRPr>
          </a:p>
        </p:txBody>
      </p:sp>
      <p:pic>
        <p:nvPicPr>
          <p:cNvPr id="321542" name="Picture 6"/>
          <p:cNvPicPr>
            <a:picLocks noChangeAspect="1"/>
          </p:cNvPicPr>
          <p:nvPr/>
        </p:nvPicPr>
        <p:blipFill>
          <a:blip r:embed="rId2"/>
          <a:srcRect b="13438"/>
          <a:stretch>
            <a:fillRect/>
          </a:stretch>
        </p:blipFill>
        <p:spPr>
          <a:xfrm>
            <a:off x="1187450" y="2204720"/>
            <a:ext cx="5903913" cy="3757613"/>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1542"/>
                                        </p:tgtEl>
                                        <p:attrNameLst>
                                          <p:attrName>style.visibility</p:attrName>
                                        </p:attrNameLst>
                                      </p:cBhvr>
                                      <p:to>
                                        <p:strVal val="visible"/>
                                      </p:to>
                                    </p:set>
                                    <p:animEffect transition="in" filter="blinds(horizontal)">
                                      <p:cBhvr>
                                        <p:cTn id="7" dur="500"/>
                                        <p:tgtEl>
                                          <p:spTgt spid="3215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2154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21540"/>
                                        </p:tgtEl>
                                        <p:attrNameLst>
                                          <p:attrName>style.visibility</p:attrName>
                                        </p:attrNameLst>
                                      </p:cBhvr>
                                      <p:to>
                                        <p:strVal val="visible"/>
                                      </p:to>
                                    </p:set>
                                    <p:anim calcmode="lin" valueType="num">
                                      <p:cBhvr additive="base">
                                        <p:cTn id="16" dur="500" fill="hold"/>
                                        <p:tgtEl>
                                          <p:spTgt spid="321540"/>
                                        </p:tgtEl>
                                        <p:attrNameLst>
                                          <p:attrName>ppt_x</p:attrName>
                                        </p:attrNameLst>
                                      </p:cBhvr>
                                      <p:tavLst>
                                        <p:tav tm="0">
                                          <p:val>
                                            <p:strVal val="#ppt_x"/>
                                          </p:val>
                                        </p:tav>
                                        <p:tav tm="100000">
                                          <p:val>
                                            <p:strVal val="#ppt_x"/>
                                          </p:val>
                                        </p:tav>
                                      </p:tavLst>
                                    </p:anim>
                                    <p:anim calcmode="lin" valueType="num">
                                      <p:cBhvr additive="base">
                                        <p:cTn id="17" dur="500" fill="hold"/>
                                        <p:tgtEl>
                                          <p:spTgt spid="321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0483" name="Text Box 4"/>
          <p:cNvSpPr txBox="1"/>
          <p:nvPr/>
        </p:nvSpPr>
        <p:spPr>
          <a:xfrm>
            <a:off x="900113" y="1196975"/>
            <a:ext cx="75596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endParaRPr lang="zh-CN" altLang="zh-CN" sz="1800" dirty="0"/>
          </a:p>
        </p:txBody>
      </p:sp>
      <p:sp>
        <p:nvSpPr>
          <p:cNvPr id="20484" name="Text Box 5"/>
          <p:cNvSpPr txBox="1"/>
          <p:nvPr/>
        </p:nvSpPr>
        <p:spPr>
          <a:xfrm>
            <a:off x="971550" y="1268413"/>
            <a:ext cx="7345363" cy="3632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抽象的说， </a:t>
            </a:r>
            <a:r>
              <a:rPr lang="el-GR" altLang="zh-CN" sz="2000" dirty="0">
                <a:solidFill>
                  <a:srgbClr val="0000FF"/>
                </a:solidFill>
                <a:latin typeface="Times New Roman" panose="02020603050405020304" pitchFamily="18" charset="0"/>
              </a:rPr>
              <a:t>α</a:t>
            </a:r>
            <a:r>
              <a:rPr lang="en-US" altLang="zh-CN" sz="2000" dirty="0">
                <a:solidFill>
                  <a:srgbClr val="0000FF"/>
                </a:solidFill>
                <a:latin typeface="Times New Roman" panose="02020603050405020304" pitchFamily="18" charset="0"/>
              </a:rPr>
              <a:t>Aβ=&gt; </a:t>
            </a:r>
            <a:r>
              <a:rPr lang="el-GR" altLang="zh-CN" sz="2000" dirty="0">
                <a:solidFill>
                  <a:srgbClr val="0000FF"/>
                </a:solidFill>
                <a:latin typeface="Times New Roman" panose="02020603050405020304" pitchFamily="18" charset="0"/>
              </a:rPr>
              <a:t>α </a:t>
            </a:r>
            <a:r>
              <a:rPr lang="en-US" altLang="zh-CN" sz="2000" dirty="0">
                <a:solidFill>
                  <a:srgbClr val="0000FF"/>
                </a:solidFill>
                <a:latin typeface="Times New Roman" panose="02020603050405020304" pitchFamily="18" charset="0"/>
                <a:sym typeface="Symbol" panose="05050102010706020507" pitchFamily="18" charset="2"/>
              </a:rPr>
              <a:t> </a:t>
            </a:r>
            <a:r>
              <a:rPr lang="en-US" altLang="zh-CN" sz="2000" dirty="0">
                <a:solidFill>
                  <a:srgbClr val="0000FF"/>
                </a:solidFill>
                <a:latin typeface="Times New Roman" panose="02020603050405020304" pitchFamily="18" charset="0"/>
              </a:rPr>
              <a:t>β </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A → </a:t>
            </a:r>
            <a:r>
              <a:rPr lang="en-US" altLang="zh-CN" sz="2000" dirty="0">
                <a:solidFill>
                  <a:srgbClr val="000000"/>
                </a:solidFill>
                <a:latin typeface="Times New Roman" panose="02020603050405020304" pitchFamily="18" charset="0"/>
                <a:sym typeface="Symbol" panose="05050102010706020507" pitchFamily="18" charset="2"/>
              </a:rPr>
              <a:t> </a:t>
            </a:r>
            <a:r>
              <a:rPr lang="zh-CN" altLang="en-US" sz="2000" dirty="0">
                <a:solidFill>
                  <a:srgbClr val="000000"/>
                </a:solidFill>
                <a:latin typeface="Times New Roman" panose="02020603050405020304" pitchFamily="18" charset="0"/>
                <a:sym typeface="Symbol" panose="05050102010706020507" pitchFamily="18" charset="2"/>
              </a:rPr>
              <a:t>是一个产生式，而且</a:t>
            </a:r>
            <a:r>
              <a:rPr lang="el-GR" altLang="zh-CN" sz="2000" dirty="0">
                <a:solidFill>
                  <a:srgbClr val="000000"/>
                </a:solidFill>
                <a:latin typeface="Times New Roman" panose="02020603050405020304" pitchFamily="18" charset="0"/>
              </a:rPr>
              <a:t>α</a:t>
            </a:r>
            <a:r>
              <a:rPr lang="zh-CN" altLang="en-US" sz="2000" dirty="0">
                <a:solidFill>
                  <a:srgbClr val="000000"/>
                </a:solidFill>
                <a:latin typeface="Times New Roman" panose="02020603050405020304" pitchFamily="18" charset="0"/>
              </a:rPr>
              <a:t>和</a:t>
            </a:r>
            <a:r>
              <a:rPr lang="en-US" altLang="zh-CN" sz="2000" dirty="0">
                <a:solidFill>
                  <a:srgbClr val="000000"/>
                </a:solidFill>
                <a:latin typeface="Times New Roman" panose="02020603050405020304" pitchFamily="18" charset="0"/>
              </a:rPr>
              <a:t>β </a:t>
            </a:r>
            <a:r>
              <a:rPr lang="zh-CN" altLang="en-US" sz="2000" dirty="0">
                <a:solidFill>
                  <a:srgbClr val="000000"/>
                </a:solidFill>
                <a:latin typeface="Times New Roman" panose="02020603050405020304" pitchFamily="18" charset="0"/>
              </a:rPr>
              <a:t>是任意的文法符号的串。如果 </a:t>
            </a:r>
            <a:r>
              <a:rPr lang="el-GR" altLang="zh-CN" sz="1800" dirty="0">
                <a:solidFill>
                  <a:srgbClr val="000000"/>
                </a:solidFill>
              </a:rPr>
              <a:t>α</a:t>
            </a:r>
            <a:r>
              <a:rPr lang="en-US" altLang="zh-CN" sz="1800" baseline="-25000" dirty="0">
                <a:solidFill>
                  <a:srgbClr val="000000"/>
                </a:solidFill>
              </a:rPr>
              <a:t>1</a:t>
            </a:r>
            <a:r>
              <a:rPr lang="en-US" altLang="zh-CN" sz="1800" dirty="0">
                <a:solidFill>
                  <a:srgbClr val="000000"/>
                </a:solidFill>
              </a:rPr>
              <a:t> </a:t>
            </a:r>
            <a:r>
              <a:rPr lang="en-US" altLang="zh-CN" sz="2000" dirty="0">
                <a:solidFill>
                  <a:srgbClr val="000000"/>
                </a:solidFill>
                <a:latin typeface="Times New Roman" panose="02020603050405020304" pitchFamily="18" charset="0"/>
              </a:rPr>
              <a:t>=&gt; </a:t>
            </a:r>
            <a:r>
              <a:rPr lang="el-GR" altLang="zh-CN" sz="1800" dirty="0">
                <a:solidFill>
                  <a:srgbClr val="000000"/>
                </a:solidFill>
              </a:rPr>
              <a:t>α</a:t>
            </a:r>
            <a:r>
              <a:rPr lang="en-US" altLang="zh-CN" sz="1800" baseline="-25000" dirty="0">
                <a:solidFill>
                  <a:srgbClr val="000000"/>
                </a:solidFill>
              </a:rPr>
              <a:t>2</a:t>
            </a:r>
            <a:r>
              <a:rPr lang="en-US" altLang="zh-CN" sz="1800" dirty="0">
                <a:solidFill>
                  <a:srgbClr val="000000"/>
                </a:solidFill>
              </a:rPr>
              <a:t> </a:t>
            </a:r>
            <a:r>
              <a:rPr lang="en-US" altLang="zh-CN" sz="2000" dirty="0">
                <a:solidFill>
                  <a:srgbClr val="000000"/>
                </a:solidFill>
                <a:latin typeface="Times New Roman" panose="02020603050405020304" pitchFamily="18" charset="0"/>
              </a:rPr>
              <a:t>=&gt;…… =&gt; </a:t>
            </a:r>
            <a:r>
              <a:rPr lang="el-GR" altLang="zh-CN" sz="1800" dirty="0">
                <a:solidFill>
                  <a:srgbClr val="000000"/>
                </a:solidFill>
              </a:rPr>
              <a:t>α</a:t>
            </a:r>
            <a:r>
              <a:rPr lang="en-US" altLang="zh-CN" sz="1800" baseline="-25000" dirty="0">
                <a:solidFill>
                  <a:srgbClr val="000000"/>
                </a:solidFill>
              </a:rPr>
              <a:t>n</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则说 </a:t>
            </a:r>
            <a:r>
              <a:rPr lang="el-GR" altLang="zh-CN" sz="1800" dirty="0">
                <a:solidFill>
                  <a:srgbClr val="000000"/>
                </a:solidFill>
              </a:rPr>
              <a:t>α</a:t>
            </a:r>
            <a:r>
              <a:rPr lang="en-US" altLang="zh-CN" sz="1800" baseline="-25000" dirty="0">
                <a:solidFill>
                  <a:srgbClr val="000000"/>
                </a:solidFill>
              </a:rPr>
              <a:t>1</a:t>
            </a:r>
            <a:r>
              <a:rPr lang="en-US" altLang="zh-CN" sz="1800" dirty="0">
                <a:solidFill>
                  <a:srgbClr val="000000"/>
                </a:solidFill>
              </a:rPr>
              <a:t> </a:t>
            </a:r>
            <a:r>
              <a:rPr lang="zh-CN" altLang="en-US" sz="2000" b="1" dirty="0">
                <a:solidFill>
                  <a:srgbClr val="000000"/>
                </a:solidFill>
                <a:latin typeface="Times New Roman" panose="02020603050405020304" pitchFamily="18" charset="0"/>
                <a:ea typeface="楷体_GB2312" pitchFamily="49" charset="-122"/>
              </a:rPr>
              <a:t>推导出</a:t>
            </a:r>
            <a:r>
              <a:rPr lang="zh-CN" altLang="en-US" sz="1800" dirty="0">
                <a:solidFill>
                  <a:srgbClr val="000000"/>
                </a:solidFill>
              </a:rPr>
              <a:t> </a:t>
            </a:r>
            <a:r>
              <a:rPr lang="el-GR" altLang="zh-CN" sz="1800" dirty="0">
                <a:solidFill>
                  <a:srgbClr val="000000"/>
                </a:solidFill>
              </a:rPr>
              <a:t>α</a:t>
            </a:r>
            <a:r>
              <a:rPr lang="en-US" altLang="zh-CN" sz="1800" baseline="-25000" dirty="0">
                <a:solidFill>
                  <a:srgbClr val="000000"/>
                </a:solidFill>
              </a:rPr>
              <a:t>n.</a:t>
            </a:r>
            <a:endParaRPr lang="en-US" altLang="zh-CN" sz="1800" baseline="-25000" dirty="0">
              <a:solidFill>
                <a:srgbClr val="000000"/>
              </a:solidFill>
            </a:endParaRPr>
          </a:p>
          <a:p>
            <a:pPr marL="0" lvl="0" indent="0" eaLnBrk="1" hangingPunct="1">
              <a:spcBef>
                <a:spcPct val="50000"/>
              </a:spcBef>
              <a:buNone/>
            </a:pP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00"/>
                </a:solidFill>
                <a:highlight>
                  <a:srgbClr val="FFFF00"/>
                </a:highlight>
                <a:latin typeface="Times New Roman" panose="02020603050405020304" pitchFamily="18" charset="0"/>
              </a:rPr>
              <a:t>符号 </a:t>
            </a:r>
            <a:r>
              <a:rPr lang="en-US" altLang="zh-CN" sz="2000" dirty="0">
                <a:solidFill>
                  <a:srgbClr val="000000"/>
                </a:solidFill>
                <a:highlight>
                  <a:srgbClr val="FFFF00"/>
                </a:highlight>
                <a:latin typeface="Times New Roman" panose="02020603050405020304" pitchFamily="18" charset="0"/>
              </a:rPr>
              <a:t>=&gt; </a:t>
            </a:r>
            <a:r>
              <a:rPr lang="zh-CN" altLang="en-US" sz="2000" dirty="0">
                <a:solidFill>
                  <a:srgbClr val="000000"/>
                </a:solidFill>
                <a:highlight>
                  <a:srgbClr val="FFFF00"/>
                </a:highlight>
                <a:latin typeface="Times New Roman" panose="02020603050405020304" pitchFamily="18" charset="0"/>
              </a:rPr>
              <a:t>表示“一步推导” 。 </a:t>
            </a:r>
            <a:r>
              <a:rPr lang="en-US" altLang="zh-CN" sz="2000" dirty="0">
                <a:solidFill>
                  <a:srgbClr val="000000"/>
                </a:solidFill>
                <a:highlight>
                  <a:srgbClr val="FFFF00"/>
                </a:highlight>
                <a:latin typeface="Times New Roman" panose="02020603050405020304" pitchFamily="18" charset="0"/>
              </a:rPr>
              <a:t>=&gt; </a:t>
            </a:r>
            <a:r>
              <a:rPr lang="zh-CN" altLang="en-US" sz="2000" dirty="0">
                <a:solidFill>
                  <a:srgbClr val="000000"/>
                </a:solidFill>
                <a:highlight>
                  <a:srgbClr val="FFFF00"/>
                </a:highlight>
                <a:latin typeface="Times New Roman" panose="02020603050405020304" pitchFamily="18" charset="0"/>
              </a:rPr>
              <a:t>表示“零步或多步推导”，因此：</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对任何串 </a:t>
            </a:r>
            <a:r>
              <a:rPr lang="el-GR" altLang="zh-CN" sz="2000" dirty="0">
                <a:solidFill>
                  <a:srgbClr val="000000"/>
                </a:solidFill>
                <a:latin typeface="Times New Roman" panose="02020603050405020304" pitchFamily="18" charset="0"/>
              </a:rPr>
              <a:t>α</a:t>
            </a:r>
            <a:r>
              <a:rPr lang="zh-CN" altLang="en-US" sz="2000" dirty="0">
                <a:solidFill>
                  <a:srgbClr val="000000"/>
                </a:solidFill>
                <a:latin typeface="Times New Roman" panose="02020603050405020304" pitchFamily="18" charset="0"/>
              </a:rPr>
              <a:t>， </a:t>
            </a:r>
            <a:r>
              <a:rPr lang="el-GR" altLang="zh-CN" sz="2000" dirty="0">
                <a:solidFill>
                  <a:srgbClr val="000000"/>
                </a:solidFill>
                <a:latin typeface="Times New Roman" panose="02020603050405020304" pitchFamily="18" charset="0"/>
              </a:rPr>
              <a:t>α </a:t>
            </a:r>
            <a:r>
              <a:rPr lang="en-US" altLang="zh-CN" sz="2000" dirty="0">
                <a:solidFill>
                  <a:srgbClr val="000000"/>
                </a:solidFill>
                <a:latin typeface="Times New Roman" panose="02020603050405020304" pitchFamily="18" charset="0"/>
              </a:rPr>
              <a:t>=&gt; </a:t>
            </a:r>
            <a:r>
              <a:rPr lang="el-GR" altLang="zh-CN" sz="2000" dirty="0">
                <a:solidFill>
                  <a:srgbClr val="000000"/>
                </a:solidFill>
                <a:latin typeface="Times New Roman" panose="02020603050405020304" pitchFamily="18" charset="0"/>
              </a:rPr>
              <a:t>α</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如果</a:t>
            </a:r>
            <a:r>
              <a:rPr lang="el-GR" altLang="zh-CN" sz="2000" dirty="0">
                <a:solidFill>
                  <a:srgbClr val="000000"/>
                </a:solidFill>
                <a:latin typeface="Times New Roman" panose="02020603050405020304" pitchFamily="18" charset="0"/>
              </a:rPr>
              <a:t>α </a:t>
            </a:r>
            <a:r>
              <a:rPr lang="en-US" altLang="zh-CN" sz="2000" dirty="0">
                <a:solidFill>
                  <a:srgbClr val="000000"/>
                </a:solidFill>
                <a:latin typeface="Times New Roman" panose="02020603050405020304" pitchFamily="18" charset="0"/>
              </a:rPr>
              <a:t>=&gt; β  and β =&gt; </a:t>
            </a:r>
            <a:r>
              <a:rPr lang="en-US" altLang="zh-CN" sz="2000" dirty="0">
                <a:solidFill>
                  <a:srgbClr val="000000"/>
                </a:solidFill>
                <a:latin typeface="Times New Roman" panose="02020603050405020304" pitchFamily="18" charset="0"/>
                <a:sym typeface="Symbol" panose="05050102010706020507" pitchFamily="18" charset="2"/>
              </a:rPr>
              <a:t>, then </a:t>
            </a:r>
            <a:r>
              <a:rPr lang="el-GR" altLang="zh-CN" sz="2000" dirty="0">
                <a:solidFill>
                  <a:srgbClr val="000000"/>
                </a:solidFill>
                <a:latin typeface="Times New Roman" panose="02020603050405020304" pitchFamily="18" charset="0"/>
              </a:rPr>
              <a:t>α </a:t>
            </a:r>
            <a:r>
              <a:rPr lang="en-US" altLang="zh-CN" sz="2000" dirty="0">
                <a:solidFill>
                  <a:srgbClr val="000000"/>
                </a:solidFill>
                <a:latin typeface="Times New Roman" panose="02020603050405020304" pitchFamily="18" charset="0"/>
              </a:rPr>
              <a:t>=&gt; </a:t>
            </a:r>
            <a:r>
              <a:rPr lang="en-US" altLang="zh-CN" sz="2000" dirty="0">
                <a:solidFill>
                  <a:srgbClr val="000000"/>
                </a:solidFill>
                <a:latin typeface="Times New Roman" panose="02020603050405020304" pitchFamily="18" charset="0"/>
                <a:sym typeface="Symbol" panose="05050102010706020507" pitchFamily="18" charset="2"/>
              </a:rPr>
              <a:t>.</a:t>
            </a:r>
            <a:endParaRPr lang="en-US" altLang="zh-CN" sz="20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50000"/>
              </a:spcBef>
              <a:buNone/>
            </a:pPr>
            <a:r>
              <a:rPr lang="zh-CN" altLang="en-US" sz="2000" dirty="0">
                <a:solidFill>
                  <a:srgbClr val="000000"/>
                </a:solidFill>
                <a:latin typeface="Times New Roman" panose="02020603050405020304" pitchFamily="18" charset="0"/>
                <a:sym typeface="Symbol" panose="05050102010706020507" pitchFamily="18" charset="2"/>
              </a:rPr>
              <a:t>类似的，用 </a:t>
            </a:r>
            <a:r>
              <a:rPr lang="en-US" altLang="zh-CN" sz="2000" dirty="0">
                <a:solidFill>
                  <a:srgbClr val="000000"/>
                </a:solidFill>
                <a:latin typeface="Times New Roman" panose="02020603050405020304" pitchFamily="18" charset="0"/>
              </a:rPr>
              <a:t>=&gt; </a:t>
            </a:r>
            <a:r>
              <a:rPr lang="zh-CN" altLang="en-US" sz="2000" dirty="0">
                <a:solidFill>
                  <a:srgbClr val="000000"/>
                </a:solidFill>
                <a:latin typeface="Times New Roman" panose="02020603050405020304" pitchFamily="18" charset="0"/>
              </a:rPr>
              <a:t>表示“一步或多步推导”。</a:t>
            </a:r>
            <a:endParaRPr lang="zh-CN" altLang="en-US" sz="2000" dirty="0">
              <a:solidFill>
                <a:srgbClr val="000000"/>
              </a:solidFill>
              <a:latin typeface="Times New Roman" panose="02020603050405020304" pitchFamily="18" charset="0"/>
            </a:endParaRPr>
          </a:p>
        </p:txBody>
      </p:sp>
      <p:sp>
        <p:nvSpPr>
          <p:cNvPr id="20485" name="Text Box 6"/>
          <p:cNvSpPr txBox="1"/>
          <p:nvPr/>
        </p:nvSpPr>
        <p:spPr>
          <a:xfrm>
            <a:off x="1993900" y="3960813"/>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20486" name="Text Box 7"/>
          <p:cNvSpPr txBox="1"/>
          <p:nvPr/>
        </p:nvSpPr>
        <p:spPr>
          <a:xfrm>
            <a:off x="4464050" y="3952875"/>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20487" name="Text Box 8"/>
          <p:cNvSpPr txBox="1"/>
          <p:nvPr/>
        </p:nvSpPr>
        <p:spPr>
          <a:xfrm>
            <a:off x="2881313" y="3440113"/>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20488" name="Text Box 9"/>
          <p:cNvSpPr txBox="1"/>
          <p:nvPr/>
        </p:nvSpPr>
        <p:spPr>
          <a:xfrm>
            <a:off x="4349750" y="2708275"/>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20489" name="Text Box 10"/>
          <p:cNvSpPr txBox="1"/>
          <p:nvPr/>
        </p:nvSpPr>
        <p:spPr>
          <a:xfrm>
            <a:off x="2292350" y="4362450"/>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3" name="文本框 2"/>
          <p:cNvSpPr txBox="1"/>
          <p:nvPr/>
        </p:nvSpPr>
        <p:spPr>
          <a:xfrm>
            <a:off x="827405" y="5157470"/>
            <a:ext cx="7535545" cy="1014730"/>
          </a:xfrm>
          <a:prstGeom prst="rect">
            <a:avLst/>
          </a:prstGeom>
          <a:noFill/>
        </p:spPr>
        <p:txBody>
          <a:bodyPr wrap="square" rtlCol="0">
            <a:spAutoFit/>
          </a:bodyPr>
          <a:p>
            <a:r>
              <a:rPr lang="zh-CN" altLang="en-US" sz="2400" dirty="0">
                <a:solidFill>
                  <a:srgbClr val="000000"/>
                </a:solidFill>
                <a:highlight>
                  <a:srgbClr val="FFFF00"/>
                </a:highlight>
                <a:sym typeface="+mn-ea"/>
              </a:rPr>
              <a:t>注意：一定是双箭头，单箭头是产生式，双箭头是推导</a:t>
            </a:r>
            <a:endParaRPr lang="zh-CN" altLang="en-US" sz="2400" dirty="0">
              <a:solidFill>
                <a:srgbClr val="000000"/>
              </a:solidFill>
              <a:highlight>
                <a:srgbClr val="FFFF00"/>
              </a:highlight>
            </a:endParaRPr>
          </a:p>
          <a:p>
            <a:endParaRPr lang="zh-CN" altLang="en-US" dirty="0">
              <a:solidFill>
                <a:srgbClr val="000000"/>
              </a:solidFill>
              <a:highlight>
                <a:srgbClr val="FFFF00"/>
              </a:highlight>
            </a:endParaRPr>
          </a:p>
          <a:p>
            <a:endParaRPr lang="zh-CN" altLang="en-US"/>
          </a:p>
        </p:txBody>
      </p:sp>
    </p:spTree>
  </p:cSld>
  <p:clrMapOvr>
    <a:masterClrMapping/>
  </p:clrMapOvr>
  <p:transition>
    <p:blinds dir="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169987" name="组合 1"/>
          <p:cNvGrpSpPr/>
          <p:nvPr/>
        </p:nvGrpSpPr>
        <p:grpSpPr>
          <a:xfrm>
            <a:off x="614363" y="1628775"/>
            <a:ext cx="8064500" cy="2952750"/>
            <a:chOff x="755650" y="1701801"/>
            <a:chExt cx="8064822" cy="2952750"/>
          </a:xfrm>
        </p:grpSpPr>
        <p:grpSp>
          <p:nvGrpSpPr>
            <p:cNvPr id="169988" name="Group 5"/>
            <p:cNvGrpSpPr/>
            <p:nvPr/>
          </p:nvGrpSpPr>
          <p:grpSpPr>
            <a:xfrm>
              <a:off x="755650" y="1701801"/>
              <a:ext cx="8064822" cy="2952750"/>
              <a:chOff x="720" y="481"/>
              <a:chExt cx="4389" cy="1390"/>
            </a:xfrm>
          </p:grpSpPr>
          <p:graphicFrame>
            <p:nvGraphicFramePr>
              <p:cNvPr id="169990" name="Object 6"/>
              <p:cNvGraphicFramePr>
                <a:graphicFrameLocks noChangeAspect="1"/>
              </p:cNvGraphicFramePr>
              <p:nvPr/>
            </p:nvGraphicFramePr>
            <p:xfrm>
              <a:off x="720" y="481"/>
              <a:ext cx="4389" cy="1390"/>
            </p:xfrm>
            <a:graphic>
              <a:graphicData uri="http://schemas.openxmlformats.org/presentationml/2006/ole">
                <mc:AlternateContent xmlns:mc="http://schemas.openxmlformats.org/markup-compatibility/2006">
                  <mc:Choice xmlns:v="urn:schemas-microsoft-com:vml" Requires="v">
                    <p:oleObj spid="_x0000_s3081" name="" r:id="rId1" imgW="7581900" imgH="2768600" progId="Photoshop.Image.7">
                      <p:embed/>
                    </p:oleObj>
                  </mc:Choice>
                  <mc:Fallback>
                    <p:oleObj name="" r:id="rId1" imgW="7581900" imgH="2768600" progId="Photoshop.Image.7">
                      <p:embed/>
                      <p:pic>
                        <p:nvPicPr>
                          <p:cNvPr id="0" name="图片 3080"/>
                          <p:cNvPicPr/>
                          <p:nvPr/>
                        </p:nvPicPr>
                        <p:blipFill>
                          <a:blip r:embed="rId2"/>
                          <a:stretch>
                            <a:fillRect/>
                          </a:stretch>
                        </p:blipFill>
                        <p:spPr>
                          <a:xfrm>
                            <a:off x="720" y="481"/>
                            <a:ext cx="4389" cy="1390"/>
                          </a:xfrm>
                          <a:prstGeom prst="rect">
                            <a:avLst/>
                          </a:prstGeom>
                          <a:noFill/>
                          <a:ln w="38100">
                            <a:noFill/>
                            <a:miter/>
                          </a:ln>
                        </p:spPr>
                      </p:pic>
                    </p:oleObj>
                  </mc:Fallback>
                </mc:AlternateContent>
              </a:graphicData>
            </a:graphic>
          </p:graphicFrame>
          <p:graphicFrame>
            <p:nvGraphicFramePr>
              <p:cNvPr id="169991" name="Object 7"/>
              <p:cNvGraphicFramePr>
                <a:graphicFrameLocks noChangeAspect="1"/>
              </p:cNvGraphicFramePr>
              <p:nvPr/>
            </p:nvGraphicFramePr>
            <p:xfrm>
              <a:off x="2873" y="1028"/>
              <a:ext cx="157" cy="296"/>
            </p:xfrm>
            <a:graphic>
              <a:graphicData uri="http://schemas.openxmlformats.org/presentationml/2006/ole">
                <mc:AlternateContent xmlns:mc="http://schemas.openxmlformats.org/markup-compatibility/2006">
                  <mc:Choice xmlns:v="urn:schemas-microsoft-com:vml" Requires="v">
                    <p:oleObj spid="_x0000_s3080" name="" r:id="rId3" imgW="114300" imgH="215900" progId="Equation.3">
                      <p:embed/>
                    </p:oleObj>
                  </mc:Choice>
                  <mc:Fallback>
                    <p:oleObj name="" r:id="rId3" imgW="114300" imgH="215900" progId="Equation.3">
                      <p:embed/>
                      <p:pic>
                        <p:nvPicPr>
                          <p:cNvPr id="0" name="图片 3079"/>
                          <p:cNvPicPr/>
                          <p:nvPr/>
                        </p:nvPicPr>
                        <p:blipFill>
                          <a:blip r:embed="rId4"/>
                          <a:stretch>
                            <a:fillRect/>
                          </a:stretch>
                        </p:blipFill>
                        <p:spPr>
                          <a:xfrm>
                            <a:off x="2873" y="1028"/>
                            <a:ext cx="157" cy="296"/>
                          </a:xfrm>
                          <a:prstGeom prst="rect">
                            <a:avLst/>
                          </a:prstGeom>
                          <a:noFill/>
                          <a:ln w="38100">
                            <a:noFill/>
                            <a:miter/>
                          </a:ln>
                        </p:spPr>
                      </p:pic>
                    </p:oleObj>
                  </mc:Fallback>
                </mc:AlternateContent>
              </a:graphicData>
            </a:graphic>
          </p:graphicFrame>
        </p:grpSp>
        <p:sp>
          <p:nvSpPr>
            <p:cNvPr id="169989" name="Text Box 8"/>
            <p:cNvSpPr txBox="1"/>
            <p:nvPr/>
          </p:nvSpPr>
          <p:spPr>
            <a:xfrm>
              <a:off x="900113" y="1917701"/>
              <a:ext cx="7786687"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081405" lvl="0" indent="-1081405" defTabSz="914400" eaLnBrk="1" hangingPunct="1">
                <a:lnSpc>
                  <a:spcPct val="150000"/>
                </a:lnSpc>
                <a:spcBef>
                  <a:spcPct val="0"/>
                </a:spcBef>
                <a:buFont typeface="Wingdings" panose="05000000000000000000" pitchFamily="2" charset="2"/>
                <a:buNone/>
                <a:tabLst>
                  <a:tab pos="1081405" algn="l"/>
                </a:tabLst>
              </a:pPr>
              <a:r>
                <a:rPr lang="zh-CN" altLang="en-US" sz="2400" b="1" dirty="0">
                  <a:solidFill>
                    <a:srgbClr val="660033"/>
                  </a:solidFill>
                  <a:latin typeface="方正姚体" panose="02010601030101010101" pitchFamily="2" charset="-122"/>
                  <a:ea typeface="方正姚体" panose="02010601030101010101" pitchFamily="2" charset="-122"/>
                </a:rPr>
                <a:t>问题：</a:t>
              </a:r>
              <a:r>
                <a:rPr lang="zh-CN" altLang="en-US" sz="2400" b="1" dirty="0">
                  <a:solidFill>
                    <a:srgbClr val="660033"/>
                  </a:solidFill>
                  <a:latin typeface="华文新魏" panose="02010800040101010101" pitchFamily="2" charset="-122"/>
                  <a:ea typeface="华文新魏" panose="02010800040101010101" pitchFamily="2" charset="-122"/>
                </a:rPr>
                <a:t>有些无二义文法的</a:t>
              </a:r>
              <a:r>
                <a:rPr lang="en-US" altLang="zh-CN" sz="2400" b="1" dirty="0">
                  <a:solidFill>
                    <a:srgbClr val="660033"/>
                  </a:solidFill>
                  <a:latin typeface="华文新魏" panose="02010800040101010101" pitchFamily="2" charset="-122"/>
                  <a:ea typeface="华文新魏" panose="02010800040101010101" pitchFamily="2" charset="-122"/>
                </a:rPr>
                <a:t>SLR</a:t>
              </a:r>
              <a:r>
                <a:rPr lang="zh-CN" altLang="en-US" sz="2400" b="1" dirty="0">
                  <a:solidFill>
                    <a:srgbClr val="660033"/>
                  </a:solidFill>
                  <a:latin typeface="华文新魏" panose="02010800040101010101" pitchFamily="2" charset="-122"/>
                  <a:ea typeface="华文新魏" panose="02010800040101010101" pitchFamily="2" charset="-122"/>
                </a:rPr>
                <a:t>分析表会产生</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移进</a:t>
              </a:r>
              <a:r>
                <a:rPr lang="en-US" altLang="zh-CN" sz="2400" b="1" dirty="0">
                  <a:solidFill>
                    <a:srgbClr val="660033"/>
                  </a:solidFill>
                  <a:latin typeface="华文新魏" panose="0201080004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归约</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冲突或</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归约</a:t>
              </a:r>
              <a:r>
                <a:rPr lang="en-US" altLang="zh-CN" sz="2400" b="1" dirty="0">
                  <a:solidFill>
                    <a:srgbClr val="660033"/>
                  </a:solidFill>
                  <a:latin typeface="华文新魏" panose="0201080004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归约</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冲突</a:t>
              </a:r>
              <a:endParaRPr lang="zh-CN" altLang="en-US" sz="2400" b="1" dirty="0">
                <a:solidFill>
                  <a:srgbClr val="660033"/>
                </a:solidFill>
                <a:latin typeface="华文新魏" panose="02010800040101010101" pitchFamily="2" charset="-122"/>
                <a:ea typeface="华文新魏" panose="02010800040101010101" pitchFamily="2" charset="-122"/>
              </a:endParaRPr>
            </a:p>
            <a:p>
              <a:pPr marL="1081405" lvl="0" indent="-1081405" defTabSz="914400" eaLnBrk="1" hangingPunct="1">
                <a:lnSpc>
                  <a:spcPct val="150000"/>
                </a:lnSpc>
                <a:spcBef>
                  <a:spcPct val="0"/>
                </a:spcBef>
                <a:buFont typeface="Wingdings" panose="05000000000000000000" pitchFamily="2" charset="2"/>
                <a:buNone/>
                <a:tabLst>
                  <a:tab pos="1081405" algn="l"/>
                </a:tabLst>
              </a:pPr>
              <a:r>
                <a:rPr lang="zh-CN" altLang="en-US" sz="2400" b="1" dirty="0">
                  <a:solidFill>
                    <a:srgbClr val="660033"/>
                  </a:solidFill>
                  <a:latin typeface="方正姚体" panose="02010601030101010101" pitchFamily="2" charset="-122"/>
                  <a:ea typeface="方正姚体" panose="02010601030101010101" pitchFamily="2" charset="-122"/>
                </a:rPr>
                <a:t>产生原因：</a:t>
              </a:r>
              <a:r>
                <a:rPr lang="en-US" altLang="zh-CN" sz="2400" b="1" dirty="0">
                  <a:solidFill>
                    <a:srgbClr val="660033"/>
                  </a:solidFill>
                  <a:latin typeface="华文新魏" panose="02010800040101010101" pitchFamily="2" charset="-122"/>
                  <a:ea typeface="华文新魏" panose="02010800040101010101" pitchFamily="2" charset="-122"/>
                </a:rPr>
                <a:t>SLR</a:t>
              </a:r>
              <a:r>
                <a:rPr lang="zh-CN" altLang="en-US" sz="2400" b="1" dirty="0">
                  <a:solidFill>
                    <a:srgbClr val="660033"/>
                  </a:solidFill>
                  <a:latin typeface="华文新魏" panose="02010800040101010101" pitchFamily="2" charset="-122"/>
                  <a:ea typeface="华文新魏" panose="02010800040101010101" pitchFamily="2" charset="-122"/>
                </a:rPr>
                <a:t>分析法未包含足够多的</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展望</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信息</a:t>
              </a:r>
              <a:endParaRPr lang="zh-CN" altLang="en-US" sz="2400" b="1" dirty="0">
                <a:solidFill>
                  <a:srgbClr val="660033"/>
                </a:solidFill>
                <a:latin typeface="华文新魏" panose="02010800040101010101" pitchFamily="2" charset="-122"/>
                <a:ea typeface="华文新魏" panose="02010800040101010101" pitchFamily="2" charset="-122"/>
              </a:endParaRPr>
            </a:p>
            <a:p>
              <a:pPr marL="1081405" lvl="0" indent="-1081405" defTabSz="914400" eaLnBrk="1" hangingPunct="1">
                <a:lnSpc>
                  <a:spcPct val="150000"/>
                </a:lnSpc>
                <a:spcBef>
                  <a:spcPct val="0"/>
                </a:spcBef>
                <a:buFont typeface="Wingdings" panose="05000000000000000000" pitchFamily="2" charset="2"/>
                <a:buNone/>
                <a:tabLst>
                  <a:tab pos="1081405" algn="l"/>
                </a:tabLst>
              </a:pPr>
              <a:r>
                <a:rPr lang="zh-CN" altLang="en-US" sz="2400" b="1" dirty="0">
                  <a:solidFill>
                    <a:srgbClr val="660033"/>
                  </a:solidFill>
                  <a:latin typeface="方正姚体" panose="02010601030101010101" pitchFamily="2" charset="-122"/>
                  <a:ea typeface="方正姚体" panose="02010601030101010101" pitchFamily="2" charset="-122"/>
                </a:rPr>
                <a:t>解决办法：</a:t>
              </a:r>
              <a:r>
                <a:rPr lang="zh-CN" altLang="en-US" sz="2400" b="1" dirty="0">
                  <a:solidFill>
                    <a:srgbClr val="660033"/>
                  </a:solidFill>
                  <a:latin typeface="华文新魏" panose="02010800040101010101" pitchFamily="2" charset="-122"/>
                  <a:ea typeface="华文新魏" panose="02010800040101010101" pitchFamily="2" charset="-122"/>
                </a:rPr>
                <a:t>让每个状态含有更多的</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展望</a:t>
              </a:r>
              <a:r>
                <a:rPr lang="zh-CN" altLang="en-US" sz="2400" b="1" dirty="0">
                  <a:solidFill>
                    <a:srgbClr val="660033"/>
                  </a:solidFill>
                  <a:latin typeface="宋体" panose="02010600030101010101" pitchFamily="2" charset="-122"/>
                  <a:ea typeface="华文新魏" panose="02010800040101010101" pitchFamily="2" charset="-122"/>
                </a:rPr>
                <a:t>”</a:t>
              </a:r>
              <a:r>
                <a:rPr lang="zh-CN" altLang="en-US" sz="2400" b="1" dirty="0">
                  <a:solidFill>
                    <a:srgbClr val="660033"/>
                  </a:solidFill>
                  <a:latin typeface="华文新魏" panose="02010800040101010101" pitchFamily="2" charset="-122"/>
                  <a:ea typeface="华文新魏" panose="02010800040101010101" pitchFamily="2" charset="-122"/>
                </a:rPr>
                <a:t>信息</a:t>
              </a:r>
              <a:endParaRPr lang="zh-CN" altLang="en-US" sz="2400" b="1" dirty="0">
                <a:solidFill>
                  <a:srgbClr val="660033"/>
                </a:solidFill>
                <a:latin typeface="华文新魏" panose="02010800040101010101" pitchFamily="2" charset="-122"/>
                <a:ea typeface="华文新魏" panose="02010800040101010101" pitchFamily="2" charset="-122"/>
              </a:endParaRPr>
            </a:p>
          </p:txBody>
        </p:sp>
      </p:grpSp>
    </p:spTree>
  </p:cSld>
  <p:clrMapOvr>
    <a:masterClrMapping/>
  </p:clrMapOvr>
  <p:transition>
    <p:blinds dir="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1011" name="Text Box 4"/>
          <p:cNvSpPr txBox="1"/>
          <p:nvPr/>
        </p:nvSpPr>
        <p:spPr>
          <a:xfrm>
            <a:off x="611188" y="579438"/>
            <a:ext cx="2520950" cy="17700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000" b="1" dirty="0">
                <a:solidFill>
                  <a:srgbClr val="009900"/>
                </a:solidFill>
                <a:latin typeface="Times New Roman" panose="02020603050405020304" pitchFamily="18" charset="0"/>
              </a:rPr>
              <a:t>例 </a:t>
            </a:r>
            <a:r>
              <a:rPr lang="en-US" altLang="zh-CN" sz="2000" b="1" dirty="0">
                <a:solidFill>
                  <a:srgbClr val="009900"/>
                </a:solidFill>
                <a:latin typeface="Times New Roman" panose="02020603050405020304" pitchFamily="18" charset="0"/>
              </a:rPr>
              <a:t>4.34</a:t>
            </a:r>
            <a:endParaRPr lang="en-US" altLang="zh-CN" sz="2000" b="1" dirty="0">
              <a:solidFill>
                <a:srgbClr val="009900"/>
              </a:solidFill>
              <a:latin typeface="Times New Roman" panose="02020603050405020304" pitchFamily="18" charset="0"/>
            </a:endParaRPr>
          </a:p>
          <a:p>
            <a:pPr marL="0" lvl="0" indent="0" algn="just" eaLnBrk="1" hangingPunct="1">
              <a:spcBef>
                <a:spcPct val="0"/>
              </a:spcBef>
              <a:buNone/>
            </a:pPr>
            <a:r>
              <a:rPr lang="en-US" altLang="zh-CN" sz="1800" dirty="0">
                <a:solidFill>
                  <a:srgbClr val="0000FF"/>
                </a:solidFill>
                <a:latin typeface="Times New Roman" panose="02020603050405020304" pitchFamily="18" charset="0"/>
              </a:rPr>
              <a:t>S→L = R</a:t>
            </a:r>
            <a:endParaRPr lang="en-US" altLang="zh-CN" sz="1800" dirty="0">
              <a:solidFill>
                <a:srgbClr val="0000FF"/>
              </a:solidFill>
              <a:latin typeface="Times New Roman" panose="02020603050405020304" pitchFamily="18" charset="0"/>
            </a:endParaRPr>
          </a:p>
          <a:p>
            <a:pPr marL="0" lvl="0" indent="0" algn="just" eaLnBrk="1" hangingPunct="1">
              <a:spcBef>
                <a:spcPct val="0"/>
              </a:spcBef>
              <a:buNone/>
            </a:pPr>
            <a:r>
              <a:rPr lang="en-US" altLang="zh-CN" sz="1800" dirty="0">
                <a:solidFill>
                  <a:srgbClr val="0000FF"/>
                </a:solidFill>
                <a:latin typeface="Times New Roman" panose="02020603050405020304" pitchFamily="18" charset="0"/>
              </a:rPr>
              <a:t>S→R</a:t>
            </a:r>
            <a:endParaRPr lang="en-US" altLang="zh-CN" sz="1800" dirty="0">
              <a:solidFill>
                <a:srgbClr val="0000FF"/>
              </a:solidFill>
              <a:latin typeface="Times New Roman" panose="02020603050405020304" pitchFamily="18" charset="0"/>
            </a:endParaRPr>
          </a:p>
          <a:p>
            <a:pPr marL="0" lvl="0" indent="0" algn="just" eaLnBrk="1" hangingPunct="1">
              <a:spcBef>
                <a:spcPct val="0"/>
              </a:spcBef>
              <a:buNone/>
            </a:pPr>
            <a:r>
              <a:rPr lang="en-US" altLang="zh-CN" sz="1800" dirty="0">
                <a:solidFill>
                  <a:srgbClr val="0000FF"/>
                </a:solidFill>
                <a:latin typeface="Times New Roman" panose="02020603050405020304" pitchFamily="18" charset="0"/>
              </a:rPr>
              <a:t>L </a:t>
            </a:r>
            <a:r>
              <a:rPr lang="en-US" altLang="zh-CN" sz="1800" b="1" dirty="0">
                <a:solidFill>
                  <a:srgbClr val="0000FF"/>
                </a:solidFill>
                <a:latin typeface="Times New Roman" panose="02020603050405020304" pitchFamily="18" charset="0"/>
              </a:rPr>
              <a:t>→ *</a:t>
            </a:r>
            <a:r>
              <a:rPr lang="en-US" altLang="zh-CN" sz="1800" dirty="0">
                <a:solidFill>
                  <a:srgbClr val="0000FF"/>
                </a:solidFill>
                <a:latin typeface="Times New Roman" panose="02020603050405020304" pitchFamily="18" charset="0"/>
              </a:rPr>
              <a:t>R             (4.20)</a:t>
            </a:r>
            <a:endParaRPr lang="en-US" altLang="zh-CN" sz="1800" dirty="0">
              <a:solidFill>
                <a:srgbClr val="0000FF"/>
              </a:solidFill>
              <a:latin typeface="Times New Roman" panose="02020603050405020304" pitchFamily="18" charset="0"/>
            </a:endParaRPr>
          </a:p>
          <a:p>
            <a:pPr marL="0" lvl="0" indent="0" algn="just" eaLnBrk="1" hangingPunct="1">
              <a:spcBef>
                <a:spcPct val="0"/>
              </a:spcBef>
              <a:buNone/>
            </a:pPr>
            <a:r>
              <a:rPr lang="en-US" altLang="zh-CN" sz="1800" dirty="0">
                <a:solidFill>
                  <a:srgbClr val="0000FF"/>
                </a:solidFill>
                <a:latin typeface="Times New Roman" panose="02020603050405020304" pitchFamily="18" charset="0"/>
              </a:rPr>
              <a:t>L</a:t>
            </a:r>
            <a:r>
              <a:rPr lang="en-US" altLang="zh-CN" sz="1800" b="1" dirty="0">
                <a:solidFill>
                  <a:srgbClr val="0000FF"/>
                </a:solidFill>
                <a:latin typeface="Times New Roman" panose="02020603050405020304" pitchFamily="18" charset="0"/>
              </a:rPr>
              <a:t>→ id</a:t>
            </a:r>
            <a:endParaRPr lang="en-US" altLang="zh-CN" sz="1800" dirty="0">
              <a:solidFill>
                <a:srgbClr val="0000FF"/>
              </a:solidFill>
              <a:latin typeface="Times New Roman" panose="02020603050405020304" pitchFamily="18" charset="0"/>
            </a:endParaRPr>
          </a:p>
          <a:p>
            <a:pPr marL="0" lvl="0" indent="0" eaLnBrk="1" hangingPunct="1">
              <a:spcBef>
                <a:spcPct val="0"/>
              </a:spcBef>
              <a:buNone/>
            </a:pPr>
            <a:r>
              <a:rPr lang="en-US" altLang="zh-CN" sz="1800" dirty="0">
                <a:solidFill>
                  <a:srgbClr val="0000FF"/>
                </a:solidFill>
                <a:latin typeface="Times New Roman" panose="02020603050405020304" pitchFamily="18" charset="0"/>
              </a:rPr>
              <a:t>R </a:t>
            </a:r>
            <a:r>
              <a:rPr lang="en-US" altLang="zh-CN" sz="1800" b="1" dirty="0">
                <a:solidFill>
                  <a:srgbClr val="0000FF"/>
                </a:solidFill>
                <a:latin typeface="Times New Roman" panose="02020603050405020304" pitchFamily="18" charset="0"/>
              </a:rPr>
              <a:t>→</a:t>
            </a:r>
            <a:r>
              <a:rPr lang="en-US" altLang="zh-CN" sz="1800" dirty="0">
                <a:solidFill>
                  <a:srgbClr val="0000FF"/>
                </a:solidFill>
                <a:latin typeface="Times New Roman" panose="02020603050405020304" pitchFamily="18" charset="0"/>
              </a:rPr>
              <a:t> L </a:t>
            </a:r>
            <a:endParaRPr lang="en-US" altLang="zh-CN" sz="1800" dirty="0">
              <a:solidFill>
                <a:srgbClr val="0000FF"/>
              </a:solidFill>
              <a:latin typeface="Times New Roman" panose="02020603050405020304" pitchFamily="18" charset="0"/>
            </a:endParaRPr>
          </a:p>
        </p:txBody>
      </p:sp>
      <p:pic>
        <p:nvPicPr>
          <p:cNvPr id="62469" name="Picture 5"/>
          <p:cNvPicPr>
            <a:picLocks noChangeAspect="1"/>
          </p:cNvPicPr>
          <p:nvPr/>
        </p:nvPicPr>
        <p:blipFill>
          <a:blip r:embed="rId1"/>
          <a:stretch>
            <a:fillRect/>
          </a:stretch>
        </p:blipFill>
        <p:spPr>
          <a:xfrm>
            <a:off x="3492500" y="333375"/>
            <a:ext cx="5545138" cy="5235575"/>
          </a:xfrm>
          <a:prstGeom prst="rect">
            <a:avLst/>
          </a:prstGeom>
          <a:noFill/>
          <a:ln w="9525">
            <a:noFill/>
          </a:ln>
        </p:spPr>
      </p:pic>
      <p:sp>
        <p:nvSpPr>
          <p:cNvPr id="171013" name="Text Box 6"/>
          <p:cNvSpPr txBox="1"/>
          <p:nvPr/>
        </p:nvSpPr>
        <p:spPr>
          <a:xfrm>
            <a:off x="468313" y="2781300"/>
            <a:ext cx="3024187" cy="2862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考虑</a:t>
            </a:r>
            <a:r>
              <a:rPr lang="en-US" altLang="zh-CN" sz="2000" dirty="0">
                <a:solidFill>
                  <a:srgbClr val="000000"/>
                </a:solidFill>
              </a:rPr>
              <a:t>I2</a:t>
            </a:r>
            <a:r>
              <a:rPr lang="zh-CN" altLang="en-US" sz="2000" dirty="0">
                <a:solidFill>
                  <a:srgbClr val="000000"/>
                </a:solidFill>
              </a:rPr>
              <a:t>，</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FOLLOW(R)={=,$ }</a:t>
            </a:r>
            <a:endParaRPr lang="en-US" altLang="zh-CN" sz="2000" dirty="0">
              <a:solidFill>
                <a:srgbClr val="000000"/>
              </a:solidFill>
            </a:endParaRPr>
          </a:p>
          <a:p>
            <a:pPr marL="0" lvl="0" indent="0" eaLnBrk="1" hangingPunct="1">
              <a:spcBef>
                <a:spcPct val="50000"/>
              </a:spcBef>
              <a:buNone/>
            </a:pPr>
            <a:endParaRPr lang="en-US" altLang="zh-CN" sz="2000" dirty="0">
              <a:solidFill>
                <a:srgbClr val="000000"/>
              </a:solidFill>
            </a:endParaRPr>
          </a:p>
          <a:p>
            <a:pPr marL="0" lvl="0" indent="0" eaLnBrk="1" hangingPunct="1">
              <a:spcBef>
                <a:spcPct val="50000"/>
              </a:spcBef>
              <a:buNone/>
            </a:pPr>
            <a:r>
              <a:rPr lang="zh-CN" altLang="en-US" sz="2000" dirty="0">
                <a:solidFill>
                  <a:srgbClr val="000000"/>
                </a:solidFill>
              </a:rPr>
              <a:t>状态</a:t>
            </a:r>
            <a:r>
              <a:rPr lang="en-US" altLang="zh-CN" sz="2000" dirty="0">
                <a:solidFill>
                  <a:srgbClr val="000000"/>
                </a:solidFill>
              </a:rPr>
              <a:t>2</a:t>
            </a:r>
            <a:r>
              <a:rPr lang="zh-CN" altLang="en-US" sz="2000" dirty="0">
                <a:solidFill>
                  <a:srgbClr val="000000"/>
                </a:solidFill>
              </a:rPr>
              <a:t>在输入符号</a:t>
            </a:r>
            <a:r>
              <a:rPr lang="en-US" altLang="zh-CN" sz="2000" dirty="0">
                <a:solidFill>
                  <a:srgbClr val="000000"/>
                </a:solidFill>
              </a:rPr>
              <a:t>=</a:t>
            </a:r>
            <a:r>
              <a:rPr lang="zh-CN" altLang="en-US" sz="2000" dirty="0">
                <a:solidFill>
                  <a:srgbClr val="000000"/>
                </a:solidFill>
              </a:rPr>
              <a:t>上存在移入</a:t>
            </a:r>
            <a:r>
              <a:rPr lang="en-US" altLang="zh-CN" sz="2000" dirty="0">
                <a:solidFill>
                  <a:srgbClr val="000000"/>
                </a:solidFill>
              </a:rPr>
              <a:t>/</a:t>
            </a:r>
            <a:r>
              <a:rPr lang="zh-CN" altLang="en-US" sz="2000" dirty="0">
                <a:solidFill>
                  <a:srgbClr val="000000"/>
                </a:solidFill>
              </a:rPr>
              <a:t>归约冲突。</a:t>
            </a:r>
            <a:endParaRPr lang="zh-CN" altLang="en-US" sz="2000" dirty="0">
              <a:solidFill>
                <a:srgbClr val="000000"/>
              </a:solidFill>
            </a:endParaRPr>
          </a:p>
          <a:p>
            <a:pPr marL="0" lvl="0" indent="0" eaLnBrk="1" hangingPunct="1">
              <a:spcBef>
                <a:spcPct val="50000"/>
              </a:spcBef>
              <a:buNone/>
            </a:pPr>
            <a:r>
              <a:rPr lang="zh-CN" altLang="en-US" sz="2000" b="1" dirty="0">
                <a:solidFill>
                  <a:srgbClr val="A50021"/>
                </a:solidFill>
              </a:rPr>
              <a:t>原因：</a:t>
            </a:r>
            <a:r>
              <a:rPr lang="en-US" altLang="zh-CN" sz="2000" dirty="0">
                <a:solidFill>
                  <a:srgbClr val="000000"/>
                </a:solidFill>
              </a:rPr>
              <a:t>SLR</a:t>
            </a:r>
            <a:r>
              <a:rPr lang="zh-CN" altLang="en-US" sz="2000" dirty="0">
                <a:solidFill>
                  <a:srgbClr val="000000"/>
                </a:solidFill>
              </a:rPr>
              <a:t>不能记住足够的上下文信息。</a:t>
            </a:r>
            <a:endParaRPr lang="zh-CN" altLang="en-US" sz="2000" dirty="0">
              <a:solidFill>
                <a:srgbClr val="000000"/>
              </a:solidFill>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1000" fill="hold"/>
                                        <p:tgtEl>
                                          <p:spTgt spid="62469"/>
                                        </p:tgtEl>
                                        <p:attrNameLst>
                                          <p:attrName>ppt_x</p:attrName>
                                        </p:attrNameLst>
                                      </p:cBhvr>
                                      <p:tavLst>
                                        <p:tav tm="0">
                                          <p:val>
                                            <p:strVal val="1+#ppt_w/2"/>
                                          </p:val>
                                        </p:tav>
                                        <p:tav tm="100000">
                                          <p:val>
                                            <p:strVal val="#ppt_x"/>
                                          </p:val>
                                        </p:tav>
                                      </p:tavLst>
                                    </p:anim>
                                    <p:anim calcmode="lin" valueType="num">
                                      <p:cBhvr additive="base">
                                        <p:cTn id="8" dur="1000" fill="hold"/>
                                        <p:tgtEl>
                                          <p:spTgt spid="624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2035" name="文本框 2"/>
          <p:cNvSpPr txBox="1"/>
          <p:nvPr/>
        </p:nvSpPr>
        <p:spPr>
          <a:xfrm>
            <a:off x="755650" y="5157788"/>
            <a:ext cx="78486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dirty="0"/>
              <a:t>FOLLOW(A)</a:t>
            </a:r>
            <a:r>
              <a:rPr lang="zh-CN" altLang="en-US" sz="2000" dirty="0"/>
              <a:t>集合中的符号大于等于实际能够跟在</a:t>
            </a:r>
            <a:r>
              <a:rPr lang="en-US" altLang="zh-CN" sz="2000" dirty="0"/>
              <a:t>A</a:t>
            </a:r>
            <a:r>
              <a:rPr lang="zh-CN" altLang="en-US" sz="2000" dirty="0"/>
              <a:t>后面的符号，不够精确！</a:t>
            </a:r>
            <a:endParaRPr lang="zh-CN" altLang="en-US" sz="2000" dirty="0"/>
          </a:p>
        </p:txBody>
      </p:sp>
      <p:sp>
        <p:nvSpPr>
          <p:cNvPr id="8" name="文本框 7"/>
          <p:cNvSpPr txBox="1"/>
          <p:nvPr/>
        </p:nvSpPr>
        <p:spPr>
          <a:xfrm>
            <a:off x="477838" y="1412875"/>
            <a:ext cx="8280400" cy="3478213"/>
          </a:xfrm>
          <a:prstGeom prst="rect">
            <a:avLst/>
          </a:prstGeom>
          <a:noFill/>
        </p:spPr>
        <p:txBody>
          <a:bodyPr>
            <a:spAutoFit/>
          </a:bodyPr>
          <a:lstStyle/>
          <a:p>
            <a:pPr marR="0" defTabSz="914400">
              <a:buClrTx/>
              <a:buSzTx/>
              <a:buFontTx/>
              <a:buNone/>
              <a:defRPr/>
            </a:pP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        SLR</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方法仅仅考察了下一个输入符号是否属于与归约项目</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A-&gt;α∙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关联的集合</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FOLLOW(A)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，而没有考察子串</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所处的规范句型的“环境”。</a:t>
            </a:r>
            <a:endPar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endParaRPr>
          </a:p>
          <a:p>
            <a:pPr marR="0" defTabSz="914400">
              <a:buClrTx/>
              <a:buSzTx/>
              <a:buFontTx/>
              <a:buNone/>
              <a:defRPr/>
            </a:pPr>
            <a:endPar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endParaRPr>
          </a:p>
          <a:p>
            <a:pPr marR="0" defTabSz="914400">
              <a:buClrTx/>
              <a:buSzTx/>
              <a:buFontTx/>
              <a:buNone/>
              <a:defRPr/>
            </a:pP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        SLR</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方法是当</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一旦出现在栈顶（设此时栈中内容为</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t>
            </a:r>
            <a:r>
              <a:rPr kumimoji="0" lang="el-GR"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δ</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），且当输入符号</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属于</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FOLLOW(A)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时，就冒然将</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归约为</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，使分析栈中字符串变为</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t>
            </a:r>
            <a:r>
              <a:rPr kumimoji="0" lang="el-GR"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δ</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，但如果文法中不存在以</a:t>
            </a:r>
            <a:r>
              <a:rPr kumimoji="0" lang="el-GR"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δ</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为前缀的规范句型，那么这种规约就是无效的。</a:t>
            </a:r>
            <a:endPar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endParaRPr>
          </a:p>
          <a:p>
            <a:pPr marR="0" defTabSz="914400">
              <a:buClrTx/>
              <a:buSzTx/>
              <a:buFontTx/>
              <a:buNone/>
              <a:defRPr/>
            </a:pPr>
            <a:endPar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endParaRPr>
          </a:p>
          <a:p>
            <a:pPr marR="0" defTabSz="914400">
              <a:buClrTx/>
              <a:buSzTx/>
              <a:buFontTx/>
              <a:buNone/>
              <a:defRPr/>
            </a:pP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        可见，在分析过程中，当试图用某一产生式</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A-&gt;α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进行归约时，不仅应向前展望一个输入符号</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，还应把栈中的历史与</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相关联，即只有当</a:t>
            </a:r>
            <a:r>
              <a:rPr kumimoji="0" lang="el-GR"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δ</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Aa</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确实为文法的某一规范句型的前缀时，才能使用</a:t>
            </a:r>
            <a:r>
              <a:rPr kumimoji="0" lang="en-US" altLang="zh-CN"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A-&gt;α</a:t>
            </a:r>
            <a:r>
              <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rPr>
              <a:t>进行归约</a:t>
            </a:r>
            <a:endParaRPr kumimoji="0" lang="zh-CN" altLang="en-US" sz="2000" kern="1200" cap="none" spc="0" normalizeH="0" baseline="0" noProof="0" dirty="0">
              <a:solidFill>
                <a:srgbClr val="000000"/>
              </a:solidFill>
              <a:latin typeface="Times New Roman" panose="02020603050405020304" pitchFamily="18" charset="0"/>
              <a:ea typeface="+mn-ea"/>
              <a:cs typeface="Times New Roman" panose="02020603050405020304" pitchFamily="18" charset="0"/>
            </a:endParaRPr>
          </a:p>
        </p:txBody>
      </p:sp>
      <p:sp>
        <p:nvSpPr>
          <p:cNvPr id="172037" name="文本框 1"/>
          <p:cNvSpPr txBox="1"/>
          <p:nvPr/>
        </p:nvSpPr>
        <p:spPr>
          <a:xfrm>
            <a:off x="693738" y="836613"/>
            <a:ext cx="1790700"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C00000"/>
                </a:solidFill>
              </a:rPr>
              <a:t>原因分析：</a:t>
            </a:r>
            <a:endParaRPr lang="zh-CN" altLang="en-US" sz="2400" b="1" dirty="0">
              <a:solidFill>
                <a:srgbClr val="C00000"/>
              </a:solidFill>
            </a:endParaRPr>
          </a:p>
        </p:txBody>
      </p:sp>
    </p:spTree>
  </p:cSld>
  <p:clrMapOvr>
    <a:masterClrMapping/>
  </p:clrMapOvr>
  <p:transition spd="med">
    <p:wheel spokes="4"/>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3059" name="Rectangle 8"/>
          <p:cNvSpPr>
            <a:spLocks noGrp="1"/>
          </p:cNvSpPr>
          <p:nvPr>
            <p:ph idx="1"/>
          </p:nvPr>
        </p:nvSpPr>
        <p:spPr>
          <a:xfrm>
            <a:off x="457200" y="585788"/>
            <a:ext cx="8229600" cy="533400"/>
          </a:xfrm>
        </p:spPr>
        <p:txBody>
          <a:bodyPr vert="horz" wrap="square" lIns="91440" tIns="45720" rIns="91440" bIns="45720" anchor="t" anchorCtr="0"/>
          <a:p>
            <a:pPr eaLnBrk="1" hangingPunct="1"/>
            <a:r>
              <a:rPr lang="en-US" altLang="zh-CN" b="1" dirty="0">
                <a:latin typeface="宋体" panose="02010600030101010101" pitchFamily="2" charset="-122"/>
                <a:cs typeface="Times New Roman" panose="02020603050405020304" pitchFamily="18" charset="0"/>
              </a:rPr>
              <a:t>4.7 </a:t>
            </a:r>
            <a:r>
              <a:rPr lang="zh-CN" altLang="en-US" b="1" dirty="0">
                <a:latin typeface="宋体" panose="02010600030101010101" pitchFamily="2" charset="-122"/>
                <a:cs typeface="Times New Roman" panose="02020603050405020304" pitchFamily="18" charset="0"/>
              </a:rPr>
              <a:t>更强大的</a:t>
            </a:r>
            <a:r>
              <a:rPr lang="en-US" altLang="zh-CN" b="1" dirty="0">
                <a:latin typeface="宋体" panose="02010600030101010101" pitchFamily="2" charset="-122"/>
                <a:cs typeface="Times New Roman" panose="02020603050405020304" pitchFamily="18" charset="0"/>
              </a:rPr>
              <a:t>LR</a:t>
            </a:r>
            <a:r>
              <a:rPr lang="zh-CN" altLang="en-US" b="1" dirty="0">
                <a:latin typeface="宋体" panose="02010600030101010101" pitchFamily="2" charset="-122"/>
                <a:cs typeface="Times New Roman" panose="02020603050405020304" pitchFamily="18" charset="0"/>
              </a:rPr>
              <a:t>语法分析器</a:t>
            </a:r>
            <a:endParaRPr lang="zh-CN" altLang="en-US" b="1" dirty="0">
              <a:latin typeface="宋体" panose="02010600030101010101" pitchFamily="2" charset="-122"/>
              <a:ea typeface="Times New Roman" panose="02020603050405020304" pitchFamily="18" charset="0"/>
            </a:endParaRPr>
          </a:p>
        </p:txBody>
      </p:sp>
      <p:sp>
        <p:nvSpPr>
          <p:cNvPr id="173060" name="Text Box 9"/>
          <p:cNvSpPr txBox="1"/>
          <p:nvPr/>
        </p:nvSpPr>
        <p:spPr>
          <a:xfrm>
            <a:off x="684213" y="3644900"/>
            <a:ext cx="78486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rPr>
              <a:t> </a:t>
            </a:r>
            <a:r>
              <a:rPr lang="en-US" altLang="zh-CN" sz="2400" dirty="0">
                <a:solidFill>
                  <a:srgbClr val="000000"/>
                </a:solidFill>
                <a:latin typeface="Times New Roman" panose="02020603050405020304" pitchFamily="18" charset="0"/>
              </a:rPr>
              <a:t>[A-&gt; </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a:t>
            </a:r>
            <a:r>
              <a:rPr lang="el-GR" altLang="zh-CN" sz="2400" dirty="0">
                <a:solidFill>
                  <a:srgbClr val="000000"/>
                </a:solidFill>
                <a:latin typeface="Times New Roman" panose="02020603050405020304" pitchFamily="18" charset="0"/>
              </a:rPr>
              <a:t>β</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a</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，其中</a:t>
            </a:r>
            <a:r>
              <a:rPr lang="en-US" altLang="zh-CN" sz="2400" dirty="0">
                <a:solidFill>
                  <a:srgbClr val="000000"/>
                </a:solidFill>
                <a:latin typeface="Times New Roman" panose="02020603050405020304" pitchFamily="18" charset="0"/>
              </a:rPr>
              <a:t>A-&gt; </a:t>
            </a:r>
            <a:r>
              <a:rPr lang="el-GR" altLang="zh-CN" sz="2400" dirty="0">
                <a:solidFill>
                  <a:srgbClr val="000000"/>
                </a:solidFill>
                <a:latin typeface="Times New Roman" panose="02020603050405020304" pitchFamily="18" charset="0"/>
              </a:rPr>
              <a:t>αβ</a:t>
            </a:r>
            <a:r>
              <a:rPr lang="zh-CN" altLang="en-US" sz="2400" dirty="0">
                <a:solidFill>
                  <a:srgbClr val="000000"/>
                </a:solidFill>
                <a:latin typeface="Times New Roman" panose="02020603050405020304" pitchFamily="18" charset="0"/>
              </a:rPr>
              <a:t>是产生式，</a:t>
            </a:r>
            <a:r>
              <a:rPr lang="en-US" altLang="zh-CN" sz="2400" i="1" dirty="0">
                <a:solidFill>
                  <a:srgbClr val="000000"/>
                </a:solidFill>
                <a:latin typeface="Times New Roman" panose="02020603050405020304" pitchFamily="18" charset="0"/>
              </a:rPr>
              <a:t>a</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是终结符或</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。这样的对象叫做 </a:t>
            </a:r>
            <a:r>
              <a:rPr lang="en-US" altLang="zh-CN" sz="2400" b="1" dirty="0">
                <a:solidFill>
                  <a:srgbClr val="000000"/>
                </a:solidFill>
                <a:latin typeface="楷体_GB2312" pitchFamily="49" charset="-122"/>
                <a:ea typeface="楷体_GB2312" pitchFamily="49" charset="-122"/>
              </a:rPr>
              <a:t>LR(1)</a:t>
            </a:r>
            <a:r>
              <a:rPr lang="zh-CN" altLang="en-US" sz="2400" b="1" dirty="0">
                <a:solidFill>
                  <a:srgbClr val="000000"/>
                </a:solidFill>
                <a:latin typeface="楷体_GB2312" pitchFamily="49" charset="-122"/>
                <a:ea typeface="楷体_GB2312" pitchFamily="49" charset="-122"/>
              </a:rPr>
              <a:t>项目</a:t>
            </a: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是第二个分量的长度，这个分量叫做项目的</a:t>
            </a:r>
            <a:r>
              <a:rPr lang="zh-CN" altLang="en-US" sz="2400" b="1" dirty="0">
                <a:solidFill>
                  <a:srgbClr val="000000"/>
                </a:solidFill>
                <a:latin typeface="Times New Roman" panose="02020603050405020304" pitchFamily="18" charset="0"/>
                <a:ea typeface="楷体_GB2312" pitchFamily="49" charset="-122"/>
              </a:rPr>
              <a:t>向前看符号</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173061" name="Text Box 12"/>
          <p:cNvSpPr txBox="1"/>
          <p:nvPr/>
        </p:nvSpPr>
        <p:spPr>
          <a:xfrm>
            <a:off x="684213" y="1557338"/>
            <a:ext cx="7991475"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FF"/>
                </a:solidFill>
              </a:rPr>
              <a:t>希望</a:t>
            </a:r>
            <a:r>
              <a:rPr lang="en-US" altLang="zh-CN" sz="2400" dirty="0">
                <a:solidFill>
                  <a:srgbClr val="0000FF"/>
                </a:solidFill>
              </a:rPr>
              <a:t>LR</a:t>
            </a:r>
            <a:r>
              <a:rPr lang="zh-CN" altLang="en-US" sz="2400" dirty="0">
                <a:solidFill>
                  <a:srgbClr val="0000FF"/>
                </a:solidFill>
              </a:rPr>
              <a:t>语法分析器的每个状态能确切指出句柄</a:t>
            </a:r>
            <a:r>
              <a:rPr lang="el-GR" altLang="zh-CN" sz="2400" dirty="0">
                <a:solidFill>
                  <a:srgbClr val="0000FF"/>
                </a:solidFill>
              </a:rPr>
              <a:t>α</a:t>
            </a:r>
            <a:r>
              <a:rPr lang="zh-CN" altLang="en-US" sz="2400" dirty="0">
                <a:solidFill>
                  <a:srgbClr val="0000FF"/>
                </a:solidFill>
              </a:rPr>
              <a:t>后紧跟哪些终结符时才可能把</a:t>
            </a:r>
            <a:r>
              <a:rPr lang="el-GR" altLang="zh-CN" sz="2400" dirty="0">
                <a:solidFill>
                  <a:srgbClr val="0000FF"/>
                </a:solidFill>
              </a:rPr>
              <a:t>α</a:t>
            </a:r>
            <a:r>
              <a:rPr lang="zh-CN" altLang="en-US" sz="2400" dirty="0">
                <a:solidFill>
                  <a:srgbClr val="0000FF"/>
                </a:solidFill>
              </a:rPr>
              <a:t>归约为</a:t>
            </a:r>
            <a:r>
              <a:rPr lang="en-US" altLang="zh-CN" sz="2400" dirty="0">
                <a:solidFill>
                  <a:srgbClr val="0000FF"/>
                </a:solidFill>
              </a:rPr>
              <a:t>A</a:t>
            </a:r>
            <a:r>
              <a:rPr lang="zh-CN" altLang="en-US" sz="2400" dirty="0">
                <a:solidFill>
                  <a:srgbClr val="0000FF"/>
                </a:solidFill>
              </a:rPr>
              <a:t>。</a:t>
            </a:r>
            <a:endParaRPr lang="zh-CN" altLang="en-US" sz="2400" dirty="0">
              <a:solidFill>
                <a:srgbClr val="0000FF"/>
              </a:solidFill>
            </a:endParaRPr>
          </a:p>
        </p:txBody>
      </p:sp>
      <p:sp>
        <p:nvSpPr>
          <p:cNvPr id="173062" name="Rectangle 13"/>
          <p:cNvSpPr/>
          <p:nvPr/>
        </p:nvSpPr>
        <p:spPr>
          <a:xfrm>
            <a:off x="684213" y="2924175"/>
            <a:ext cx="72009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r>
              <a:rPr lang="en-US" altLang="zh-CN" sz="2800" b="1" dirty="0">
                <a:latin typeface="Times New Roman" panose="02020603050405020304" pitchFamily="18" charset="0"/>
              </a:rPr>
              <a:t> </a:t>
            </a:r>
            <a:r>
              <a:rPr lang="en-US" altLang="zh-CN" sz="2800" b="1" dirty="0">
                <a:solidFill>
                  <a:srgbClr val="660033"/>
                </a:solidFill>
                <a:latin typeface="宋体" panose="02010600030101010101" pitchFamily="2" charset="-122"/>
                <a:cs typeface="Times New Roman" panose="02020603050405020304" pitchFamily="18" charset="0"/>
              </a:rPr>
              <a:t>4.7.1 </a:t>
            </a:r>
            <a:r>
              <a:rPr lang="zh-CN" altLang="en-US" sz="2800" b="1" dirty="0">
                <a:solidFill>
                  <a:srgbClr val="660033"/>
                </a:solidFill>
                <a:latin typeface="宋体" panose="02010600030101010101" pitchFamily="2" charset="-122"/>
                <a:cs typeface="Times New Roman" panose="02020603050405020304" pitchFamily="18" charset="0"/>
              </a:rPr>
              <a:t>规范</a:t>
            </a:r>
            <a:r>
              <a:rPr lang="en-US" altLang="zh-CN" sz="2800" b="1" dirty="0">
                <a:solidFill>
                  <a:srgbClr val="660033"/>
                </a:solidFill>
                <a:latin typeface="宋体" panose="02010600030101010101" pitchFamily="2" charset="-122"/>
                <a:cs typeface="Times New Roman" panose="02020603050405020304" pitchFamily="18" charset="0"/>
              </a:rPr>
              <a:t>LR(1)</a:t>
            </a:r>
            <a:r>
              <a:rPr lang="zh-CN" altLang="en-US" sz="2800" b="1" dirty="0">
                <a:solidFill>
                  <a:srgbClr val="660033"/>
                </a:solidFill>
                <a:latin typeface="宋体" panose="02010600030101010101" pitchFamily="2" charset="-122"/>
                <a:cs typeface="Times New Roman" panose="02020603050405020304" pitchFamily="18" charset="0"/>
              </a:rPr>
              <a:t>项</a:t>
            </a:r>
            <a:endParaRPr lang="zh-CN" altLang="en-US" sz="2800" b="1" dirty="0">
              <a:solidFill>
                <a:srgbClr val="660033"/>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5107" name="Text Box 5"/>
          <p:cNvSpPr txBox="1"/>
          <p:nvPr/>
        </p:nvSpPr>
        <p:spPr>
          <a:xfrm>
            <a:off x="755650" y="1989138"/>
            <a:ext cx="7848600" cy="2073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算法</a:t>
            </a:r>
            <a:r>
              <a:rPr lang="en-US" altLang="zh-CN" sz="2000" b="1" dirty="0">
                <a:solidFill>
                  <a:srgbClr val="009900"/>
                </a:solidFill>
                <a:latin typeface="Times New Roman" panose="02020603050405020304" pitchFamily="18" charset="0"/>
              </a:rPr>
              <a:t>4.38  LR(1)</a:t>
            </a:r>
            <a:r>
              <a:rPr lang="zh-CN" altLang="en-US" sz="2000" b="1" dirty="0">
                <a:solidFill>
                  <a:srgbClr val="009900"/>
                </a:solidFill>
                <a:latin typeface="Times New Roman" panose="02020603050405020304" pitchFamily="18" charset="0"/>
              </a:rPr>
              <a:t>项目集族的构造</a:t>
            </a:r>
            <a:endParaRPr lang="zh-CN" altLang="en-US" sz="2000" b="1" dirty="0">
              <a:solidFill>
                <a:srgbClr val="009900"/>
              </a:solidFill>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输入：</a:t>
            </a:r>
            <a:r>
              <a:rPr lang="zh-CN" altLang="en-US" sz="2000" b="1" dirty="0">
                <a:solidFill>
                  <a:srgbClr val="000000"/>
                </a:solidFill>
                <a:latin typeface="Times New Roman" panose="02020603050405020304" pitchFamily="18" charset="0"/>
              </a:rPr>
              <a:t>增广文法</a:t>
            </a:r>
            <a:r>
              <a:rPr lang="en-US" altLang="zh-CN" sz="2000" dirty="0">
                <a:solidFill>
                  <a:srgbClr val="000000"/>
                </a:solidFill>
                <a:latin typeface="Times New Roman" panose="02020603050405020304" pitchFamily="18" charset="0"/>
              </a:rPr>
              <a:t>G’.</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输出：</a:t>
            </a:r>
            <a:r>
              <a:rPr lang="zh-CN" altLang="en-US" sz="2000" dirty="0">
                <a:latin typeface="Times New Roman" panose="02020603050405020304" pitchFamily="18" charset="0"/>
              </a:rPr>
              <a:t> </a:t>
            </a:r>
            <a:r>
              <a:rPr lang="en-US" altLang="zh-CN" sz="2000" dirty="0">
                <a:solidFill>
                  <a:srgbClr val="000000"/>
                </a:solidFill>
                <a:latin typeface="Times New Roman" panose="02020603050405020304" pitchFamily="18" charset="0"/>
              </a:rPr>
              <a:t>LR(1) </a:t>
            </a:r>
            <a:r>
              <a:rPr lang="zh-CN" altLang="en-US" sz="2000" dirty="0">
                <a:solidFill>
                  <a:srgbClr val="000000"/>
                </a:solidFill>
                <a:latin typeface="Times New Roman" panose="02020603050405020304" pitchFamily="18" charset="0"/>
              </a:rPr>
              <a:t>项目集族，它们是对</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的一个或多个活前缀有效的项目集</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方法：</a:t>
            </a:r>
            <a:r>
              <a:rPr lang="zh-CN" altLang="en-US" sz="2000" dirty="0">
                <a:latin typeface="Times New Roman" panose="02020603050405020304" pitchFamily="18" charset="0"/>
              </a:rPr>
              <a:t> </a:t>
            </a:r>
            <a:r>
              <a:rPr lang="zh-CN" altLang="en-US" sz="2000" dirty="0">
                <a:solidFill>
                  <a:srgbClr val="000000"/>
                </a:solidFill>
                <a:latin typeface="Times New Roman" panose="02020603050405020304" pitchFamily="18" charset="0"/>
              </a:rPr>
              <a:t>过程 </a:t>
            </a:r>
            <a:r>
              <a:rPr lang="en-US" altLang="zh-CN" sz="2000" i="1" dirty="0">
                <a:solidFill>
                  <a:srgbClr val="000000"/>
                </a:solidFill>
                <a:latin typeface="Times New Roman" panose="02020603050405020304" pitchFamily="18" charset="0"/>
              </a:rPr>
              <a:t>closure</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和</a:t>
            </a:r>
            <a:r>
              <a:rPr lang="en-US" altLang="zh-CN" sz="2000" i="1" dirty="0">
                <a:solidFill>
                  <a:srgbClr val="000000"/>
                </a:solidFill>
                <a:latin typeface="Times New Roman" panose="02020603050405020304" pitchFamily="18" charset="0"/>
              </a:rPr>
              <a:t>goto</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及主例程 </a:t>
            </a:r>
            <a:r>
              <a:rPr lang="en-US" altLang="zh-CN" sz="2000" i="1" dirty="0">
                <a:solidFill>
                  <a:srgbClr val="000000"/>
                </a:solidFill>
                <a:latin typeface="Times New Roman" panose="02020603050405020304" pitchFamily="18" charset="0"/>
              </a:rPr>
              <a:t>items</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如图</a:t>
            </a:r>
            <a:r>
              <a:rPr lang="en-US" altLang="zh-CN" sz="2000" dirty="0">
                <a:solidFill>
                  <a:srgbClr val="000000"/>
                </a:solidFill>
                <a:latin typeface="Times New Roman" panose="02020603050405020304" pitchFamily="18" charset="0"/>
              </a:rPr>
              <a:t>4-40</a:t>
            </a:r>
            <a:r>
              <a:rPr lang="zh-CN" altLang="en-US" sz="2000" dirty="0">
                <a:solidFill>
                  <a:srgbClr val="000000"/>
                </a:solidFill>
                <a:latin typeface="Times New Roman" panose="02020603050405020304" pitchFamily="18" charset="0"/>
              </a:rPr>
              <a:t>所示</a:t>
            </a:r>
            <a:endParaRPr lang="zh-CN" altLang="en-US" sz="2000" dirty="0">
              <a:solidFill>
                <a:srgbClr val="000000"/>
              </a:solidFill>
              <a:latin typeface="Times New Roman" panose="02020603050405020304" pitchFamily="18" charset="0"/>
            </a:endParaRPr>
          </a:p>
        </p:txBody>
      </p:sp>
      <p:sp>
        <p:nvSpPr>
          <p:cNvPr id="175108" name="Rectangle 6"/>
          <p:cNvSpPr/>
          <p:nvPr/>
        </p:nvSpPr>
        <p:spPr>
          <a:xfrm>
            <a:off x="539750" y="981075"/>
            <a:ext cx="72009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r>
              <a:rPr lang="en-US" altLang="zh-CN" sz="2800" b="1" dirty="0">
                <a:latin typeface="Times New Roman" panose="02020603050405020304" pitchFamily="18" charset="0"/>
              </a:rPr>
              <a:t> </a:t>
            </a:r>
            <a:r>
              <a:rPr lang="en-US" altLang="zh-CN" sz="2800" b="1" dirty="0">
                <a:solidFill>
                  <a:srgbClr val="660033"/>
                </a:solidFill>
                <a:latin typeface="宋体" panose="02010600030101010101" pitchFamily="2" charset="-122"/>
                <a:cs typeface="Times New Roman" panose="02020603050405020304" pitchFamily="18" charset="0"/>
              </a:rPr>
              <a:t>4.7.2 LR(1) </a:t>
            </a:r>
            <a:r>
              <a:rPr lang="zh-CN" altLang="en-US" sz="2800" b="1" dirty="0">
                <a:solidFill>
                  <a:srgbClr val="660033"/>
                </a:solidFill>
                <a:latin typeface="宋体" panose="02010600030101010101" pitchFamily="2" charset="-122"/>
                <a:cs typeface="Times New Roman" panose="02020603050405020304" pitchFamily="18" charset="0"/>
              </a:rPr>
              <a:t>项目集族的构造</a:t>
            </a:r>
            <a:endParaRPr lang="zh-CN" altLang="en-US" sz="2800" b="1" dirty="0">
              <a:solidFill>
                <a:srgbClr val="660033"/>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6131" name="Text Box 5"/>
          <p:cNvSpPr txBox="1"/>
          <p:nvPr/>
        </p:nvSpPr>
        <p:spPr>
          <a:xfrm>
            <a:off x="971550" y="620713"/>
            <a:ext cx="7416800" cy="5883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b="1" dirty="0">
                <a:solidFill>
                  <a:srgbClr val="000000"/>
                </a:solidFill>
                <a:latin typeface="Times New Roman" panose="02020603050405020304" pitchFamily="18" charset="0"/>
              </a:rPr>
              <a:t>function</a:t>
            </a:r>
            <a:r>
              <a:rPr lang="en-US" altLang="zh-CN" sz="2000" dirty="0">
                <a:solidFill>
                  <a:srgbClr val="000000"/>
                </a:solidFill>
                <a:latin typeface="Times New Roman" panose="02020603050405020304" pitchFamily="18" charset="0"/>
              </a:rPr>
              <a:t> </a:t>
            </a:r>
            <a:r>
              <a:rPr lang="en-US" altLang="zh-CN" sz="2000" b="1" i="1" dirty="0">
                <a:solidFill>
                  <a:srgbClr val="A50021"/>
                </a:solidFill>
                <a:latin typeface="Times New Roman" panose="02020603050405020304" pitchFamily="18" charset="0"/>
              </a:rPr>
              <a:t>closure(I)</a:t>
            </a:r>
            <a:r>
              <a:rPr lang="en-US" altLang="zh-CN" sz="2000" b="1" dirty="0">
                <a:solidFill>
                  <a:srgbClr val="A50021"/>
                </a:solidFill>
                <a:latin typeface="Times New Roman" panose="02020603050405020304" pitchFamily="18" charset="0"/>
              </a:rPr>
              <a:t>;</a:t>
            </a:r>
            <a:endParaRPr lang="en-US" altLang="zh-CN" sz="2000" b="1" dirty="0">
              <a:solidFill>
                <a:srgbClr val="A50021"/>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Begin</a:t>
            </a: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I</a:t>
            </a:r>
            <a:endParaRPr lang="en-US" altLang="zh-CN" sz="2000" i="1"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00"/>
                </a:solidFill>
                <a:latin typeface="Times New Roman" panose="02020603050405020304" pitchFamily="18" charset="0"/>
              </a:rPr>
              <a:t>repeat</a:t>
            </a:r>
            <a:endParaRPr lang="en-US" altLang="zh-CN" sz="2000" dirty="0">
              <a:solidFill>
                <a:srgbClr val="000000"/>
              </a:solidFill>
              <a:latin typeface="Times New Roman" panose="02020603050405020304" pitchFamily="18" charset="0"/>
            </a:endParaRPr>
          </a:p>
          <a:p>
            <a:pPr marL="914400" lvl="2" indent="0" algn="just" eaLnBrk="1" hangingPunct="1">
              <a:spcBef>
                <a:spcPct val="0"/>
              </a:spcBef>
              <a:buNone/>
            </a:pPr>
            <a:r>
              <a:rPr lang="en-US" altLang="zh-CN" sz="2000" b="1" dirty="0">
                <a:solidFill>
                  <a:srgbClr val="000000"/>
                </a:solidFill>
                <a:latin typeface="Times New Roman" panose="02020603050405020304" pitchFamily="18" charset="0"/>
              </a:rPr>
              <a:t>for</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中的每个项目</a:t>
            </a:r>
            <a:r>
              <a:rPr lang="en-US" altLang="zh-CN" sz="2000" dirty="0">
                <a:solidFill>
                  <a:srgbClr val="000000"/>
                </a:solidFill>
                <a:latin typeface="Times New Roman" panose="02020603050405020304" pitchFamily="18" charset="0"/>
              </a:rPr>
              <a:t>[A → </a:t>
            </a:r>
            <a:r>
              <a:rPr lang="el-GR" altLang="zh-CN" sz="1800" dirty="0">
                <a:solidFill>
                  <a:srgbClr val="000000"/>
                </a:solidFill>
                <a:latin typeface="Times New Roman" panose="02020603050405020304" pitchFamily="18" charset="0"/>
              </a:rPr>
              <a:t>α</a:t>
            </a:r>
            <a:r>
              <a:rPr lang="en-US" altLang="zh-CN" sz="1800" dirty="0">
                <a:solidFill>
                  <a:srgbClr val="000000"/>
                </a:solidFill>
                <a:latin typeface="Times New Roman" panose="02020603050405020304" pitchFamily="18" charset="0"/>
              </a:rPr>
              <a:t>•B </a:t>
            </a:r>
            <a:r>
              <a:rPr lang="el-GR" altLang="zh-CN" sz="1800" dirty="0">
                <a:solidFill>
                  <a:srgbClr val="000000"/>
                </a:solidFill>
                <a:latin typeface="Times New Roman" panose="02020603050405020304" pitchFamily="18" charset="0"/>
              </a:rPr>
              <a:t>β</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a:p>
            <a:pPr marL="1371600" lvl="3" indent="0" algn="just" eaLnBrk="1" hangingPunct="1">
              <a:spcBef>
                <a:spcPct val="0"/>
              </a:spcBef>
              <a:buNone/>
            </a:pPr>
            <a:r>
              <a:rPr lang="en-US" altLang="zh-CN" dirty="0">
                <a:solidFill>
                  <a:srgbClr val="000000"/>
                </a:solidFill>
                <a:latin typeface="Times New Roman" panose="02020603050405020304" pitchFamily="18" charset="0"/>
              </a:rPr>
              <a:t>G’</a:t>
            </a:r>
            <a:r>
              <a:rPr lang="zh-CN" altLang="en-US" dirty="0">
                <a:solidFill>
                  <a:srgbClr val="000000"/>
                </a:solidFill>
                <a:latin typeface="Times New Roman" panose="02020603050405020304" pitchFamily="18" charset="0"/>
              </a:rPr>
              <a:t>中的每个产生式 </a:t>
            </a:r>
            <a:r>
              <a:rPr lang="en-US" altLang="zh-CN" dirty="0">
                <a:solidFill>
                  <a:srgbClr val="000000"/>
                </a:solidFill>
                <a:latin typeface="Times New Roman" panose="02020603050405020304" pitchFamily="18" charset="0"/>
              </a:rPr>
              <a:t>B → </a:t>
            </a:r>
            <a:r>
              <a:rPr lang="el-GR" altLang="zh-CN" dirty="0">
                <a:solidFill>
                  <a:srgbClr val="000000"/>
                </a:solidFill>
                <a:latin typeface="宋体" panose="02010600030101010101" pitchFamily="2" charset="-122"/>
              </a:rPr>
              <a:t>γ</a:t>
            </a:r>
            <a:r>
              <a:rPr lang="en-US" altLang="zh-CN"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pPr marL="1371600" lvl="3" indent="0" algn="just" eaLnBrk="1" hangingPunct="1">
              <a:spcBef>
                <a:spcPct val="0"/>
              </a:spcBef>
              <a:buNone/>
            </a:pPr>
            <a:r>
              <a:rPr lang="zh-CN" altLang="en-US" dirty="0">
                <a:solidFill>
                  <a:srgbClr val="000000"/>
                </a:solidFill>
                <a:latin typeface="Times New Roman" panose="02020603050405020304" pitchFamily="18" charset="0"/>
              </a:rPr>
              <a:t>和 </a:t>
            </a:r>
            <a:r>
              <a:rPr lang="en-US" altLang="zh-CN" dirty="0">
                <a:solidFill>
                  <a:srgbClr val="000000"/>
                </a:solidFill>
                <a:latin typeface="Times New Roman" panose="02020603050405020304" pitchFamily="18" charset="0"/>
              </a:rPr>
              <a:t>FIRST(</a:t>
            </a:r>
            <a:r>
              <a:rPr lang="el-GR" altLang="zh-CN" sz="1800" dirty="0">
                <a:solidFill>
                  <a:srgbClr val="000000"/>
                </a:solidFill>
                <a:latin typeface="Times New Roman" panose="02020603050405020304" pitchFamily="18" charset="0"/>
              </a:rPr>
              <a:t>β</a:t>
            </a:r>
            <a:r>
              <a:rPr lang="en-US" altLang="zh-CN" i="1" dirty="0">
                <a:solidFill>
                  <a:srgbClr val="000000"/>
                </a:solidFill>
                <a:latin typeface="Times New Roman" panose="02020603050405020304" pitchFamily="18" charset="0"/>
              </a:rPr>
              <a:t>a</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的每个终结符</a:t>
            </a:r>
            <a:r>
              <a:rPr lang="en-US" altLang="zh-CN" i="1" dirty="0">
                <a:solidFill>
                  <a:srgbClr val="000000"/>
                </a:solidFill>
                <a:latin typeface="Times New Roman" panose="02020603050405020304" pitchFamily="18" charset="0"/>
              </a:rPr>
              <a:t>b</a:t>
            </a:r>
            <a:endParaRPr lang="en-US" altLang="zh-CN" dirty="0">
              <a:solidFill>
                <a:srgbClr val="000000"/>
              </a:solidFill>
              <a:latin typeface="Times New Roman" panose="02020603050405020304" pitchFamily="18" charset="0"/>
            </a:endParaRPr>
          </a:p>
          <a:p>
            <a:pPr marL="1371600" lvl="3" indent="0" algn="just" eaLnBrk="1" hangingPunct="1">
              <a:spcBef>
                <a:spcPct val="0"/>
              </a:spcBef>
              <a:buNone/>
            </a:pPr>
            <a:r>
              <a:rPr lang="zh-CN" altLang="en-US" dirty="0">
                <a:solidFill>
                  <a:srgbClr val="000000"/>
                </a:solidFill>
                <a:latin typeface="Times New Roman" panose="02020603050405020304" pitchFamily="18" charset="0"/>
              </a:rPr>
              <a:t>如果 </a:t>
            </a:r>
            <a:r>
              <a:rPr lang="en-US" altLang="zh-CN" dirty="0">
                <a:solidFill>
                  <a:srgbClr val="000000"/>
                </a:solidFill>
                <a:latin typeface="Times New Roman" panose="02020603050405020304" pitchFamily="18" charset="0"/>
              </a:rPr>
              <a:t>[B → </a:t>
            </a:r>
            <a:r>
              <a:rPr lang="en-US" altLang="zh-CN" sz="1800" dirty="0">
                <a:solidFill>
                  <a:srgbClr val="000000"/>
                </a:solidFill>
                <a:latin typeface="Times New Roman" panose="02020603050405020304" pitchFamily="18" charset="0"/>
              </a:rPr>
              <a:t>•</a:t>
            </a:r>
            <a:r>
              <a:rPr lang="el-GR" altLang="zh-CN" dirty="0">
                <a:solidFill>
                  <a:srgbClr val="000000"/>
                </a:solidFill>
                <a:latin typeface="宋体" panose="02010600030101010101" pitchFamily="2" charset="-122"/>
              </a:rPr>
              <a:t>γ</a:t>
            </a:r>
            <a:r>
              <a:rPr lang="en-US" altLang="zh-CN" dirty="0">
                <a:solidFill>
                  <a:srgbClr val="000000"/>
                </a:solidFill>
                <a:latin typeface="Times New Roman" panose="02020603050405020304" pitchFamily="18" charset="0"/>
              </a:rPr>
              <a:t>, </a:t>
            </a:r>
            <a:r>
              <a:rPr lang="en-US" altLang="zh-CN" i="1" dirty="0">
                <a:solidFill>
                  <a:srgbClr val="000000"/>
                </a:solidFill>
                <a:latin typeface="Times New Roman" panose="02020603050405020304" pitchFamily="18" charset="0"/>
              </a:rPr>
              <a:t>b</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不在 </a:t>
            </a:r>
            <a:r>
              <a:rPr lang="en-US" altLang="zh-CN" i="1" dirty="0">
                <a:solidFill>
                  <a:srgbClr val="000000"/>
                </a:solidFill>
                <a:latin typeface="Times New Roman" panose="02020603050405020304" pitchFamily="18" charset="0"/>
              </a:rPr>
              <a:t>J</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中</a:t>
            </a:r>
            <a:r>
              <a:rPr lang="en-US" altLang="zh-CN" b="1" dirty="0">
                <a:solidFill>
                  <a:srgbClr val="000000"/>
                </a:solidFill>
                <a:latin typeface="Times New Roman" panose="02020603050405020304" pitchFamily="18" charset="0"/>
              </a:rPr>
              <a:t>do</a:t>
            </a:r>
            <a:endParaRPr lang="en-US" altLang="zh-CN" b="1" dirty="0">
              <a:solidFill>
                <a:srgbClr val="000000"/>
              </a:solidFill>
              <a:latin typeface="Times New Roman" panose="02020603050405020304" pitchFamily="18" charset="0"/>
            </a:endParaRPr>
          </a:p>
          <a:p>
            <a:pPr marL="1371600" lvl="3" indent="0" algn="just" eaLnBrk="1" hangingPunct="1">
              <a:spcBef>
                <a:spcPct val="0"/>
              </a:spcBef>
              <a:buNone/>
            </a:pP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把 </a:t>
            </a:r>
            <a:r>
              <a:rPr lang="en-US" altLang="zh-CN" dirty="0">
                <a:solidFill>
                  <a:srgbClr val="000000"/>
                </a:solidFill>
                <a:latin typeface="Times New Roman" panose="02020603050405020304" pitchFamily="18" charset="0"/>
              </a:rPr>
              <a:t>[B → </a:t>
            </a:r>
            <a:r>
              <a:rPr lang="en-US" altLang="zh-CN" sz="1800" dirty="0">
                <a:solidFill>
                  <a:srgbClr val="000000"/>
                </a:solidFill>
                <a:latin typeface="Times New Roman" panose="02020603050405020304" pitchFamily="18" charset="0"/>
              </a:rPr>
              <a:t>•</a:t>
            </a:r>
            <a:r>
              <a:rPr lang="el-GR" altLang="zh-CN" dirty="0">
                <a:solidFill>
                  <a:srgbClr val="000000"/>
                </a:solidFill>
                <a:latin typeface="宋体" panose="02010600030101010101" pitchFamily="2" charset="-122"/>
              </a:rPr>
              <a:t>γ</a:t>
            </a:r>
            <a:r>
              <a:rPr lang="en-US" altLang="zh-CN" dirty="0">
                <a:solidFill>
                  <a:srgbClr val="000000"/>
                </a:solidFill>
                <a:latin typeface="Times New Roman" panose="02020603050405020304" pitchFamily="18" charset="0"/>
              </a:rPr>
              <a:t>, </a:t>
            </a:r>
            <a:r>
              <a:rPr lang="en-US" altLang="zh-CN" i="1" dirty="0">
                <a:solidFill>
                  <a:srgbClr val="000000"/>
                </a:solidFill>
                <a:latin typeface="Times New Roman" panose="02020603050405020304" pitchFamily="18" charset="0"/>
              </a:rPr>
              <a:t>b</a:t>
            </a:r>
            <a:r>
              <a:rPr lang="en-US" altLang="zh-CN" dirty="0">
                <a:solidFill>
                  <a:srgbClr val="000000"/>
                </a:solidFill>
                <a:latin typeface="Times New Roman" panose="02020603050405020304" pitchFamily="18" charset="0"/>
              </a:rPr>
              <a:t> ] </a:t>
            </a:r>
            <a:r>
              <a:rPr lang="zh-CN" altLang="en-US" dirty="0">
                <a:solidFill>
                  <a:srgbClr val="000000"/>
                </a:solidFill>
                <a:latin typeface="Times New Roman" panose="02020603050405020304" pitchFamily="18" charset="0"/>
              </a:rPr>
              <a:t>加到 </a:t>
            </a:r>
            <a:r>
              <a:rPr lang="en-US" altLang="zh-CN" i="1" dirty="0">
                <a:solidFill>
                  <a:srgbClr val="000000"/>
                </a:solidFill>
                <a:latin typeface="Times New Roman" panose="02020603050405020304" pitchFamily="18" charset="0"/>
              </a:rPr>
              <a:t>J</a:t>
            </a:r>
            <a:r>
              <a:rPr lang="zh-CN" altLang="en-US" dirty="0">
                <a:solidFill>
                  <a:srgbClr val="000000"/>
                </a:solidFill>
                <a:latin typeface="Times New Roman" panose="02020603050405020304" pitchFamily="18" charset="0"/>
              </a:rPr>
              <a:t>中</a:t>
            </a:r>
            <a:r>
              <a:rPr lang="en-US" altLang="zh-CN" dirty="0">
                <a:solidFill>
                  <a:srgbClr val="000000"/>
                </a:solidFill>
                <a:latin typeface="Times New Roman" panose="02020603050405020304" pitchFamily="18" charset="0"/>
              </a:rPr>
              <a:t>;</a:t>
            </a:r>
            <a:endParaRPr lang="en-US" altLang="zh-CN" b="1"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00"/>
                </a:solidFill>
                <a:latin typeface="Times New Roman" panose="02020603050405020304" pitchFamily="18" charset="0"/>
              </a:rPr>
              <a:t>until</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没有项目可加到 </a:t>
            </a:r>
            <a:r>
              <a:rPr lang="en-US" altLang="zh-CN" sz="2000" i="1"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中</a:t>
            </a:r>
            <a:r>
              <a:rPr lang="en-US" altLang="zh-CN" sz="2000" dirty="0">
                <a:solidFill>
                  <a:srgbClr val="000000"/>
                </a:solidFill>
                <a:latin typeface="Times New Roman" panose="02020603050405020304" pitchFamily="18" charset="0"/>
              </a:rPr>
              <a:t>;</a:t>
            </a:r>
            <a:endParaRPr lang="en-US" altLang="zh-CN" sz="2000" b="1"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00"/>
                </a:solidFill>
                <a:latin typeface="Times New Roman" panose="02020603050405020304" pitchFamily="18" charset="0"/>
              </a:rPr>
              <a:t>return </a:t>
            </a:r>
            <a:r>
              <a:rPr lang="en-US" altLang="zh-CN" sz="2000" i="1" dirty="0">
                <a:solidFill>
                  <a:srgbClr val="000000"/>
                </a:solidFill>
                <a:latin typeface="Times New Roman" panose="02020603050405020304" pitchFamily="18" charset="0"/>
              </a:rPr>
              <a:t>J</a:t>
            </a:r>
            <a:endParaRPr lang="en-US" altLang="zh-CN" sz="2000" i="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end;</a:t>
            </a: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00"/>
              </a:solidFill>
              <a:latin typeface="Times New Roman" panose="02020603050405020304" pitchFamily="18" charset="0"/>
            </a:endParaRPr>
          </a:p>
          <a:p>
            <a:pPr marL="0" lvl="0" indent="0" eaLnBrk="1" hangingPunct="1">
              <a:spcBef>
                <a:spcPct val="0"/>
              </a:spcBef>
              <a:buNone/>
            </a:pPr>
            <a:r>
              <a:rPr lang="en-US" altLang="zh-CN" sz="2000" b="1" dirty="0">
                <a:solidFill>
                  <a:srgbClr val="000000"/>
                </a:solidFill>
                <a:latin typeface="Times New Roman" panose="02020603050405020304" pitchFamily="18" charset="0"/>
              </a:rPr>
              <a:t>function</a:t>
            </a:r>
            <a:r>
              <a:rPr lang="en-US" altLang="zh-CN" sz="2000" dirty="0">
                <a:solidFill>
                  <a:srgbClr val="000000"/>
                </a:solidFill>
                <a:latin typeface="Times New Roman" panose="02020603050405020304" pitchFamily="18" charset="0"/>
              </a:rPr>
              <a:t> </a:t>
            </a:r>
            <a:r>
              <a:rPr lang="en-US" altLang="zh-CN" sz="2000" b="1" i="1" dirty="0">
                <a:solidFill>
                  <a:srgbClr val="A50021"/>
                </a:solidFill>
                <a:latin typeface="Times New Roman" panose="02020603050405020304" pitchFamily="18" charset="0"/>
              </a:rPr>
              <a:t>goto (I ,X)</a:t>
            </a:r>
            <a:r>
              <a:rPr lang="en-US" altLang="zh-CN" sz="2000" b="1" dirty="0">
                <a:solidFill>
                  <a:srgbClr val="A50021"/>
                </a:solidFill>
                <a:latin typeface="Times New Roman" panose="02020603050405020304" pitchFamily="18" charset="0"/>
              </a:rPr>
              <a:t>;</a:t>
            </a:r>
            <a:endParaRPr lang="en-US" altLang="zh-CN" sz="2000" b="1" dirty="0">
              <a:solidFill>
                <a:srgbClr val="A50021"/>
              </a:solidFill>
              <a:latin typeface="Times New Roman" panose="02020603050405020304" pitchFamily="18" charset="0"/>
            </a:endParaRPr>
          </a:p>
          <a:p>
            <a:pPr marL="0" lvl="0" indent="0" eaLnBrk="1" hangingPunct="1">
              <a:spcBef>
                <a:spcPct val="0"/>
              </a:spcBef>
              <a:buNone/>
            </a:pPr>
            <a:r>
              <a:rPr lang="en-US" altLang="zh-CN" sz="2000" b="1" dirty="0">
                <a:solidFill>
                  <a:srgbClr val="000000"/>
                </a:solidFill>
                <a:latin typeface="Times New Roman" panose="02020603050405020304" pitchFamily="18" charset="0"/>
              </a:rPr>
              <a:t>begin</a:t>
            </a:r>
            <a:endParaRPr lang="en-US" altLang="zh-CN" sz="2000" dirty="0">
              <a:solidFill>
                <a:srgbClr val="000000"/>
              </a:solidFill>
              <a:latin typeface="Times New Roman" panose="02020603050405020304" pitchFamily="18" charset="0"/>
            </a:endParaRPr>
          </a:p>
          <a:p>
            <a:pPr marL="457200" lvl="1" indent="0" eaLnBrk="1" hangingPunct="1">
              <a:spcBef>
                <a:spcPct val="0"/>
              </a:spcBef>
              <a:buNone/>
            </a:pPr>
            <a:r>
              <a:rPr lang="zh-CN" altLang="en-US" sz="2000" dirty="0">
                <a:solidFill>
                  <a:srgbClr val="000000"/>
                </a:solidFill>
                <a:latin typeface="Times New Roman" panose="02020603050405020304" pitchFamily="18" charset="0"/>
              </a:rPr>
              <a:t>对于</a:t>
            </a:r>
            <a:r>
              <a:rPr lang="en-US" altLang="zh-CN" sz="2000" i="1" dirty="0">
                <a:solidFill>
                  <a:srgbClr val="000000"/>
                </a:solidFill>
                <a:latin typeface="Times New Roman" panose="02020603050405020304" pitchFamily="18" charset="0"/>
              </a:rPr>
              <a:t>I</a:t>
            </a:r>
            <a:r>
              <a:rPr lang="zh-CN" altLang="en-US" sz="2000" dirty="0">
                <a:solidFill>
                  <a:srgbClr val="000000"/>
                </a:solidFill>
                <a:latin typeface="Times New Roman" panose="02020603050405020304" pitchFamily="18" charset="0"/>
              </a:rPr>
              <a:t>中的项目</a:t>
            </a:r>
            <a:r>
              <a:rPr lang="en-US" altLang="zh-CN" sz="2000" dirty="0">
                <a:solidFill>
                  <a:srgbClr val="000000"/>
                </a:solidFill>
                <a:latin typeface="Times New Roman" panose="02020603050405020304" pitchFamily="18" charset="0"/>
              </a:rPr>
              <a:t>[A→ </a:t>
            </a:r>
            <a:r>
              <a:rPr lang="el-GR" altLang="zh-CN" sz="1800" dirty="0">
                <a:solidFill>
                  <a:srgbClr val="000000"/>
                </a:solidFill>
                <a:latin typeface="Times New Roman" panose="02020603050405020304" pitchFamily="18" charset="0"/>
              </a:rPr>
              <a:t>α</a:t>
            </a:r>
            <a:r>
              <a:rPr lang="en-US" altLang="zh-CN" sz="1800" dirty="0">
                <a:solidFill>
                  <a:srgbClr val="000000"/>
                </a:solidFill>
                <a:latin typeface="Times New Roman" panose="02020603050405020304" pitchFamily="18" charset="0"/>
              </a:rPr>
              <a:t>•X</a:t>
            </a:r>
            <a:r>
              <a:rPr lang="el-GR" altLang="zh-CN" sz="1800" dirty="0">
                <a:solidFill>
                  <a:srgbClr val="000000"/>
                </a:solidFill>
                <a:latin typeface="Times New Roman" panose="02020603050405020304" pitchFamily="18" charset="0"/>
              </a:rPr>
              <a:t>β</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，令 </a:t>
            </a:r>
            <a:r>
              <a:rPr lang="en-US" altLang="zh-CN" sz="2000" i="1"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是项目 </a:t>
            </a:r>
            <a:r>
              <a:rPr lang="en-US" altLang="zh-CN" sz="2000" dirty="0">
                <a:solidFill>
                  <a:srgbClr val="000000"/>
                </a:solidFill>
                <a:latin typeface="Times New Roman" panose="02020603050405020304" pitchFamily="18" charset="0"/>
              </a:rPr>
              <a:t>[A → </a:t>
            </a:r>
            <a:r>
              <a:rPr lang="el-GR" altLang="zh-CN" sz="1800" dirty="0">
                <a:solidFill>
                  <a:srgbClr val="000000"/>
                </a:solidFill>
                <a:latin typeface="Times New Roman" panose="02020603050405020304" pitchFamily="18" charset="0"/>
              </a:rPr>
              <a:t>α</a:t>
            </a:r>
            <a:r>
              <a:rPr lang="en-US" altLang="zh-CN" sz="1800" dirty="0">
                <a:solidFill>
                  <a:srgbClr val="000000"/>
                </a:solidFill>
                <a:latin typeface="Times New Roman" panose="02020603050405020304" pitchFamily="18" charset="0"/>
              </a:rPr>
              <a:t>X• </a:t>
            </a:r>
            <a:r>
              <a:rPr lang="el-GR" altLang="zh-CN" sz="1800" dirty="0">
                <a:solidFill>
                  <a:srgbClr val="000000"/>
                </a:solidFill>
                <a:latin typeface="Times New Roman" panose="02020603050405020304" pitchFamily="18" charset="0"/>
              </a:rPr>
              <a:t>β</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的集合；</a:t>
            </a:r>
            <a:endParaRPr lang="zh-CN" altLang="en-US" sz="2000" b="1" dirty="0">
              <a:solidFill>
                <a:srgbClr val="000000"/>
              </a:solidFill>
              <a:latin typeface="Times New Roman" panose="02020603050405020304" pitchFamily="18" charset="0"/>
            </a:endParaRPr>
          </a:p>
          <a:p>
            <a:pPr marL="457200" lvl="1" indent="0" eaLnBrk="1" hangingPunct="1">
              <a:spcBef>
                <a:spcPct val="0"/>
              </a:spcBef>
              <a:buNone/>
            </a:pPr>
            <a:r>
              <a:rPr lang="en-US" altLang="zh-CN" sz="2000" b="1" dirty="0">
                <a:solidFill>
                  <a:srgbClr val="000000"/>
                </a:solidFill>
                <a:latin typeface="Times New Roman" panose="02020603050405020304" pitchFamily="18" charset="0"/>
              </a:rPr>
              <a:t>return</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closure(J)</a:t>
            </a:r>
            <a:endParaRPr lang="en-US" altLang="zh-CN" sz="2000" b="1" i="1" dirty="0">
              <a:solidFill>
                <a:srgbClr val="000000"/>
              </a:solidFill>
              <a:latin typeface="Times New Roman" panose="02020603050405020304" pitchFamily="18" charset="0"/>
            </a:endParaRPr>
          </a:p>
          <a:p>
            <a:pPr marL="0" lvl="0" indent="0" eaLnBrk="1" hangingPunct="1">
              <a:spcBef>
                <a:spcPct val="0"/>
              </a:spcBef>
              <a:buNone/>
            </a:pPr>
            <a:r>
              <a:rPr lang="en-US" altLang="zh-CN" sz="2000" b="1" dirty="0">
                <a:solidFill>
                  <a:srgbClr val="000000"/>
                </a:solidFill>
                <a:latin typeface="Times New Roman" panose="02020603050405020304" pitchFamily="18" charset="0"/>
              </a:rPr>
              <a:t>end</a:t>
            </a: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Tree>
  </p:cSld>
  <p:clrMapOvr>
    <a:masterClrMapping/>
  </p:clrMapOvr>
  <p:transition spd="med">
    <p:comb/>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7155" name="Text Box 4"/>
          <p:cNvSpPr txBox="1"/>
          <p:nvPr/>
        </p:nvSpPr>
        <p:spPr>
          <a:xfrm>
            <a:off x="971550" y="1268413"/>
            <a:ext cx="7077075" cy="4054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b="1" dirty="0">
                <a:solidFill>
                  <a:srgbClr val="000000"/>
                </a:solidFill>
                <a:latin typeface="Times New Roman" panose="02020603050405020304" pitchFamily="18" charset="0"/>
              </a:rPr>
              <a:t>procedure</a:t>
            </a:r>
            <a:r>
              <a:rPr lang="en-US" altLang="zh-CN" sz="2000" dirty="0">
                <a:solidFill>
                  <a:srgbClr val="000000"/>
                </a:solidFill>
                <a:latin typeface="Times New Roman" panose="02020603050405020304" pitchFamily="18" charset="0"/>
              </a:rPr>
              <a:t> </a:t>
            </a:r>
            <a:r>
              <a:rPr lang="en-US" altLang="zh-CN" sz="2000" b="1" i="1" dirty="0">
                <a:solidFill>
                  <a:srgbClr val="A50021"/>
                </a:solidFill>
                <a:latin typeface="Times New Roman" panose="02020603050405020304" pitchFamily="18" charset="0"/>
              </a:rPr>
              <a:t>items(G’);</a:t>
            </a:r>
            <a:endParaRPr lang="en-US" altLang="zh-CN" sz="2000" b="1" i="1" dirty="0">
              <a:solidFill>
                <a:srgbClr val="A50021"/>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begin</a:t>
            </a:r>
            <a:endParaRPr lang="en-US" altLang="zh-CN" sz="2000"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i="1" dirty="0">
                <a:solidFill>
                  <a:srgbClr val="000000"/>
                </a:solidFill>
                <a:latin typeface="Times New Roman" panose="02020603050405020304" pitchFamily="18" charset="0"/>
              </a:rPr>
              <a:t>C</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closure</a:t>
            </a:r>
            <a:r>
              <a:rPr lang="en-US" altLang="zh-CN" sz="2000" dirty="0">
                <a:solidFill>
                  <a:srgbClr val="000000"/>
                </a:solidFill>
                <a:latin typeface="Times New Roman" panose="02020603050405020304" pitchFamily="18" charset="0"/>
              </a:rPr>
              <a:t>({[S’ →</a:t>
            </a:r>
            <a:r>
              <a:rPr lang="en-US" altLang="zh-CN" sz="1800" dirty="0">
                <a:solidFill>
                  <a:srgbClr val="000000"/>
                </a:solidFill>
                <a:latin typeface="Arial" panose="020B0604020202020204" pitchFamily="34" charset="0"/>
              </a:rPr>
              <a:t>•</a:t>
            </a:r>
            <a:r>
              <a:rPr lang="en-US" altLang="zh-CN" sz="2000" dirty="0">
                <a:solidFill>
                  <a:srgbClr val="000000"/>
                </a:solidFill>
                <a:latin typeface="Times New Roman" panose="02020603050405020304" pitchFamily="18" charset="0"/>
              </a:rPr>
              <a:t>S, $]})};</a:t>
            </a:r>
            <a:endParaRPr lang="en-US" altLang="zh-CN" sz="2000" b="1"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00"/>
                </a:solidFill>
                <a:latin typeface="Times New Roman" panose="02020603050405020304" pitchFamily="18" charset="0"/>
              </a:rPr>
              <a:t>repeat</a:t>
            </a:r>
            <a:endParaRPr lang="en-US" altLang="zh-CN" sz="2000" b="1" dirty="0">
              <a:solidFill>
                <a:srgbClr val="000000"/>
              </a:solidFill>
              <a:latin typeface="Times New Roman" panose="02020603050405020304" pitchFamily="18" charset="0"/>
            </a:endParaRPr>
          </a:p>
          <a:p>
            <a:pPr marL="914400" lvl="2" indent="0" algn="just" eaLnBrk="1" hangingPunct="1">
              <a:spcBef>
                <a:spcPct val="0"/>
              </a:spcBef>
              <a:buNone/>
            </a:pPr>
            <a:r>
              <a:rPr lang="en-US" altLang="zh-CN" sz="2000" b="1" dirty="0">
                <a:solidFill>
                  <a:srgbClr val="000000"/>
                </a:solidFill>
                <a:latin typeface="Times New Roman" panose="02020603050405020304" pitchFamily="18" charset="0"/>
              </a:rPr>
              <a:t>for</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C</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的每个项目</a:t>
            </a:r>
            <a:r>
              <a:rPr lang="en-US" altLang="zh-CN" sz="2000" i="1" dirty="0">
                <a:solidFill>
                  <a:srgbClr val="000000"/>
                </a:solidFill>
                <a:latin typeface="Times New Roman" panose="02020603050405020304" pitchFamily="18" charset="0"/>
              </a:rPr>
              <a:t>I</a:t>
            </a:r>
            <a:r>
              <a:rPr lang="zh-CN" altLang="en-US" sz="2000" dirty="0">
                <a:solidFill>
                  <a:srgbClr val="000000"/>
                </a:solidFill>
                <a:latin typeface="Times New Roman" panose="02020603050405020304" pitchFamily="18" charset="0"/>
              </a:rPr>
              <a:t>和每个文法符号</a:t>
            </a:r>
            <a:r>
              <a:rPr lang="en-US" altLang="zh-CN" sz="2000" i="1"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，若</a:t>
            </a:r>
            <a:r>
              <a:rPr lang="en-US" altLang="zh-CN" sz="2000" i="1" dirty="0">
                <a:solidFill>
                  <a:srgbClr val="000000"/>
                </a:solidFill>
                <a:latin typeface="Times New Roman" panose="02020603050405020304" pitchFamily="18" charset="0"/>
              </a:rPr>
              <a:t>goto(I, X)</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非空且不在</a:t>
            </a:r>
            <a:r>
              <a:rPr lang="en-US" altLang="zh-CN" sz="2000" i="1" dirty="0">
                <a:solidFill>
                  <a:srgbClr val="000000"/>
                </a:solidFill>
                <a:latin typeface="Times New Roman" panose="02020603050405020304" pitchFamily="18" charset="0"/>
              </a:rPr>
              <a:t>C</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a:t>
            </a:r>
            <a:r>
              <a:rPr lang="en-US" altLang="zh-CN" sz="2000" b="1" dirty="0">
                <a:solidFill>
                  <a:srgbClr val="000000"/>
                </a:solidFill>
                <a:latin typeface="Times New Roman" panose="02020603050405020304" pitchFamily="18" charset="0"/>
              </a:rPr>
              <a:t>do</a:t>
            </a:r>
            <a:endParaRPr lang="en-US" altLang="zh-CN" sz="2000" b="1" dirty="0">
              <a:solidFill>
                <a:srgbClr val="000000"/>
              </a:solidFill>
              <a:latin typeface="Times New Roman" panose="02020603050405020304" pitchFamily="18" charset="0"/>
            </a:endParaRPr>
          </a:p>
          <a:p>
            <a:pPr marL="1828800" lvl="4" indent="0" algn="just" eaLnBrk="1" hangingPunct="1">
              <a:spcBef>
                <a:spcPct val="0"/>
              </a:spcBef>
              <a:buNone/>
            </a:pPr>
            <a:r>
              <a:rPr lang="zh-CN" altLang="en-US" dirty="0">
                <a:solidFill>
                  <a:srgbClr val="000000"/>
                </a:solidFill>
                <a:latin typeface="Times New Roman" panose="02020603050405020304" pitchFamily="18" charset="0"/>
              </a:rPr>
              <a:t>把 </a:t>
            </a:r>
            <a:r>
              <a:rPr lang="en-US" altLang="zh-CN" i="1" dirty="0">
                <a:solidFill>
                  <a:srgbClr val="000000"/>
                </a:solidFill>
                <a:latin typeface="Times New Roman" panose="02020603050405020304" pitchFamily="18" charset="0"/>
              </a:rPr>
              <a:t>goto (I, X)</a:t>
            </a: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加入 </a:t>
            </a:r>
            <a:r>
              <a:rPr lang="en-US" altLang="zh-CN" i="1" dirty="0">
                <a:solidFill>
                  <a:srgbClr val="000000"/>
                </a:solidFill>
                <a:latin typeface="Times New Roman" panose="02020603050405020304" pitchFamily="18" charset="0"/>
              </a:rPr>
              <a:t>C</a:t>
            </a:r>
            <a:r>
              <a:rPr lang="zh-CN" altLang="en-US" dirty="0">
                <a:solidFill>
                  <a:srgbClr val="000000"/>
                </a:solidFill>
                <a:latin typeface="Times New Roman" panose="02020603050405020304" pitchFamily="18" charset="0"/>
              </a:rPr>
              <a:t>中</a:t>
            </a:r>
            <a:endParaRPr lang="zh-CN" altLang="en-US" b="1" dirty="0">
              <a:solidFill>
                <a:srgbClr val="000000"/>
              </a:solidFill>
              <a:latin typeface="Times New Roman" panose="02020603050405020304" pitchFamily="18" charset="0"/>
            </a:endParaRPr>
          </a:p>
          <a:p>
            <a:pPr marL="457200" lvl="1" indent="0" algn="just" eaLnBrk="1" hangingPunct="1">
              <a:spcBef>
                <a:spcPct val="0"/>
              </a:spcBef>
              <a:buNone/>
            </a:pPr>
            <a:r>
              <a:rPr lang="en-US" altLang="zh-CN" sz="2000" b="1" dirty="0">
                <a:solidFill>
                  <a:srgbClr val="000000"/>
                </a:solidFill>
                <a:latin typeface="Times New Roman" panose="02020603050405020304" pitchFamily="18" charset="0"/>
              </a:rPr>
              <a:t>until</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没有项目集可以加入 </a:t>
            </a:r>
            <a:r>
              <a:rPr lang="en-US" altLang="zh-CN" sz="2000" i="1" dirty="0">
                <a:solidFill>
                  <a:srgbClr val="000000"/>
                </a:solidFill>
                <a:latin typeface="Times New Roman" panose="02020603050405020304" pitchFamily="18" charset="0"/>
              </a:rPr>
              <a:t>C</a:t>
            </a:r>
            <a:r>
              <a:rPr lang="zh-CN" altLang="en-US" sz="2000" dirty="0">
                <a:solidFill>
                  <a:srgbClr val="000000"/>
                </a:solidFill>
                <a:latin typeface="Times New Roman" panose="02020603050405020304" pitchFamily="18" charset="0"/>
              </a:rPr>
              <a:t>中</a:t>
            </a:r>
            <a:endParaRPr lang="zh-CN" altLang="en-US" sz="20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end</a:t>
            </a: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   </a:t>
            </a: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00"/>
              </a:solidFill>
              <a:latin typeface="Times New Roman" panose="02020603050405020304" pitchFamily="18" charset="0"/>
            </a:endParaRPr>
          </a:p>
          <a:p>
            <a:pPr marL="0" lvl="0" indent="0" algn="ctr" eaLnBrk="1" hangingPunct="1">
              <a:spcBef>
                <a:spcPct val="0"/>
              </a:spcBef>
              <a:buNone/>
            </a:pPr>
            <a:r>
              <a:rPr lang="zh-CN" altLang="en-US" sz="2000" b="1" dirty="0">
                <a:solidFill>
                  <a:srgbClr val="000000"/>
                </a:solidFill>
                <a:latin typeface="Times New Roman" panose="02020603050405020304" pitchFamily="18" charset="0"/>
              </a:rPr>
              <a:t>图</a:t>
            </a:r>
            <a:r>
              <a:rPr lang="en-US" altLang="zh-CN" sz="2000" dirty="0">
                <a:solidFill>
                  <a:srgbClr val="000000"/>
                </a:solidFill>
                <a:latin typeface="Times New Roman" panose="02020603050405020304" pitchFamily="18" charset="0"/>
              </a:rPr>
              <a:t>4-40  </a:t>
            </a:r>
            <a:r>
              <a:rPr lang="zh-CN" altLang="en-US" sz="2000" dirty="0">
                <a:solidFill>
                  <a:srgbClr val="000000"/>
                </a:solidFill>
                <a:latin typeface="Times New Roman" panose="02020603050405020304" pitchFamily="18" charset="0"/>
              </a:rPr>
              <a:t>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LR(1) </a:t>
            </a:r>
            <a:r>
              <a:rPr lang="zh-CN" altLang="en-US" sz="2000" dirty="0">
                <a:solidFill>
                  <a:srgbClr val="000000"/>
                </a:solidFill>
                <a:latin typeface="Times New Roman" panose="02020603050405020304" pitchFamily="18" charset="0"/>
              </a:rPr>
              <a:t>项目集族的构造</a:t>
            </a:r>
            <a:endParaRPr lang="zh-CN" altLang="en-US" dirty="0">
              <a:latin typeface="Times New Roman" panose="02020603050405020304" pitchFamily="18" charset="0"/>
            </a:endParaRPr>
          </a:p>
        </p:txBody>
      </p:sp>
    </p:spTree>
  </p:cSld>
  <p:clrMapOvr>
    <a:masterClrMapping/>
  </p:clrMapOvr>
  <p:transition spd="med">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78179" name="Picture 4"/>
          <p:cNvPicPr>
            <a:picLocks noChangeAspect="1"/>
          </p:cNvPicPr>
          <p:nvPr/>
        </p:nvPicPr>
        <p:blipFill>
          <a:blip r:embed="rId1"/>
          <a:stretch>
            <a:fillRect/>
          </a:stretch>
        </p:blipFill>
        <p:spPr>
          <a:xfrm>
            <a:off x="2124075" y="0"/>
            <a:ext cx="6108700" cy="6742113"/>
          </a:xfrm>
          <a:prstGeom prst="rect">
            <a:avLst/>
          </a:prstGeom>
          <a:noFill/>
          <a:ln w="9525">
            <a:noFill/>
          </a:ln>
        </p:spPr>
      </p:pic>
      <p:sp>
        <p:nvSpPr>
          <p:cNvPr id="178180" name="Text Box 5"/>
          <p:cNvSpPr txBox="1"/>
          <p:nvPr/>
        </p:nvSpPr>
        <p:spPr>
          <a:xfrm>
            <a:off x="971550" y="1484313"/>
            <a:ext cx="18002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dirty="0">
                <a:solidFill>
                  <a:srgbClr val="0000FF"/>
                </a:solidFill>
                <a:latin typeface="Times New Roman" panose="02020603050405020304" pitchFamily="18" charset="0"/>
              </a:rPr>
              <a:t>S’ → S</a:t>
            </a:r>
            <a:endParaRPr lang="en-US" altLang="zh-CN" sz="2000" dirty="0">
              <a:solidFill>
                <a:srgbClr val="0000FF"/>
              </a:solidFill>
              <a:latin typeface="Times New Roman" panose="02020603050405020304" pitchFamily="18" charset="0"/>
            </a:endParaRPr>
          </a:p>
          <a:p>
            <a:pPr marL="0" lvl="0" indent="0" algn="just" eaLnBrk="1" hangingPunct="1">
              <a:spcBef>
                <a:spcPct val="0"/>
              </a:spcBef>
              <a:buNone/>
            </a:pPr>
            <a:r>
              <a:rPr lang="en-US" altLang="zh-CN" sz="2000" dirty="0">
                <a:solidFill>
                  <a:srgbClr val="0000FF"/>
                </a:solidFill>
                <a:latin typeface="Times New Roman" panose="02020603050405020304" pitchFamily="18" charset="0"/>
              </a:rPr>
              <a:t>S → CC</a:t>
            </a:r>
            <a:endParaRPr lang="en-US" altLang="zh-CN" sz="2000" dirty="0">
              <a:solidFill>
                <a:srgbClr val="0000FF"/>
              </a:solidFill>
              <a:latin typeface="Times New Roman" panose="02020603050405020304" pitchFamily="18" charset="0"/>
            </a:endParaRPr>
          </a:p>
          <a:p>
            <a:pPr marL="0" lvl="0" indent="0" algn="just" eaLnBrk="1" hangingPunct="1">
              <a:spcBef>
                <a:spcPct val="0"/>
              </a:spcBef>
              <a:buNone/>
            </a:pPr>
            <a:r>
              <a:rPr lang="en-US" altLang="zh-CN" sz="2000" dirty="0">
                <a:solidFill>
                  <a:srgbClr val="0000FF"/>
                </a:solidFill>
                <a:latin typeface="Times New Roman" panose="02020603050405020304" pitchFamily="18" charset="0"/>
              </a:rPr>
              <a:t>C → cC | d</a:t>
            </a:r>
            <a:endParaRPr lang="en-US" altLang="zh-CN" sz="2000" dirty="0">
              <a:solidFill>
                <a:srgbClr val="0000FF"/>
              </a:solidFill>
              <a:latin typeface="Times New Roman" panose="02020603050405020304" pitchFamily="18" charset="0"/>
            </a:endParaRPr>
          </a:p>
        </p:txBody>
      </p:sp>
      <p:sp>
        <p:nvSpPr>
          <p:cNvPr id="178181" name="Text Box 6"/>
          <p:cNvSpPr txBox="1"/>
          <p:nvPr/>
        </p:nvSpPr>
        <p:spPr>
          <a:xfrm>
            <a:off x="468313" y="765175"/>
            <a:ext cx="12954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FF"/>
                </a:solidFill>
              </a:rPr>
              <a:t>例</a:t>
            </a:r>
            <a:r>
              <a:rPr lang="en-US" altLang="zh-CN" sz="2000" dirty="0">
                <a:solidFill>
                  <a:srgbClr val="0000FF"/>
                </a:solidFill>
              </a:rPr>
              <a:t>4.39</a:t>
            </a:r>
            <a:endParaRPr lang="en-US" altLang="zh-CN" sz="2000" dirty="0">
              <a:solidFill>
                <a:srgbClr val="0000FF"/>
              </a:solidFill>
            </a:endParaRPr>
          </a:p>
        </p:txBody>
      </p:sp>
    </p:spTree>
  </p:cSld>
  <p:clrMapOvr>
    <a:masterClrMapping/>
  </p:clrMapOvr>
  <p:transition spd="med">
    <p:zoom/>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79203" name="Text Box 4"/>
          <p:cNvSpPr txBox="1"/>
          <p:nvPr/>
        </p:nvSpPr>
        <p:spPr>
          <a:xfrm>
            <a:off x="468313" y="620713"/>
            <a:ext cx="75612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660033"/>
                </a:solidFill>
                <a:latin typeface="宋体" panose="02010600030101010101" pitchFamily="2" charset="-122"/>
                <a:cs typeface="Times New Roman" panose="02020603050405020304" pitchFamily="18" charset="0"/>
              </a:rPr>
              <a:t>4.7.3 </a:t>
            </a:r>
            <a:r>
              <a:rPr lang="zh-CN" altLang="en-US" sz="2800" b="1" dirty="0">
                <a:solidFill>
                  <a:srgbClr val="660033"/>
                </a:solidFill>
                <a:latin typeface="宋体" panose="02010600030101010101" pitchFamily="2" charset="-122"/>
                <a:cs typeface="Times New Roman" panose="02020603050405020304" pitchFamily="18" charset="0"/>
              </a:rPr>
              <a:t>规范</a:t>
            </a:r>
            <a:r>
              <a:rPr lang="en-US" altLang="zh-CN" sz="2800" b="1" dirty="0">
                <a:solidFill>
                  <a:srgbClr val="660033"/>
                </a:solidFill>
                <a:latin typeface="宋体" panose="02010600030101010101" pitchFamily="2" charset="-122"/>
                <a:cs typeface="Times New Roman" panose="02020603050405020304" pitchFamily="18" charset="0"/>
              </a:rPr>
              <a:t>LR</a:t>
            </a:r>
            <a:r>
              <a:rPr lang="zh-CN" altLang="en-US" sz="2800" b="1" dirty="0">
                <a:solidFill>
                  <a:srgbClr val="660033"/>
                </a:solidFill>
                <a:latin typeface="宋体" panose="02010600030101010101" pitchFamily="2" charset="-122"/>
                <a:cs typeface="Times New Roman" panose="02020603050405020304" pitchFamily="18" charset="0"/>
              </a:rPr>
              <a:t>分析表的构造</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79204" name="Text Box 5"/>
          <p:cNvSpPr txBox="1"/>
          <p:nvPr/>
        </p:nvSpPr>
        <p:spPr>
          <a:xfrm>
            <a:off x="395288" y="1412875"/>
            <a:ext cx="8280400" cy="451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算法</a:t>
            </a:r>
            <a:r>
              <a:rPr lang="en-US" altLang="zh-CN" sz="2000" b="1" dirty="0">
                <a:solidFill>
                  <a:srgbClr val="009900"/>
                </a:solidFill>
                <a:latin typeface="Times New Roman" panose="02020603050405020304" pitchFamily="18" charset="0"/>
              </a:rPr>
              <a:t>4.40 </a:t>
            </a:r>
            <a:r>
              <a:rPr lang="zh-CN" altLang="en-US" sz="2000" b="1" dirty="0">
                <a:solidFill>
                  <a:srgbClr val="009900"/>
                </a:solidFill>
                <a:latin typeface="Times New Roman" panose="02020603050405020304" pitchFamily="18" charset="0"/>
              </a:rPr>
              <a:t>规范</a:t>
            </a:r>
            <a:r>
              <a:rPr lang="en-US" altLang="zh-CN" sz="2000" b="1" dirty="0">
                <a:solidFill>
                  <a:srgbClr val="009900"/>
                </a:solidFill>
                <a:latin typeface="Times New Roman" panose="02020603050405020304" pitchFamily="18" charset="0"/>
              </a:rPr>
              <a:t>LR</a:t>
            </a:r>
            <a:r>
              <a:rPr lang="zh-CN" altLang="en-US" sz="2000" b="1" dirty="0">
                <a:solidFill>
                  <a:srgbClr val="009900"/>
                </a:solidFill>
                <a:latin typeface="Times New Roman" panose="02020603050405020304" pitchFamily="18" charset="0"/>
              </a:rPr>
              <a:t>语法分析表的构造</a:t>
            </a:r>
            <a:endParaRPr lang="zh-CN" altLang="en-US" sz="2000" b="1" dirty="0">
              <a:solidFill>
                <a:srgbClr val="009900"/>
              </a:solidFill>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输入：</a:t>
            </a:r>
            <a:r>
              <a:rPr lang="zh-CN" altLang="en-US" sz="2000" dirty="0">
                <a:latin typeface="Times New Roman" panose="02020603050405020304" pitchFamily="18" charset="0"/>
              </a:rPr>
              <a:t> 拓广文法 </a:t>
            </a:r>
            <a:r>
              <a:rPr lang="en-US" altLang="zh-CN" sz="2000" dirty="0">
                <a:latin typeface="Times New Roman" panose="02020603050405020304" pitchFamily="18" charset="0"/>
              </a:rPr>
              <a:t>G’.</a:t>
            </a:r>
            <a:endParaRPr lang="en-US" altLang="zh-CN" sz="2000" dirty="0">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输出：</a:t>
            </a:r>
            <a:r>
              <a:rPr lang="zh-CN" altLang="en-US" sz="2000" dirty="0">
                <a:latin typeface="Times New Roman" panose="02020603050405020304" pitchFamily="18" charset="0"/>
              </a:rPr>
              <a:t> 文法</a:t>
            </a:r>
            <a:r>
              <a:rPr lang="en-US" altLang="zh-CN" sz="2000" dirty="0">
                <a:latin typeface="Times New Roman" panose="02020603050405020304" pitchFamily="18" charset="0"/>
              </a:rPr>
              <a:t>G’</a:t>
            </a:r>
            <a:r>
              <a:rPr lang="zh-CN" altLang="en-US" sz="2000" dirty="0">
                <a:latin typeface="Times New Roman" panose="02020603050405020304" pitchFamily="18" charset="0"/>
              </a:rPr>
              <a:t>的规范 </a:t>
            </a:r>
            <a:r>
              <a:rPr lang="en-US" altLang="zh-CN" sz="2000" dirty="0">
                <a:latin typeface="Times New Roman" panose="02020603050405020304" pitchFamily="18" charset="0"/>
              </a:rPr>
              <a:t>LR </a:t>
            </a:r>
            <a:r>
              <a:rPr lang="zh-CN" altLang="en-US" sz="2000" dirty="0">
                <a:latin typeface="Times New Roman" panose="02020603050405020304" pitchFamily="18" charset="0"/>
              </a:rPr>
              <a:t>语法分析表函数 </a:t>
            </a:r>
            <a:r>
              <a:rPr lang="en-US" altLang="zh-CN" sz="2000" dirty="0">
                <a:latin typeface="Times New Roman" panose="02020603050405020304" pitchFamily="18" charset="0"/>
              </a:rPr>
              <a:t>action </a:t>
            </a:r>
            <a:r>
              <a:rPr lang="zh-CN" altLang="en-US" sz="2000" dirty="0">
                <a:latin typeface="Times New Roman" panose="02020603050405020304" pitchFamily="18" charset="0"/>
              </a:rPr>
              <a:t>和</a:t>
            </a:r>
            <a:r>
              <a:rPr lang="en-US" altLang="zh-CN" sz="2000" dirty="0">
                <a:latin typeface="Times New Roman" panose="02020603050405020304" pitchFamily="18" charset="0"/>
              </a:rPr>
              <a:t>goto .</a:t>
            </a:r>
            <a:endParaRPr lang="en-US" altLang="zh-CN" sz="2000" dirty="0">
              <a:latin typeface="Times New Roman" panose="02020603050405020304" pitchFamily="18" charset="0"/>
            </a:endParaRPr>
          </a:p>
          <a:p>
            <a:pPr marL="0" lvl="0" indent="0" eaLnBrk="1" hangingPunct="1">
              <a:spcBef>
                <a:spcPct val="50000"/>
              </a:spcBef>
              <a:buNone/>
            </a:pPr>
            <a:r>
              <a:rPr lang="zh-CN" altLang="en-US" sz="2000" b="1" dirty="0">
                <a:solidFill>
                  <a:srgbClr val="009900"/>
                </a:solidFill>
                <a:latin typeface="Times New Roman" panose="02020603050405020304" pitchFamily="18" charset="0"/>
              </a:rPr>
              <a:t>方法：</a:t>
            </a:r>
            <a:endParaRPr lang="zh-CN" altLang="en-US" sz="2000" b="1" dirty="0">
              <a:solidFill>
                <a:srgbClr val="009900"/>
              </a:solidFill>
              <a:latin typeface="Times New Roman" panose="02020603050405020304" pitchFamily="18" charset="0"/>
            </a:endParaRPr>
          </a:p>
          <a:p>
            <a:pPr marL="0" lvl="0" indent="0" eaLnBrk="1" hangingPunct="1">
              <a:spcBef>
                <a:spcPct val="0"/>
              </a:spcBef>
              <a:buNone/>
            </a:pPr>
            <a:r>
              <a:rPr lang="en-US" altLang="zh-CN" sz="2000" dirty="0">
                <a:solidFill>
                  <a:srgbClr val="000000"/>
                </a:solidFill>
                <a:latin typeface="Times New Roman" panose="02020603050405020304" pitchFamily="18" charset="0"/>
              </a:rPr>
              <a:t>1. </a:t>
            </a:r>
            <a:r>
              <a:rPr lang="zh-CN" altLang="en-US" sz="2000" dirty="0">
                <a:solidFill>
                  <a:srgbClr val="000000"/>
                </a:solidFill>
                <a:latin typeface="Times New Roman" panose="02020603050405020304" pitchFamily="18" charset="0"/>
              </a:rPr>
              <a:t>构造</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Times New Roman" panose="02020603050405020304" pitchFamily="18" charset="0"/>
              </a:rPr>
              <a:t>项目集规范族</a:t>
            </a:r>
            <a:r>
              <a:rPr lang="en-US" altLang="zh-CN" sz="2000" dirty="0">
                <a:solidFill>
                  <a:srgbClr val="000000"/>
                </a:solidFill>
                <a:latin typeface="Times New Roman" panose="02020603050405020304" pitchFamily="18" charset="0"/>
              </a:rPr>
              <a:t>C =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0</a:t>
            </a:r>
            <a:r>
              <a:rPr lang="en-US" altLang="zh-CN" sz="2000" i="1" dirty="0">
                <a:solidFill>
                  <a:srgbClr val="000000"/>
                </a:solidFill>
                <a:latin typeface="Times New Roman" panose="02020603050405020304" pitchFamily="18" charset="0"/>
              </a:rPr>
              <a:t>, I</a:t>
            </a:r>
            <a:r>
              <a:rPr lang="en-US" altLang="zh-CN" sz="2000" i="1" baseline="-25000" dirty="0">
                <a:solidFill>
                  <a:srgbClr val="000000"/>
                </a:solidFill>
                <a:latin typeface="Times New Roman" panose="02020603050405020304" pitchFamily="18" charset="0"/>
              </a:rPr>
              <a:t>1</a:t>
            </a:r>
            <a:r>
              <a:rPr lang="en-US" altLang="zh-CN" sz="2000" i="1" dirty="0">
                <a:solidFill>
                  <a:srgbClr val="000000"/>
                </a:solidFill>
                <a:latin typeface="Times New Roman" panose="02020603050405020304" pitchFamily="18" charset="0"/>
              </a:rPr>
              <a:t> , … ,I</a:t>
            </a:r>
            <a:r>
              <a:rPr lang="en-US" altLang="zh-CN" sz="2000" i="1" baseline="-25000" dirty="0">
                <a:solidFill>
                  <a:srgbClr val="000000"/>
                </a:solidFill>
                <a:latin typeface="Times New Roman" panose="02020603050405020304" pitchFamily="18" charset="0"/>
              </a:rPr>
              <a:t>n</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en-US" altLang="zh-CN" sz="2000" dirty="0">
                <a:solidFill>
                  <a:srgbClr val="000000"/>
                </a:solidFill>
                <a:latin typeface="Times New Roman" panose="02020603050405020304" pitchFamily="18" charset="0"/>
              </a:rPr>
              <a:t>2. </a:t>
            </a:r>
            <a:r>
              <a:rPr lang="zh-CN" altLang="en-US" sz="2000" dirty="0">
                <a:solidFill>
                  <a:srgbClr val="000000"/>
                </a:solidFill>
                <a:latin typeface="Times New Roman" panose="02020603050405020304" pitchFamily="18" charset="0"/>
              </a:rPr>
              <a:t>从</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构造状态</a:t>
            </a:r>
            <a:r>
              <a:rPr lang="zh-CN" altLang="en-US" sz="2000"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，状态 </a:t>
            </a:r>
            <a:r>
              <a:rPr lang="en-US" altLang="zh-CN" sz="2000" i="1" dirty="0">
                <a:solidFill>
                  <a:srgbClr val="000000"/>
                </a:solidFill>
                <a:latin typeface="Times New Roman" panose="02020603050405020304" pitchFamily="18" charset="0"/>
              </a:rPr>
              <a:t>i </a:t>
            </a:r>
            <a:r>
              <a:rPr lang="zh-CN" altLang="en-US" sz="2000" dirty="0">
                <a:solidFill>
                  <a:srgbClr val="000000"/>
                </a:solidFill>
                <a:latin typeface="Times New Roman" panose="02020603050405020304" pitchFamily="18" charset="0"/>
              </a:rPr>
              <a:t>的分析动作确定如下： </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a) </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 A →</a:t>
            </a:r>
            <a:r>
              <a:rPr lang="el-GR" altLang="zh-CN" sz="2000" dirty="0">
                <a:solidFill>
                  <a:srgbClr val="000000"/>
                </a:solidFill>
                <a:latin typeface="Times New Roman" panose="02020603050405020304" pitchFamily="18" charset="0"/>
              </a:rPr>
              <a:t>α·</a:t>
            </a:r>
            <a:r>
              <a:rPr lang="en-US" altLang="zh-CN" sz="2000" i="1" dirty="0">
                <a:solidFill>
                  <a:srgbClr val="000000"/>
                </a:solidFill>
                <a:latin typeface="Times New Roman" panose="02020603050405020304" pitchFamily="18" charset="0"/>
              </a:rPr>
              <a:t>a</a:t>
            </a:r>
            <a:r>
              <a:rPr lang="el-GR" altLang="zh-CN" sz="2000" dirty="0">
                <a:solidFill>
                  <a:srgbClr val="000000"/>
                </a:solidFill>
                <a:latin typeface="Times New Roman" panose="02020603050405020304" pitchFamily="18" charset="0"/>
              </a:rPr>
              <a:t>β</a:t>
            </a:r>
            <a:r>
              <a:rPr lang="en-US" altLang="zh-CN"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b</a:t>
            </a:r>
            <a:r>
              <a:rPr lang="en-US" altLang="zh-CN" sz="2000" dirty="0">
                <a:solidFill>
                  <a:srgbClr val="000000"/>
                </a:solidFill>
                <a:latin typeface="Times New Roman" panose="02020603050405020304" pitchFamily="18" charset="0"/>
              </a:rPr>
              <a:t> ] </a:t>
            </a:r>
            <a:r>
              <a:rPr lang="zh-CN" altLang="en-US" sz="2000" dirty="0">
                <a:solidFill>
                  <a:srgbClr val="000000"/>
                </a:solidFill>
                <a:latin typeface="Times New Roman" panose="02020603050405020304" pitchFamily="18" charset="0"/>
              </a:rPr>
              <a:t>在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中且</a:t>
            </a:r>
            <a:r>
              <a:rPr lang="en-US" altLang="zh-CN" sz="2000" i="1" dirty="0">
                <a:solidFill>
                  <a:srgbClr val="000000"/>
                </a:solidFill>
                <a:latin typeface="Times New Roman" panose="02020603050405020304" pitchFamily="18" charset="0"/>
              </a:rPr>
              <a:t>goto</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a:t>
            </a:r>
            <a:r>
              <a:rPr lang="el-GR"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，则置</a:t>
            </a:r>
            <a:r>
              <a:rPr lang="en-US" altLang="zh-CN" sz="2000" i="1" dirty="0">
                <a:solidFill>
                  <a:srgbClr val="000000"/>
                </a:solidFill>
                <a:latin typeface="Times New Roman" panose="02020603050405020304" pitchFamily="18" charset="0"/>
              </a:rPr>
              <a:t>action[i, a]</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为</a:t>
            </a:r>
            <a:r>
              <a:rPr lang="en-US" altLang="zh-CN" sz="2000" dirty="0">
                <a:solidFill>
                  <a:srgbClr val="000000"/>
                </a:solidFill>
                <a:latin typeface="Times New Roman" panose="02020603050405020304" pitchFamily="18" charset="0"/>
              </a:rPr>
              <a:t>s</a:t>
            </a:r>
            <a:r>
              <a:rPr lang="en-US" altLang="zh-CN" sz="2000" baseline="-25000"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  </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dirty="0">
                <a:solidFill>
                  <a:srgbClr val="000000"/>
                </a:solidFill>
                <a:latin typeface="Times New Roman" panose="02020603050405020304" pitchFamily="18" charset="0"/>
              </a:rPr>
              <a:t>         即“移进 </a:t>
            </a:r>
            <a:r>
              <a:rPr lang="en-US" altLang="zh-CN" sz="2000" dirty="0">
                <a:solidFill>
                  <a:srgbClr val="000000"/>
                </a:solidFill>
                <a:latin typeface="Times New Roman" panose="02020603050405020304" pitchFamily="18" charset="0"/>
              </a:rPr>
              <a:t>j ” </a:t>
            </a:r>
            <a:r>
              <a:rPr lang="zh-CN" altLang="en-US" sz="2000" dirty="0">
                <a:solidFill>
                  <a:srgbClr val="000000"/>
                </a:solidFill>
                <a:latin typeface="Times New Roman" panose="02020603050405020304" pitchFamily="18" charset="0"/>
              </a:rPr>
              <a:t>，这里 </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必须是终结符。</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b) </a:t>
            </a:r>
            <a:r>
              <a:rPr lang="zh-CN" altLang="en-US" sz="2000" dirty="0">
                <a:solidFill>
                  <a:srgbClr val="000000"/>
                </a:solidFill>
                <a:latin typeface="Times New Roman" panose="02020603050405020304" pitchFamily="18" charset="0"/>
              </a:rPr>
              <a:t>如果 </a:t>
            </a:r>
            <a:r>
              <a:rPr lang="en-US" altLang="zh-CN" sz="2000" dirty="0">
                <a:solidFill>
                  <a:srgbClr val="000000"/>
                </a:solidFill>
                <a:latin typeface="Times New Roman" panose="02020603050405020304" pitchFamily="18" charset="0"/>
              </a:rPr>
              <a:t>[A →</a:t>
            </a:r>
            <a:r>
              <a:rPr lang="el-GR" altLang="zh-CN" sz="2000" dirty="0">
                <a:solidFill>
                  <a:srgbClr val="000000"/>
                </a:solidFill>
                <a:latin typeface="Times New Roman" panose="02020603050405020304" pitchFamily="18" charset="0"/>
              </a:rPr>
              <a:t>α·</a:t>
            </a:r>
            <a:r>
              <a:rPr lang="en-US" altLang="zh-CN"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在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中且</a:t>
            </a:r>
            <a:r>
              <a:rPr lang="en-US" altLang="zh-CN" sz="2000"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cs typeface="Times New Roman" panose="02020603050405020304" pitchFamily="18" charset="0"/>
              </a:rPr>
              <a:t>≠S’</a:t>
            </a:r>
            <a:r>
              <a:rPr lang="zh-CN" altLang="en-US" sz="2000" dirty="0">
                <a:solidFill>
                  <a:srgbClr val="000000"/>
                </a:solidFill>
                <a:latin typeface="Times New Roman" panose="02020603050405020304" pitchFamily="18" charset="0"/>
                <a:cs typeface="Times New Roman" panose="02020603050405020304" pitchFamily="18" charset="0"/>
              </a:rPr>
              <a:t>，则置</a:t>
            </a:r>
            <a:r>
              <a:rPr lang="en-US" altLang="zh-CN" sz="2000" b="1" i="1" dirty="0">
                <a:solidFill>
                  <a:srgbClr val="0000FF"/>
                </a:solidFill>
                <a:latin typeface="Times New Roman" panose="02020603050405020304" pitchFamily="18" charset="0"/>
              </a:rPr>
              <a:t>action[i , a ]</a:t>
            </a:r>
            <a:r>
              <a:rPr lang="en-US" altLang="zh-CN" sz="2000" b="1" dirty="0">
                <a:solidFill>
                  <a:srgbClr val="0000FF"/>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为</a:t>
            </a:r>
            <a:r>
              <a:rPr lang="en-US" altLang="zh-CN" sz="2000" dirty="0">
                <a:solidFill>
                  <a:srgbClr val="000000"/>
                </a:solidFill>
                <a:latin typeface="Times New Roman" panose="02020603050405020304" pitchFamily="18" charset="0"/>
              </a:rPr>
              <a:t>r</a:t>
            </a:r>
            <a:r>
              <a:rPr lang="en-US" altLang="zh-CN" sz="2000" baseline="-25000"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，即按</a:t>
            </a:r>
            <a:r>
              <a:rPr lang="en-US" altLang="zh-CN" sz="2000" dirty="0">
                <a:solidFill>
                  <a:srgbClr val="000000"/>
                </a:solidFill>
                <a:latin typeface="Times New Roman" panose="02020603050405020304" pitchFamily="18" charset="0"/>
              </a:rPr>
              <a:t>r</a:t>
            </a:r>
            <a:r>
              <a:rPr lang="en-US" altLang="zh-CN" sz="2000" baseline="-25000"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归</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dirty="0">
                <a:solidFill>
                  <a:srgbClr val="000000"/>
                </a:solidFill>
                <a:latin typeface="Times New Roman" panose="02020603050405020304" pitchFamily="18" charset="0"/>
              </a:rPr>
              <a:t>         约，其中</a:t>
            </a:r>
            <a:r>
              <a:rPr lang="en-US" altLang="zh-CN" sz="2000"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是产生式</a:t>
            </a:r>
            <a:r>
              <a:rPr lang="en-US" altLang="zh-CN" sz="2000" dirty="0">
                <a:solidFill>
                  <a:srgbClr val="000000"/>
                </a:solidFill>
                <a:latin typeface="Times New Roman" panose="02020603050405020304" pitchFamily="18" charset="0"/>
              </a:rPr>
              <a:t>A →</a:t>
            </a:r>
            <a:r>
              <a:rPr lang="el-GR" altLang="zh-CN" sz="2000" dirty="0">
                <a:solidFill>
                  <a:srgbClr val="000000"/>
                </a:solidFill>
                <a:latin typeface="Times New Roman" panose="02020603050405020304" pitchFamily="18" charset="0"/>
              </a:rPr>
              <a:t>α</a:t>
            </a:r>
            <a:r>
              <a:rPr lang="zh-CN" altLang="en-US" sz="2000" dirty="0">
                <a:solidFill>
                  <a:srgbClr val="000000"/>
                </a:solidFill>
                <a:latin typeface="Times New Roman" panose="02020603050405020304" pitchFamily="18" charset="0"/>
              </a:rPr>
              <a:t>的序号。</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c) </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[S</a:t>
            </a:r>
            <a:r>
              <a:rPr lang="el-GR" altLang="zh-CN" sz="2000" dirty="0">
                <a:solidFill>
                  <a:srgbClr val="000000"/>
                </a:solidFill>
                <a:latin typeface="Times New Roman" panose="02020603050405020304" pitchFamily="18" charset="0"/>
              </a:rPr>
              <a:t>′→S·</a:t>
            </a:r>
            <a:r>
              <a:rPr lang="en-US" altLang="zh-CN" sz="2000" dirty="0">
                <a:solidFill>
                  <a:srgbClr val="000000"/>
                </a:solidFill>
                <a:latin typeface="Times New Roman" panose="02020603050405020304" pitchFamily="18" charset="0"/>
              </a:rPr>
              <a:t>, $ ] </a:t>
            </a:r>
            <a:r>
              <a:rPr lang="zh-CN" altLang="en-US" sz="2000" dirty="0">
                <a:solidFill>
                  <a:srgbClr val="000000"/>
                </a:solidFill>
                <a:latin typeface="Times New Roman" panose="02020603050405020304" pitchFamily="18" charset="0"/>
              </a:rPr>
              <a:t>在</a:t>
            </a:r>
            <a:r>
              <a:rPr lang="zh-CN" altLang="en-US" sz="2000"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i</a:t>
            </a:r>
            <a:r>
              <a:rPr lang="en-US" altLang="zh-CN" sz="2000" i="1" dirty="0">
                <a:solidFill>
                  <a:srgbClr val="000000"/>
                </a:solidFill>
                <a:latin typeface="Times New Roman" panose="02020603050405020304" pitchFamily="18" charset="0"/>
              </a:rPr>
              <a:t> </a:t>
            </a:r>
            <a:r>
              <a:rPr lang="zh-CN" altLang="en-US" sz="2000" i="1" dirty="0">
                <a:solidFill>
                  <a:srgbClr val="000000"/>
                </a:solidFill>
                <a:latin typeface="Times New Roman" panose="02020603050405020304" pitchFamily="18" charset="0"/>
              </a:rPr>
              <a:t>中，则置</a:t>
            </a:r>
            <a:r>
              <a:rPr lang="en-US" altLang="zh-CN" sz="2000" i="1" dirty="0">
                <a:solidFill>
                  <a:srgbClr val="000000"/>
                </a:solidFill>
                <a:latin typeface="Times New Roman" panose="02020603050405020304" pitchFamily="18" charset="0"/>
              </a:rPr>
              <a:t>action[i , $]</a:t>
            </a:r>
            <a:r>
              <a:rPr lang="en-US" altLang="zh-CN" sz="2000" dirty="0">
                <a:solidFill>
                  <a:srgbClr val="000000"/>
                </a:solidFill>
                <a:latin typeface="Times New Roman" panose="02020603050405020304" pitchFamily="18" charset="0"/>
              </a:rPr>
              <a:t> = “acc”</a:t>
            </a:r>
            <a:r>
              <a:rPr lang="zh-CN" altLang="en-US" sz="2000" dirty="0">
                <a:solidFill>
                  <a:srgbClr val="000000"/>
                </a:solidFill>
                <a:latin typeface="Times New Roman" panose="02020603050405020304" pitchFamily="18" charset="0"/>
              </a:rPr>
              <a:t>，表示接受。</a:t>
            </a:r>
            <a:endParaRPr lang="zh-CN" altLang="en-US" sz="20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0227" name="Rectangle 4"/>
          <p:cNvSpPr/>
          <p:nvPr/>
        </p:nvSpPr>
        <p:spPr>
          <a:xfrm>
            <a:off x="755650" y="1052513"/>
            <a:ext cx="7993063" cy="4838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zh-CN" altLang="en-US" sz="2000" dirty="0">
                <a:solidFill>
                  <a:srgbClr val="000000"/>
                </a:solidFill>
                <a:latin typeface="Times New Roman" panose="02020603050405020304" pitchFamily="18" charset="0"/>
              </a:rPr>
              <a:t>如果用上面的规则构造语法分析表时出现冲突，那么该文法就不是 </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Times New Roman" panose="02020603050405020304" pitchFamily="18" charset="0"/>
              </a:rPr>
              <a:t>文法，该算法对此文法失败。</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状态</a:t>
            </a:r>
            <a:r>
              <a:rPr lang="en-US" altLang="zh-CN" sz="2000" i="1"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的转移按下面的方法确定：如果 </a:t>
            </a:r>
            <a:r>
              <a:rPr lang="en-US" altLang="zh-CN" sz="2000" i="1" dirty="0">
                <a:solidFill>
                  <a:srgbClr val="000000"/>
                </a:solidFill>
                <a:latin typeface="Times New Roman" panose="02020603050405020304" pitchFamily="18" charset="0"/>
              </a:rPr>
              <a:t>goto (I</a:t>
            </a:r>
            <a:r>
              <a:rPr lang="en-US" altLang="zh-CN" sz="2000" i="1" baseline="-25000" dirty="0">
                <a:solidFill>
                  <a:srgbClr val="000000"/>
                </a:solidFill>
                <a:latin typeface="Times New Roman" panose="02020603050405020304" pitchFamily="18" charset="0"/>
              </a:rPr>
              <a:t>i</a:t>
            </a:r>
            <a:r>
              <a:rPr lang="en-US" altLang="zh-CN" sz="2000" i="1" dirty="0">
                <a:solidFill>
                  <a:srgbClr val="000000"/>
                </a:solidFill>
                <a:latin typeface="Times New Roman" panose="02020603050405020304" pitchFamily="18" charset="0"/>
              </a:rPr>
              <a:t> ,A )</a:t>
            </a:r>
            <a:r>
              <a:rPr lang="en-US" altLang="zh-CN" sz="2000"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I</a:t>
            </a:r>
            <a:r>
              <a:rPr lang="en-US" altLang="zh-CN" sz="2000" i="1" baseline="-25000"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，那么 </a:t>
            </a:r>
            <a:r>
              <a:rPr lang="en-US" altLang="zh-CN" sz="2000" i="1" dirty="0">
                <a:solidFill>
                  <a:srgbClr val="000000"/>
                </a:solidFill>
                <a:latin typeface="Times New Roman" panose="02020603050405020304" pitchFamily="18" charset="0"/>
              </a:rPr>
              <a:t>goto [i, </a:t>
            </a:r>
            <a:endParaRPr lang="en-US" altLang="zh-CN" sz="2000" i="1"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i="1" dirty="0">
                <a:solidFill>
                  <a:srgbClr val="000000"/>
                </a:solidFill>
                <a:latin typeface="Times New Roman" panose="02020603050405020304" pitchFamily="18" charset="0"/>
              </a:rPr>
              <a:t>    A]</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j</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4. </a:t>
            </a:r>
            <a:r>
              <a:rPr lang="zh-CN" altLang="en-US" sz="2000" dirty="0">
                <a:solidFill>
                  <a:srgbClr val="000000"/>
                </a:solidFill>
                <a:latin typeface="Times New Roman" panose="02020603050405020304" pitchFamily="18" charset="0"/>
              </a:rPr>
              <a:t>规则 </a:t>
            </a:r>
            <a:r>
              <a:rPr lang="en-US" altLang="zh-CN" sz="2000" dirty="0">
                <a:solidFill>
                  <a:srgbClr val="000000"/>
                </a:solidFill>
                <a:latin typeface="Times New Roman" panose="02020603050405020304" pitchFamily="18" charset="0"/>
              </a:rPr>
              <a:t>(2)</a:t>
            </a:r>
            <a:r>
              <a:rPr lang="zh-CN" altLang="en-US" sz="2000" dirty="0">
                <a:solidFill>
                  <a:srgbClr val="000000"/>
                </a:solidFill>
                <a:latin typeface="Times New Roman" panose="02020603050405020304" pitchFamily="18" charset="0"/>
              </a:rPr>
              <a:t>和 </a:t>
            </a:r>
            <a:r>
              <a:rPr lang="en-US" altLang="zh-CN" sz="2000" dirty="0">
                <a:solidFill>
                  <a:srgbClr val="000000"/>
                </a:solidFill>
                <a:latin typeface="Times New Roman" panose="02020603050405020304" pitchFamily="18" charset="0"/>
              </a:rPr>
              <a:t>(3) </a:t>
            </a:r>
            <a:r>
              <a:rPr lang="zh-CN" altLang="en-US" sz="2000" dirty="0">
                <a:solidFill>
                  <a:srgbClr val="000000"/>
                </a:solidFill>
                <a:latin typeface="Times New Roman" panose="02020603050405020304" pitchFamily="18" charset="0"/>
              </a:rPr>
              <a:t>中未确定的所有表项都置为“出错”。</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en-US" altLang="zh-CN" sz="2000" dirty="0">
                <a:solidFill>
                  <a:srgbClr val="000000"/>
                </a:solidFill>
                <a:latin typeface="Times New Roman" panose="02020603050405020304" pitchFamily="18" charset="0"/>
              </a:rPr>
              <a:t>5. </a:t>
            </a:r>
            <a:r>
              <a:rPr lang="zh-CN" altLang="en-US" sz="2000" dirty="0">
                <a:solidFill>
                  <a:srgbClr val="000000"/>
                </a:solidFill>
                <a:latin typeface="Times New Roman" panose="02020603050405020304" pitchFamily="18" charset="0"/>
              </a:rPr>
              <a:t>语法分析器的初始状态是由包含  </a:t>
            </a:r>
            <a:r>
              <a:rPr lang="en-US" altLang="zh-CN" sz="2000" dirty="0">
                <a:solidFill>
                  <a:srgbClr val="000000"/>
                </a:solidFill>
                <a:latin typeface="Times New Roman" panose="02020603050405020304" pitchFamily="18" charset="0"/>
              </a:rPr>
              <a:t>[S′→ ·S , $]</a:t>
            </a:r>
            <a:r>
              <a:rPr lang="zh-CN" altLang="en-US" sz="2000" dirty="0">
                <a:solidFill>
                  <a:srgbClr val="000000"/>
                </a:solidFill>
                <a:latin typeface="Times New Roman" panose="02020603050405020304" pitchFamily="18" charset="0"/>
              </a:rPr>
              <a:t>的项目集构造出的状</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zh-CN" altLang="en-US" sz="2000" dirty="0">
                <a:solidFill>
                  <a:srgbClr val="000000"/>
                </a:solidFill>
                <a:latin typeface="Times New Roman" panose="02020603050405020304" pitchFamily="18" charset="0"/>
              </a:rPr>
              <a:t>    态。</a:t>
            </a:r>
            <a:endParaRPr lang="zh-CN" altLang="en-US" sz="2000" dirty="0">
              <a:solidFill>
                <a:srgbClr val="000000"/>
              </a:solidFill>
              <a:latin typeface="Times New Roman" panose="02020603050405020304" pitchFamily="18" charset="0"/>
            </a:endParaRPr>
          </a:p>
          <a:p>
            <a:pPr marL="0" lvl="0" indent="0" eaLnBrk="1" hangingPunct="1">
              <a:lnSpc>
                <a:spcPct val="120000"/>
              </a:lnSpc>
              <a:spcBef>
                <a:spcPct val="0"/>
              </a:spcBef>
              <a:buNone/>
            </a:pPr>
            <a:r>
              <a:rPr lang="zh-CN" altLang="en-US" sz="2000" dirty="0">
                <a:solidFill>
                  <a:srgbClr val="0000FF"/>
                </a:solidFill>
                <a:latin typeface="Times New Roman" panose="02020603050405020304" pitchFamily="18" charset="0"/>
              </a:rPr>
              <a:t> 例如下页图</a:t>
            </a:r>
            <a:endParaRPr lang="zh-CN" altLang="en-US" sz="2000" dirty="0">
              <a:solidFill>
                <a:srgbClr val="0000FF"/>
              </a:solidFill>
              <a:latin typeface="Times New Roman" panose="02020603050405020304" pitchFamily="18" charset="0"/>
            </a:endParaRPr>
          </a:p>
          <a:p>
            <a:pPr marL="0" lvl="0" indent="0" eaLnBrk="1" hangingPunct="1">
              <a:lnSpc>
                <a:spcPct val="120000"/>
              </a:lnSpc>
              <a:spcBef>
                <a:spcPct val="0"/>
              </a:spcBef>
              <a:buNone/>
            </a:pPr>
            <a:endParaRPr lang="zh-CN" altLang="en-US" sz="2000" dirty="0">
              <a:solidFill>
                <a:srgbClr val="0000FF"/>
              </a:solidFill>
              <a:latin typeface="Times New Roman" panose="02020603050405020304" pitchFamily="18" charset="0"/>
            </a:endParaRPr>
          </a:p>
          <a:p>
            <a:pPr marL="0" lvl="0" indent="0" eaLnBrk="1" hangingPunct="1">
              <a:lnSpc>
                <a:spcPct val="120000"/>
              </a:lnSpc>
              <a:spcBef>
                <a:spcPct val="0"/>
              </a:spcBef>
              <a:buNone/>
            </a:pPr>
            <a:r>
              <a:rPr lang="zh-CN" altLang="en-US" sz="2000" dirty="0">
                <a:solidFill>
                  <a:srgbClr val="000000"/>
                </a:solidFill>
                <a:latin typeface="Times New Roman" panose="02020603050405020304" pitchFamily="18" charset="0"/>
              </a:rPr>
              <a:t>由算法</a:t>
            </a:r>
            <a:r>
              <a:rPr lang="en-US" altLang="zh-CN" sz="2000" dirty="0">
                <a:solidFill>
                  <a:srgbClr val="000000"/>
                </a:solidFill>
                <a:latin typeface="Times New Roman" panose="02020603050405020304" pitchFamily="18" charset="0"/>
              </a:rPr>
              <a:t>4.40</a:t>
            </a:r>
            <a:r>
              <a:rPr lang="zh-CN" altLang="en-US" sz="2000" dirty="0">
                <a:solidFill>
                  <a:srgbClr val="000000"/>
                </a:solidFill>
                <a:latin typeface="Times New Roman" panose="02020603050405020304" pitchFamily="18" charset="0"/>
              </a:rPr>
              <a:t>产生的 </a:t>
            </a:r>
            <a:r>
              <a:rPr lang="en-US" altLang="zh-CN" sz="2000" dirty="0">
                <a:solidFill>
                  <a:srgbClr val="000000"/>
                </a:solidFill>
                <a:latin typeface="Times New Roman" panose="02020603050405020304" pitchFamily="18" charset="0"/>
              </a:rPr>
              <a:t>action </a:t>
            </a:r>
            <a:r>
              <a:rPr lang="zh-CN" altLang="en-US" sz="2000" dirty="0">
                <a:solidFill>
                  <a:srgbClr val="000000"/>
                </a:solidFill>
                <a:latin typeface="Times New Roman" panose="02020603050405020304" pitchFamily="18" charset="0"/>
              </a:rPr>
              <a:t>和</a:t>
            </a:r>
            <a:r>
              <a:rPr lang="en-US" altLang="zh-CN" sz="2000" dirty="0">
                <a:solidFill>
                  <a:srgbClr val="000000"/>
                </a:solidFill>
                <a:latin typeface="Times New Roman" panose="02020603050405020304" pitchFamily="18" charset="0"/>
              </a:rPr>
              <a:t>goto </a:t>
            </a:r>
            <a:r>
              <a:rPr lang="zh-CN" altLang="en-US" sz="2000" dirty="0">
                <a:solidFill>
                  <a:srgbClr val="000000"/>
                </a:solidFill>
                <a:latin typeface="Times New Roman" panose="02020603050405020304" pitchFamily="18" charset="0"/>
              </a:rPr>
              <a:t>函数所构成的表叫做</a:t>
            </a:r>
            <a:r>
              <a:rPr lang="zh-CN" altLang="en-US" sz="2000" b="1" dirty="0">
                <a:solidFill>
                  <a:srgbClr val="000000"/>
                </a:solidFill>
                <a:latin typeface="楷体_GB2312" pitchFamily="49" charset="-122"/>
                <a:ea typeface="楷体_GB2312" pitchFamily="49" charset="-122"/>
              </a:rPr>
              <a:t>规范</a:t>
            </a:r>
            <a:r>
              <a:rPr lang="en-US" altLang="zh-CN" sz="2000" b="1" dirty="0">
                <a:solidFill>
                  <a:srgbClr val="000000"/>
                </a:solidFill>
                <a:latin typeface="楷体_GB2312" pitchFamily="49" charset="-122"/>
                <a:ea typeface="楷体_GB2312" pitchFamily="49" charset="-122"/>
              </a:rPr>
              <a:t>LR(1)</a:t>
            </a:r>
            <a:r>
              <a:rPr lang="zh-CN" altLang="en-US" sz="2000" b="1" dirty="0">
                <a:solidFill>
                  <a:srgbClr val="000000"/>
                </a:solidFill>
                <a:latin typeface="楷体_GB2312" pitchFamily="49" charset="-122"/>
                <a:ea typeface="楷体_GB2312" pitchFamily="49" charset="-122"/>
              </a:rPr>
              <a:t>语法分析表</a:t>
            </a:r>
            <a:r>
              <a:rPr lang="zh-CN" altLang="en-US" sz="2000" dirty="0">
                <a:solidFill>
                  <a:srgbClr val="000000"/>
                </a:solidFill>
                <a:latin typeface="Times New Roman" panose="02020603050405020304" pitchFamily="18" charset="0"/>
              </a:rPr>
              <a:t>，使用这种表的</a:t>
            </a:r>
            <a:r>
              <a:rPr lang="en-US" altLang="zh-CN" sz="2000" dirty="0">
                <a:solidFill>
                  <a:srgbClr val="000000"/>
                </a:solidFill>
                <a:latin typeface="Times New Roman" panose="02020603050405020304" pitchFamily="18" charset="0"/>
              </a:rPr>
              <a:t>LR</a:t>
            </a:r>
            <a:r>
              <a:rPr lang="zh-CN" altLang="en-US" sz="2000" dirty="0">
                <a:solidFill>
                  <a:srgbClr val="000000"/>
                </a:solidFill>
                <a:latin typeface="Times New Roman" panose="02020603050405020304" pitchFamily="18" charset="0"/>
              </a:rPr>
              <a:t>语法分析器叫做</a:t>
            </a:r>
            <a:r>
              <a:rPr lang="zh-CN" altLang="en-US" sz="2000" b="1" dirty="0">
                <a:solidFill>
                  <a:srgbClr val="000000"/>
                </a:solidFill>
                <a:latin typeface="楷体_GB2312" pitchFamily="49" charset="-122"/>
                <a:ea typeface="楷体_GB2312" pitchFamily="49" charset="-122"/>
              </a:rPr>
              <a:t>规范</a:t>
            </a:r>
            <a:r>
              <a:rPr lang="en-US" altLang="zh-CN" sz="2000" b="1" dirty="0">
                <a:solidFill>
                  <a:srgbClr val="000000"/>
                </a:solidFill>
                <a:latin typeface="楷体_GB2312" pitchFamily="49" charset="-122"/>
                <a:ea typeface="楷体_GB2312" pitchFamily="49" charset="-122"/>
              </a:rPr>
              <a:t>LR(1)</a:t>
            </a:r>
            <a:r>
              <a:rPr lang="zh-CN" altLang="en-US" sz="2000" b="1" dirty="0">
                <a:solidFill>
                  <a:srgbClr val="000000"/>
                </a:solidFill>
                <a:latin typeface="楷体_GB2312" pitchFamily="49" charset="-122"/>
                <a:ea typeface="楷体_GB2312" pitchFamily="49" charset="-122"/>
              </a:rPr>
              <a:t>分析器</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action</a:t>
            </a:r>
            <a:r>
              <a:rPr lang="zh-CN" altLang="en-US" sz="2000" dirty="0">
                <a:solidFill>
                  <a:srgbClr val="000000"/>
                </a:solidFill>
                <a:latin typeface="Times New Roman" panose="02020603050405020304" pitchFamily="18" charset="0"/>
              </a:rPr>
              <a:t>函数没有多重定义的表项，那么这个文法叫做 </a:t>
            </a:r>
            <a:r>
              <a:rPr lang="en-US" altLang="zh-CN" sz="2000" b="1" dirty="0">
                <a:solidFill>
                  <a:srgbClr val="000000"/>
                </a:solidFill>
                <a:latin typeface="楷体_GB2312" pitchFamily="49" charset="-122"/>
                <a:ea typeface="楷体_GB2312" pitchFamily="49" charset="-122"/>
              </a:rPr>
              <a:t>LR(1)</a:t>
            </a:r>
            <a:r>
              <a:rPr lang="zh-CN" altLang="en-US" sz="2000" b="1" dirty="0">
                <a:solidFill>
                  <a:srgbClr val="000000"/>
                </a:solidFill>
                <a:latin typeface="楷体_GB2312" pitchFamily="49" charset="-122"/>
                <a:ea typeface="楷体_GB2312" pitchFamily="49" charset="-122"/>
              </a:rPr>
              <a:t>文法</a:t>
            </a:r>
            <a:r>
              <a:rPr lang="zh-CN" altLang="en-US" sz="2000" i="1"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1507" name="Text Box 4"/>
          <p:cNvSpPr txBox="1"/>
          <p:nvPr/>
        </p:nvSpPr>
        <p:spPr>
          <a:xfrm>
            <a:off x="755650" y="836613"/>
            <a:ext cx="7704138" cy="3175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zh-CN" altLang="en-US" sz="2000" dirty="0">
                <a:solidFill>
                  <a:srgbClr val="000000"/>
                </a:solidFill>
                <a:latin typeface="Times New Roman" panose="02020603050405020304" pitchFamily="18" charset="0"/>
              </a:rPr>
              <a:t>       对于开始符号为</a:t>
            </a:r>
            <a:r>
              <a:rPr lang="en-US" altLang="zh-CN" sz="2000" dirty="0">
                <a:solidFill>
                  <a:srgbClr val="000000"/>
                </a:solidFill>
                <a:latin typeface="Times New Roman" panose="02020603050405020304" pitchFamily="18" charset="0"/>
              </a:rPr>
              <a:t>S</a:t>
            </a:r>
            <a:r>
              <a:rPr lang="zh-CN" altLang="en-US" sz="2000" dirty="0">
                <a:solidFill>
                  <a:srgbClr val="000000"/>
                </a:solidFill>
                <a:latin typeface="Times New Roman" panose="02020603050405020304" pitchFamily="18" charset="0"/>
              </a:rPr>
              <a:t>的文法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，我们可以用 </a:t>
            </a:r>
            <a:r>
              <a:rPr lang="en-US" altLang="zh-CN" sz="2000" dirty="0">
                <a:solidFill>
                  <a:srgbClr val="000000"/>
                </a:solidFill>
                <a:latin typeface="Times New Roman" panose="02020603050405020304" pitchFamily="18" charset="0"/>
              </a:rPr>
              <a:t>=&gt; </a:t>
            </a:r>
            <a:r>
              <a:rPr lang="zh-CN" altLang="en-US" sz="2000" dirty="0">
                <a:solidFill>
                  <a:srgbClr val="000000"/>
                </a:solidFill>
                <a:latin typeface="Times New Roman" panose="02020603050405020304" pitchFamily="18" charset="0"/>
              </a:rPr>
              <a:t>来定义</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所产生的语言</a:t>
            </a:r>
            <a:r>
              <a:rPr lang="en-US" altLang="zh-CN" sz="2000" dirty="0">
                <a:solidFill>
                  <a:srgbClr val="000000"/>
                </a:solidFill>
                <a:latin typeface="Times New Roman" panose="02020603050405020304" pitchFamily="18" charset="0"/>
              </a:rPr>
              <a:t>L</a:t>
            </a:r>
            <a:r>
              <a:rPr lang="en-US" altLang="zh-CN" sz="1800" dirty="0">
                <a:solidFill>
                  <a:srgbClr val="000000"/>
                </a:solidFill>
              </a:rPr>
              <a:t>(G)</a:t>
            </a:r>
            <a:r>
              <a:rPr lang="zh-CN" altLang="en-US" sz="2000" dirty="0">
                <a:solidFill>
                  <a:srgbClr val="000000"/>
                </a:solidFill>
                <a:latin typeface="Times New Roman" panose="02020603050405020304" pitchFamily="18" charset="0"/>
              </a:rPr>
              <a:t>， 当且仅当 </a:t>
            </a:r>
            <a:r>
              <a:rPr lang="en-US" altLang="zh-CN" sz="2000" dirty="0">
                <a:solidFill>
                  <a:srgbClr val="000000"/>
                </a:solidFill>
                <a:latin typeface="Times New Roman" panose="02020603050405020304" pitchFamily="18" charset="0"/>
              </a:rPr>
              <a:t>S =&gt;</a:t>
            </a:r>
            <a:r>
              <a:rPr lang="en-US" altLang="zh-CN" sz="2000" i="1"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时，我们说终结符串</a:t>
            </a:r>
            <a:r>
              <a:rPr lang="en-US" altLang="zh-CN" sz="2000" i="1"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在</a:t>
            </a:r>
            <a:r>
              <a:rPr lang="en-US" altLang="zh-CN" sz="2000" dirty="0">
                <a:solidFill>
                  <a:srgbClr val="000000"/>
                </a:solidFill>
                <a:latin typeface="Times New Roman" panose="02020603050405020304" pitchFamily="18" charset="0"/>
              </a:rPr>
              <a:t>L</a:t>
            </a:r>
            <a:r>
              <a:rPr lang="en-US" altLang="zh-CN" sz="1800" dirty="0">
                <a:solidFill>
                  <a:srgbClr val="000000"/>
                </a:solidFill>
              </a:rPr>
              <a:t>(G)</a:t>
            </a:r>
            <a:r>
              <a:rPr lang="zh-CN" altLang="en-US" sz="1800" dirty="0">
                <a:solidFill>
                  <a:srgbClr val="000000"/>
                </a:solidFill>
              </a:rPr>
              <a:t>中。</a:t>
            </a:r>
            <a:r>
              <a:rPr lang="zh-CN" altLang="en-US" sz="2000" dirty="0">
                <a:solidFill>
                  <a:srgbClr val="000000"/>
                </a:solidFill>
                <a:highlight>
                  <a:srgbClr val="FFFF00"/>
                </a:highlight>
                <a:latin typeface="Times New Roman" panose="02020603050405020304" pitchFamily="18" charset="0"/>
              </a:rPr>
              <a:t>终结符串</a:t>
            </a:r>
            <a:r>
              <a:rPr lang="en-US" altLang="zh-CN" sz="2000" i="1"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称为</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a:t>
            </a:r>
            <a:r>
              <a:rPr lang="zh-CN" altLang="en-US" sz="2000" b="1" dirty="0">
                <a:solidFill>
                  <a:srgbClr val="FF0000"/>
                </a:solidFill>
                <a:highlight>
                  <a:srgbClr val="FFFF00"/>
                </a:highlight>
                <a:latin typeface="Times New Roman" panose="02020603050405020304" pitchFamily="18" charset="0"/>
              </a:rPr>
              <a:t>句子</a:t>
            </a:r>
            <a:r>
              <a:rPr lang="zh-CN" altLang="en-US" sz="2000" dirty="0">
                <a:solidFill>
                  <a:srgbClr val="000000"/>
                </a:solidFill>
                <a:latin typeface="Times New Roman" panose="02020603050405020304" pitchFamily="18" charset="0"/>
              </a:rPr>
              <a:t>。 </a:t>
            </a:r>
            <a:endParaRPr lang="zh-CN" altLang="en-US" sz="2000" dirty="0">
              <a:solidFill>
                <a:srgbClr val="000000"/>
              </a:solidFill>
              <a:latin typeface="Times New Roman" panose="02020603050405020304" pitchFamily="18" charset="0"/>
            </a:endParaRPr>
          </a:p>
          <a:p>
            <a:pPr marL="0" lvl="0" indent="0" eaLnBrk="1" hangingPunct="1">
              <a:lnSpc>
                <a:spcPct val="130000"/>
              </a:lnSpc>
              <a:spcBef>
                <a:spcPct val="50000"/>
              </a:spcBef>
              <a:buNone/>
            </a:pPr>
            <a:r>
              <a:rPr lang="zh-CN" altLang="en-US" sz="2000" dirty="0">
                <a:solidFill>
                  <a:srgbClr val="000000"/>
                </a:solidFill>
                <a:latin typeface="Times New Roman" panose="02020603050405020304" pitchFamily="18" charset="0"/>
              </a:rPr>
              <a:t>        由上下文无关文法产生的语言称为上下文无关语言。如果两个文法产生同样的语言，则称这两个文法等价。</a:t>
            </a:r>
            <a:endParaRPr lang="zh-CN" altLang="en-US" sz="2000" dirty="0">
              <a:solidFill>
                <a:srgbClr val="000000"/>
              </a:solidFill>
              <a:latin typeface="Times New Roman" panose="02020603050405020304" pitchFamily="18" charset="0"/>
            </a:endParaRPr>
          </a:p>
          <a:p>
            <a:pPr marL="0" lvl="0" indent="0" eaLnBrk="1" hangingPunct="1">
              <a:lnSpc>
                <a:spcPct val="130000"/>
              </a:lnSpc>
              <a:spcBef>
                <a:spcPct val="50000"/>
              </a:spcBef>
              <a:buNone/>
            </a:pPr>
            <a:r>
              <a:rPr lang="zh-CN" altLang="en-US" sz="2000" dirty="0">
                <a:solidFill>
                  <a:srgbClr val="000000"/>
                </a:solidFill>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对于开始符号为</a:t>
            </a:r>
            <a:r>
              <a:rPr lang="en-US" altLang="zh-CN" sz="2000" dirty="0">
                <a:solidFill>
                  <a:srgbClr val="000000"/>
                </a:solidFill>
                <a:highlight>
                  <a:srgbClr val="FFFF00"/>
                </a:highlight>
                <a:latin typeface="Times New Roman" panose="02020603050405020304" pitchFamily="18" charset="0"/>
              </a:rPr>
              <a:t>S</a:t>
            </a:r>
            <a:r>
              <a:rPr lang="zh-CN" altLang="en-US" sz="2000" dirty="0">
                <a:solidFill>
                  <a:srgbClr val="000000"/>
                </a:solidFill>
                <a:highlight>
                  <a:srgbClr val="FFFF00"/>
                </a:highlight>
                <a:latin typeface="Times New Roman" panose="02020603050405020304" pitchFamily="18" charset="0"/>
              </a:rPr>
              <a:t>的文法</a:t>
            </a:r>
            <a:r>
              <a:rPr lang="en-US" altLang="zh-CN" sz="2000" dirty="0">
                <a:solidFill>
                  <a:srgbClr val="000000"/>
                </a:solidFill>
                <a:highlight>
                  <a:srgbClr val="FFFF00"/>
                </a:highlight>
                <a:latin typeface="Times New Roman" panose="02020603050405020304" pitchFamily="18" charset="0"/>
              </a:rPr>
              <a:t>G</a:t>
            </a:r>
            <a:r>
              <a:rPr lang="zh-CN" altLang="en-US" sz="2000" dirty="0">
                <a:solidFill>
                  <a:srgbClr val="000000"/>
                </a:solidFill>
                <a:highlight>
                  <a:srgbClr val="FFFF00"/>
                </a:highlight>
                <a:latin typeface="Times New Roman" panose="02020603050405020304" pitchFamily="18" charset="0"/>
              </a:rPr>
              <a:t>，如果 </a:t>
            </a:r>
            <a:r>
              <a:rPr lang="en-US" altLang="zh-CN" sz="2000" dirty="0">
                <a:solidFill>
                  <a:srgbClr val="000000"/>
                </a:solidFill>
                <a:highlight>
                  <a:srgbClr val="FFFF00"/>
                </a:highlight>
                <a:latin typeface="Times New Roman" panose="02020603050405020304" pitchFamily="18" charset="0"/>
              </a:rPr>
              <a:t>S =&gt; </a:t>
            </a:r>
            <a:r>
              <a:rPr lang="el-GR" altLang="zh-CN" sz="2000" dirty="0">
                <a:solidFill>
                  <a:srgbClr val="000000"/>
                </a:solidFill>
                <a:highlight>
                  <a:srgbClr val="FFFF00"/>
                </a:highlight>
                <a:latin typeface="Times New Roman" panose="02020603050405020304" pitchFamily="18" charset="0"/>
              </a:rPr>
              <a:t>α</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则称 </a:t>
            </a:r>
            <a:r>
              <a:rPr lang="el-GR" altLang="zh-CN" sz="2000" dirty="0">
                <a:solidFill>
                  <a:srgbClr val="000000"/>
                </a:solidFill>
                <a:highlight>
                  <a:srgbClr val="FFFF00"/>
                </a:highlight>
                <a:latin typeface="Times New Roman" panose="02020603050405020304" pitchFamily="18" charset="0"/>
              </a:rPr>
              <a:t>α</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为</a:t>
            </a:r>
            <a:r>
              <a:rPr lang="en-US" altLang="zh-CN" sz="2000" dirty="0">
                <a:solidFill>
                  <a:srgbClr val="000000"/>
                </a:solidFill>
                <a:highlight>
                  <a:srgbClr val="FFFF00"/>
                </a:highlight>
                <a:latin typeface="Times New Roman" panose="02020603050405020304" pitchFamily="18" charset="0"/>
              </a:rPr>
              <a:t>G</a:t>
            </a:r>
            <a:r>
              <a:rPr lang="zh-CN" altLang="en-US" sz="2000" dirty="0">
                <a:solidFill>
                  <a:srgbClr val="000000"/>
                </a:solidFill>
                <a:highlight>
                  <a:srgbClr val="FFFF00"/>
                </a:highlight>
                <a:latin typeface="Times New Roman" panose="02020603050405020304" pitchFamily="18" charset="0"/>
              </a:rPr>
              <a:t>的</a:t>
            </a:r>
            <a:r>
              <a:rPr lang="zh-CN" altLang="en-US" sz="2000" b="1" dirty="0">
                <a:solidFill>
                  <a:srgbClr val="FF0000"/>
                </a:solidFill>
                <a:highlight>
                  <a:srgbClr val="FFFF00"/>
                </a:highlight>
                <a:latin typeface="Times New Roman" panose="02020603050405020304" pitchFamily="18" charset="0"/>
              </a:rPr>
              <a:t>句型</a:t>
            </a:r>
            <a:r>
              <a:rPr lang="zh-CN" altLang="en-US" sz="2000" dirty="0">
                <a:solidFill>
                  <a:srgbClr val="000000"/>
                </a:solidFill>
                <a:highlight>
                  <a:srgbClr val="FFFF00"/>
                </a:highlight>
                <a:latin typeface="Times New Roman" panose="02020603050405020304" pitchFamily="18" charset="0"/>
              </a:rPr>
              <a:t>，其中</a:t>
            </a:r>
            <a:r>
              <a:rPr lang="el-GR" altLang="zh-CN" sz="2000" dirty="0">
                <a:solidFill>
                  <a:srgbClr val="000000"/>
                </a:solidFill>
                <a:highlight>
                  <a:srgbClr val="FFFF00"/>
                </a:highlight>
                <a:latin typeface="Times New Roman" panose="02020603050405020304" pitchFamily="18" charset="0"/>
              </a:rPr>
              <a:t>α</a:t>
            </a:r>
            <a:r>
              <a:rPr lang="zh-CN" altLang="en-US" sz="2000" dirty="0">
                <a:solidFill>
                  <a:srgbClr val="000000"/>
                </a:solidFill>
                <a:highlight>
                  <a:srgbClr val="FFFF00"/>
                </a:highlight>
                <a:latin typeface="Times New Roman" panose="02020603050405020304" pitchFamily="18" charset="0"/>
              </a:rPr>
              <a:t>可能含有非终结符。句子是不含非终结符的句型。</a:t>
            </a:r>
            <a:endParaRPr lang="zh-CN" altLang="en-US" sz="2000" dirty="0">
              <a:solidFill>
                <a:srgbClr val="000000"/>
              </a:solidFill>
              <a:highlight>
                <a:srgbClr val="FFFF00"/>
              </a:highlight>
              <a:latin typeface="Times New Roman" panose="02020603050405020304" pitchFamily="18" charset="0"/>
            </a:endParaRPr>
          </a:p>
        </p:txBody>
      </p:sp>
      <p:sp>
        <p:nvSpPr>
          <p:cNvPr id="21508" name="Text Box 5"/>
          <p:cNvSpPr txBox="1"/>
          <p:nvPr/>
        </p:nvSpPr>
        <p:spPr>
          <a:xfrm>
            <a:off x="5651500" y="765175"/>
            <a:ext cx="4318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latin typeface="Times New Roman" panose="02020603050405020304" pitchFamily="18" charset="0"/>
              </a:rPr>
              <a:t>+</a:t>
            </a:r>
            <a:endParaRPr lang="en-US" altLang="zh-CN" sz="1800" dirty="0">
              <a:solidFill>
                <a:srgbClr val="000000"/>
              </a:solidFill>
              <a:latin typeface="Times New Roman" panose="02020603050405020304" pitchFamily="18" charset="0"/>
            </a:endParaRPr>
          </a:p>
        </p:txBody>
      </p:sp>
      <p:sp>
        <p:nvSpPr>
          <p:cNvPr id="21509" name="Text Box 6"/>
          <p:cNvSpPr txBox="1"/>
          <p:nvPr/>
        </p:nvSpPr>
        <p:spPr>
          <a:xfrm>
            <a:off x="3132138" y="1131888"/>
            <a:ext cx="4318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latin typeface="Times New Roman" panose="02020603050405020304" pitchFamily="18" charset="0"/>
              </a:rPr>
              <a:t>+</a:t>
            </a:r>
            <a:endParaRPr lang="en-US" altLang="zh-CN" sz="1800" dirty="0">
              <a:solidFill>
                <a:srgbClr val="000000"/>
              </a:solidFill>
              <a:latin typeface="Times New Roman" panose="02020603050405020304" pitchFamily="18" charset="0"/>
            </a:endParaRPr>
          </a:p>
        </p:txBody>
      </p:sp>
      <p:sp>
        <p:nvSpPr>
          <p:cNvPr id="21510" name="Text Box 7"/>
          <p:cNvSpPr txBox="1"/>
          <p:nvPr/>
        </p:nvSpPr>
        <p:spPr>
          <a:xfrm>
            <a:off x="5148263" y="3068638"/>
            <a:ext cx="431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endParaRPr lang="en-US" altLang="zh-CN" sz="2000" dirty="0">
              <a:solidFill>
                <a:srgbClr val="000000"/>
              </a:solidFill>
              <a:latin typeface="Times New Roman" panose="02020603050405020304" pitchFamily="18" charset="0"/>
            </a:endParaRPr>
          </a:p>
        </p:txBody>
      </p:sp>
      <p:sp>
        <p:nvSpPr>
          <p:cNvPr id="21511" name="Text Box 8"/>
          <p:cNvSpPr txBox="1"/>
          <p:nvPr/>
        </p:nvSpPr>
        <p:spPr>
          <a:xfrm>
            <a:off x="755650" y="4292600"/>
            <a:ext cx="7848600" cy="809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9900"/>
                </a:solidFill>
                <a:latin typeface="Times New Roman" panose="02020603050405020304" pitchFamily="18" charset="0"/>
              </a:rPr>
              <a:t>例</a:t>
            </a:r>
            <a:r>
              <a:rPr lang="en-US" altLang="zh-CN" sz="2000" dirty="0">
                <a:solidFill>
                  <a:srgbClr val="009900"/>
                </a:solidFill>
                <a:latin typeface="Times New Roman" panose="02020603050405020304" pitchFamily="18" charset="0"/>
              </a:rPr>
              <a:t>4.4  </a:t>
            </a:r>
            <a:r>
              <a:rPr lang="zh-CN" altLang="en-US" sz="2000" dirty="0">
                <a:solidFill>
                  <a:srgbClr val="000000"/>
                </a:solidFill>
                <a:latin typeface="Times New Roman" panose="02020603050405020304" pitchFamily="18" charset="0"/>
              </a:rPr>
              <a:t>字符串</a:t>
            </a:r>
            <a:r>
              <a:rPr lang="en-US" altLang="zh-CN" sz="2000" dirty="0">
                <a:solidFill>
                  <a:srgbClr val="000000"/>
                </a:solidFill>
                <a:latin typeface="Times New Roman" panose="02020603050405020304" pitchFamily="18" charset="0"/>
              </a:rPr>
              <a:t>–(id+id) </a:t>
            </a:r>
            <a:r>
              <a:rPr lang="zh-CN" altLang="en-US" sz="2000" dirty="0">
                <a:solidFill>
                  <a:srgbClr val="000000"/>
                </a:solidFill>
                <a:latin typeface="Times New Roman" panose="02020603050405020304" pitchFamily="18" charset="0"/>
              </a:rPr>
              <a:t>是文法 </a:t>
            </a:r>
            <a:r>
              <a:rPr lang="en-US" altLang="zh-CN" sz="2000" dirty="0">
                <a:solidFill>
                  <a:srgbClr val="000000"/>
                </a:solidFill>
                <a:latin typeface="Times New Roman" panose="02020603050405020304" pitchFamily="18" charset="0"/>
              </a:rPr>
              <a:t>(4.3) </a:t>
            </a:r>
            <a:r>
              <a:rPr lang="zh-CN" altLang="en-US" sz="2000" dirty="0">
                <a:solidFill>
                  <a:srgbClr val="000000"/>
                </a:solidFill>
                <a:latin typeface="Times New Roman" panose="02020603050405020304" pitchFamily="18" charset="0"/>
              </a:rPr>
              <a:t>的句子，因为存在如下推导：</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1800" dirty="0">
                <a:solidFill>
                  <a:srgbClr val="0000CC"/>
                </a:solidFill>
              </a:rPr>
              <a:t>         </a:t>
            </a:r>
            <a:r>
              <a:rPr lang="en-US" altLang="zh-CN" sz="1800" dirty="0">
                <a:solidFill>
                  <a:srgbClr val="0000CC"/>
                </a:solidFill>
              </a:rPr>
              <a:t>E =&gt; -E =&gt; -(E) =&gt; -(E+E) =&gt; -(id+E) =&gt; -(id+id)</a:t>
            </a:r>
            <a:endParaRPr lang="en-US" altLang="zh-CN" sz="1800" dirty="0">
              <a:solidFill>
                <a:srgbClr val="0000CC"/>
              </a:solidFill>
            </a:endParaRPr>
          </a:p>
        </p:txBody>
      </p:sp>
      <p:sp>
        <p:nvSpPr>
          <p:cNvPr id="21512" name="Text Box 9"/>
          <p:cNvSpPr txBox="1"/>
          <p:nvPr/>
        </p:nvSpPr>
        <p:spPr>
          <a:xfrm>
            <a:off x="3924300" y="5300663"/>
            <a:ext cx="42481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rPr>
              <a:t>-(E+E) =&gt; -(E+id) =&gt; -(id+id)</a:t>
            </a:r>
            <a:endParaRPr lang="en-US" altLang="zh-CN" sz="1800" dirty="0">
              <a:solidFill>
                <a:srgbClr val="0000CC"/>
              </a:solidFill>
            </a:endParaRPr>
          </a:p>
        </p:txBody>
      </p:sp>
    </p:spTree>
  </p:cSld>
  <p:clrMapOvr>
    <a:masterClrMapping/>
  </p:clrMapOvr>
  <p:transition>
    <p:blinds dir="ver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81251" name="Picture 4"/>
          <p:cNvPicPr>
            <a:picLocks noChangeAspect="1"/>
          </p:cNvPicPr>
          <p:nvPr/>
        </p:nvPicPr>
        <p:blipFill>
          <a:blip r:embed="rId1"/>
          <a:stretch>
            <a:fillRect/>
          </a:stretch>
        </p:blipFill>
        <p:spPr>
          <a:xfrm>
            <a:off x="1331913" y="260350"/>
            <a:ext cx="6480175" cy="4968875"/>
          </a:xfrm>
          <a:prstGeom prst="rect">
            <a:avLst/>
          </a:prstGeom>
          <a:noFill/>
          <a:ln w="9525">
            <a:noFill/>
          </a:ln>
        </p:spPr>
      </p:pic>
      <p:sp>
        <p:nvSpPr>
          <p:cNvPr id="181252" name="Text Box 5"/>
          <p:cNvSpPr txBox="1"/>
          <p:nvPr/>
        </p:nvSpPr>
        <p:spPr>
          <a:xfrm>
            <a:off x="827088" y="5229225"/>
            <a:ext cx="8064500" cy="1158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FF0000"/>
                </a:solidFill>
              </a:rPr>
              <a:t>每个</a:t>
            </a:r>
            <a:r>
              <a:rPr lang="en-US" altLang="zh-CN" sz="2000" dirty="0">
                <a:solidFill>
                  <a:srgbClr val="FF0000"/>
                </a:solidFill>
              </a:rPr>
              <a:t>SLR(1)</a:t>
            </a:r>
            <a:r>
              <a:rPr lang="zh-CN" altLang="en-US" sz="2000" dirty="0">
                <a:solidFill>
                  <a:srgbClr val="FF0000"/>
                </a:solidFill>
              </a:rPr>
              <a:t>文法都是</a:t>
            </a:r>
            <a:r>
              <a:rPr lang="en-US" altLang="zh-CN" sz="2000" dirty="0">
                <a:solidFill>
                  <a:srgbClr val="FF0000"/>
                </a:solidFill>
              </a:rPr>
              <a:t>LR(1)</a:t>
            </a:r>
            <a:r>
              <a:rPr lang="zh-CN" altLang="en-US" sz="2000" dirty="0">
                <a:solidFill>
                  <a:srgbClr val="FF0000"/>
                </a:solidFill>
              </a:rPr>
              <a:t>文法。</a:t>
            </a:r>
            <a:endParaRPr lang="zh-CN" altLang="en-US" sz="2000" dirty="0">
              <a:solidFill>
                <a:srgbClr val="FF0000"/>
              </a:solidFill>
            </a:endParaRPr>
          </a:p>
          <a:p>
            <a:pPr marL="0" lvl="0" indent="0" eaLnBrk="1" hangingPunct="1">
              <a:spcBef>
                <a:spcPct val="50000"/>
              </a:spcBef>
              <a:buNone/>
            </a:pPr>
            <a:r>
              <a:rPr lang="zh-CN" altLang="en-US" sz="2000" dirty="0">
                <a:solidFill>
                  <a:srgbClr val="FF0000"/>
                </a:solidFill>
              </a:rPr>
              <a:t>但规范</a:t>
            </a:r>
            <a:r>
              <a:rPr lang="en-US" altLang="zh-CN" sz="2000" dirty="0">
                <a:solidFill>
                  <a:srgbClr val="FF0000"/>
                </a:solidFill>
              </a:rPr>
              <a:t>LR(1)</a:t>
            </a:r>
            <a:r>
              <a:rPr lang="zh-CN" altLang="en-US" sz="2000" dirty="0">
                <a:solidFill>
                  <a:srgbClr val="FF0000"/>
                </a:solidFill>
              </a:rPr>
              <a:t>语法分析器的状态要比同一文法对应的</a:t>
            </a:r>
            <a:r>
              <a:rPr lang="en-US" altLang="zh-CN" sz="2000" dirty="0">
                <a:solidFill>
                  <a:srgbClr val="FF0000"/>
                </a:solidFill>
              </a:rPr>
              <a:t>SLR</a:t>
            </a:r>
            <a:r>
              <a:rPr lang="zh-CN" altLang="en-US" sz="2000" dirty="0">
                <a:solidFill>
                  <a:srgbClr val="FF0000"/>
                </a:solidFill>
              </a:rPr>
              <a:t>语法分析器的状态多。</a:t>
            </a:r>
            <a:endParaRPr lang="zh-CN" altLang="en-US" sz="2000" dirty="0">
              <a:solidFill>
                <a:srgbClr val="FF0000"/>
              </a:solidFill>
            </a:endParaRPr>
          </a:p>
        </p:txBody>
      </p:sp>
    </p:spTree>
  </p:cSld>
  <p:clrMapOvr>
    <a:masterClrMapping/>
  </p:clrMapOvr>
  <p:transition spd="med">
    <p:zoom/>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2275" name="Rectangle 4"/>
          <p:cNvSpPr>
            <a:spLocks noGrp="1"/>
          </p:cNvSpPr>
          <p:nvPr>
            <p:ph idx="1"/>
          </p:nvPr>
        </p:nvSpPr>
        <p:spPr>
          <a:xfrm>
            <a:off x="468313" y="549275"/>
            <a:ext cx="8229600" cy="676275"/>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4.7.4 </a:t>
            </a:r>
            <a:r>
              <a:rPr lang="zh-CN" altLang="en-US" sz="2800" b="1" dirty="0">
                <a:solidFill>
                  <a:srgbClr val="660033"/>
                </a:solidFill>
                <a:latin typeface="宋体" panose="02010600030101010101" pitchFamily="2" charset="-122"/>
                <a:cs typeface="Times New Roman" panose="02020603050405020304" pitchFamily="18" charset="0"/>
              </a:rPr>
              <a:t>构造</a:t>
            </a:r>
            <a:r>
              <a:rPr lang="en-US" altLang="zh-CN" sz="2800" b="1" dirty="0">
                <a:solidFill>
                  <a:srgbClr val="660033"/>
                </a:solidFill>
                <a:latin typeface="宋体" panose="02010600030101010101" pitchFamily="2" charset="-122"/>
                <a:cs typeface="Times New Roman" panose="02020603050405020304" pitchFamily="18" charset="0"/>
              </a:rPr>
              <a:t>LALR</a:t>
            </a:r>
            <a:r>
              <a:rPr lang="zh-CN" altLang="en-US" sz="2800" b="1" dirty="0">
                <a:solidFill>
                  <a:srgbClr val="660033"/>
                </a:solidFill>
                <a:latin typeface="宋体" panose="02010600030101010101" pitchFamily="2" charset="-122"/>
                <a:cs typeface="Times New Roman" panose="02020603050405020304" pitchFamily="18" charset="0"/>
              </a:rPr>
              <a:t>分析表</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82276" name="Rectangle 5"/>
          <p:cNvSpPr/>
          <p:nvPr/>
        </p:nvSpPr>
        <p:spPr>
          <a:xfrm>
            <a:off x="684213" y="1484313"/>
            <a:ext cx="7848600" cy="18002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buClr>
                <a:srgbClr val="000000"/>
              </a:buClr>
              <a:buFont typeface="Wingdings 2" panose="05020102010507070707" pitchFamily="18" charset="2"/>
              <a:buChar char="ò"/>
            </a:pPr>
            <a:r>
              <a:rPr lang="zh-CN" altLang="en-US" sz="2000" dirty="0">
                <a:solidFill>
                  <a:srgbClr val="000000"/>
                </a:solidFill>
                <a:latin typeface="宋体" panose="02010600030101010101" pitchFamily="2" charset="-122"/>
              </a:rPr>
              <a:t>具有</a:t>
            </a:r>
            <a:r>
              <a:rPr lang="en-US" altLang="zh-CN" sz="2000" dirty="0">
                <a:solidFill>
                  <a:srgbClr val="000000"/>
                </a:solidFill>
                <a:latin typeface="Times New Roman" panose="02020603050405020304" pitchFamily="18" charset="0"/>
              </a:rPr>
              <a:t>SLR(1)</a:t>
            </a:r>
            <a:r>
              <a:rPr lang="zh-CN" altLang="en-US" sz="2000" dirty="0">
                <a:solidFill>
                  <a:srgbClr val="000000"/>
                </a:solidFill>
                <a:latin typeface="宋体" panose="02010600030101010101" pitchFamily="2" charset="-122"/>
              </a:rPr>
              <a:t>的状态数少的优点和</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宋体" panose="02010600030101010101" pitchFamily="2" charset="-122"/>
              </a:rPr>
              <a:t>的适用范围广的优点。 </a:t>
            </a:r>
            <a:endParaRPr lang="zh-CN" altLang="en-US" sz="2000" dirty="0">
              <a:solidFill>
                <a:srgbClr val="000000"/>
              </a:solidFill>
              <a:latin typeface="宋体" panose="02010600030101010101" pitchFamily="2" charset="-122"/>
            </a:endParaRPr>
          </a:p>
          <a:p>
            <a:pPr marL="342900" lvl="0" indent="-342900" eaLnBrk="1" hangingPunct="1">
              <a:buClr>
                <a:srgbClr val="000000"/>
              </a:buClr>
              <a:buFont typeface="Wingdings 2" panose="05020102010507070707" pitchFamily="18" charset="2"/>
              <a:buChar char="ò"/>
            </a:pPr>
            <a:r>
              <a:rPr lang="en-US" altLang="zh-CN" sz="2000" dirty="0">
                <a:solidFill>
                  <a:srgbClr val="000000"/>
                </a:solidFill>
                <a:latin typeface="Times New Roman" panose="02020603050405020304" pitchFamily="18" charset="0"/>
              </a:rPr>
              <a:t>LALR(1)</a:t>
            </a:r>
            <a:r>
              <a:rPr lang="zh-CN" altLang="en-US" sz="2000" dirty="0">
                <a:solidFill>
                  <a:srgbClr val="000000"/>
                </a:solidFill>
                <a:latin typeface="宋体" panose="02010600030101010101" pitchFamily="2" charset="-122"/>
              </a:rPr>
              <a:t>方法的功能介于</a:t>
            </a:r>
            <a:r>
              <a:rPr lang="en-US" altLang="zh-CN" sz="2000" dirty="0">
                <a:solidFill>
                  <a:srgbClr val="000000"/>
                </a:solidFill>
                <a:latin typeface="Times New Roman" panose="02020603050405020304" pitchFamily="18" charset="0"/>
              </a:rPr>
              <a:t>SLR(1)</a:t>
            </a:r>
            <a:r>
              <a:rPr lang="zh-CN" altLang="en-US" sz="2000" dirty="0">
                <a:solidFill>
                  <a:srgbClr val="000000"/>
                </a:solidFill>
                <a:latin typeface="宋体" panose="02010600030101010101" pitchFamily="2" charset="-122"/>
              </a:rPr>
              <a:t>和</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宋体" panose="02010600030101010101" pitchFamily="2" charset="-122"/>
              </a:rPr>
              <a:t>之间。</a:t>
            </a:r>
            <a:endParaRPr lang="zh-CN" altLang="en-US" sz="2000" dirty="0">
              <a:solidFill>
                <a:srgbClr val="000000"/>
              </a:solidFill>
              <a:latin typeface="宋体" panose="02010600030101010101" pitchFamily="2" charset="-122"/>
            </a:endParaRPr>
          </a:p>
          <a:p>
            <a:pPr marL="342900" lvl="0" indent="-342900" eaLnBrk="1" hangingPunct="1">
              <a:buClr>
                <a:srgbClr val="000000"/>
              </a:buClr>
              <a:buFont typeface="Wingdings 2" panose="05020102010507070707" pitchFamily="18" charset="2"/>
              <a:buChar char="ò"/>
            </a:pPr>
            <a:r>
              <a:rPr lang="en-US" altLang="zh-CN" sz="2000" dirty="0">
                <a:solidFill>
                  <a:srgbClr val="000000"/>
                </a:solidFill>
                <a:latin typeface="Times New Roman" panose="02020603050405020304" pitchFamily="18" charset="0"/>
              </a:rPr>
              <a:t>LALR(1)</a:t>
            </a:r>
            <a:r>
              <a:rPr lang="zh-CN" altLang="en-US" sz="2000" dirty="0">
                <a:solidFill>
                  <a:srgbClr val="000000"/>
                </a:solidFill>
                <a:latin typeface="宋体" panose="02010600030101010101" pitchFamily="2" charset="-122"/>
              </a:rPr>
              <a:t>状态机的状态个数和</a:t>
            </a:r>
            <a:r>
              <a:rPr lang="en-US" altLang="zh-CN" sz="2000" dirty="0">
                <a:solidFill>
                  <a:srgbClr val="000000"/>
                </a:solidFill>
                <a:latin typeface="宋体" panose="02010600030101010101" pitchFamily="2" charset="-122"/>
              </a:rPr>
              <a:t>S</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宋体" panose="02010600030101010101" pitchFamily="2" charset="-122"/>
              </a:rPr>
              <a:t>状态机的状态个数相同，而其向前看符号则既不采用</a:t>
            </a:r>
            <a:r>
              <a:rPr lang="en-US" altLang="zh-CN" sz="2000" dirty="0">
                <a:solidFill>
                  <a:srgbClr val="000000"/>
                </a:solidFill>
                <a:latin typeface="Times New Roman" panose="02020603050405020304" pitchFamily="18" charset="0"/>
              </a:rPr>
              <a:t>SLR(1)</a:t>
            </a:r>
            <a:r>
              <a:rPr lang="zh-CN" altLang="en-US" sz="2000" dirty="0">
                <a:solidFill>
                  <a:srgbClr val="000000"/>
                </a:solidFill>
                <a:latin typeface="宋体" panose="02010600030101010101" pitchFamily="2" charset="-122"/>
              </a:rPr>
              <a:t>的</a:t>
            </a:r>
            <a:r>
              <a:rPr lang="en-US" altLang="zh-CN" sz="2000" dirty="0">
                <a:solidFill>
                  <a:srgbClr val="000000"/>
                </a:solidFill>
                <a:latin typeface="Times New Roman" panose="02020603050405020304" pitchFamily="18" charset="0"/>
              </a:rPr>
              <a:t>Follow</a:t>
            </a:r>
            <a:r>
              <a:rPr lang="zh-CN" altLang="en-US" sz="2000" dirty="0">
                <a:solidFill>
                  <a:srgbClr val="000000"/>
                </a:solidFill>
                <a:latin typeface="宋体" panose="02010600030101010101" pitchFamily="2" charset="-122"/>
              </a:rPr>
              <a:t>集方法，也不采用</a:t>
            </a:r>
            <a:r>
              <a:rPr lang="en-US" altLang="zh-CN" sz="2000" dirty="0">
                <a:solidFill>
                  <a:srgbClr val="000000"/>
                </a:solidFill>
                <a:latin typeface="Times New Roman" panose="02020603050405020304" pitchFamily="18" charset="0"/>
              </a:rPr>
              <a:t>LR(1)</a:t>
            </a:r>
            <a:r>
              <a:rPr lang="zh-CN" altLang="en-US" sz="2000" dirty="0">
                <a:solidFill>
                  <a:srgbClr val="000000"/>
                </a:solidFill>
                <a:latin typeface="宋体" panose="02010600030101010101" pitchFamily="2" charset="-122"/>
              </a:rPr>
              <a:t>的完全精确法。  </a:t>
            </a:r>
            <a:endParaRPr lang="zh-CN" altLang="en-US" sz="2000" dirty="0">
              <a:solidFill>
                <a:srgbClr val="000000"/>
              </a:solidFill>
              <a:latin typeface="宋体" panose="02010600030101010101" pitchFamily="2" charset="-122"/>
            </a:endParaRPr>
          </a:p>
        </p:txBody>
      </p:sp>
      <p:sp>
        <p:nvSpPr>
          <p:cNvPr id="182277" name="Rectangle 6"/>
          <p:cNvSpPr/>
          <p:nvPr/>
        </p:nvSpPr>
        <p:spPr>
          <a:xfrm>
            <a:off x="684213" y="3500438"/>
            <a:ext cx="2774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CC"/>
                </a:solidFill>
                <a:latin typeface="华文楷体" panose="02010600040101010101" pitchFamily="2" charset="-122"/>
                <a:ea typeface="华文楷体" panose="02010600040101010101" pitchFamily="2" charset="-122"/>
              </a:rPr>
              <a:t>LALR(1)</a:t>
            </a:r>
            <a:r>
              <a:rPr lang="zh-CN" altLang="en-US" sz="2400" b="1" dirty="0">
                <a:solidFill>
                  <a:srgbClr val="0000CC"/>
                </a:solidFill>
                <a:latin typeface="华文楷体" panose="02010600040101010101" pitchFamily="2" charset="-122"/>
                <a:ea typeface="华文楷体" panose="02010600040101010101" pitchFamily="2" charset="-122"/>
              </a:rPr>
              <a:t>的思想来源</a:t>
            </a:r>
            <a:endParaRPr lang="zh-CN" altLang="en-US" sz="2400" b="1" dirty="0">
              <a:solidFill>
                <a:srgbClr val="0000CC"/>
              </a:solidFill>
              <a:latin typeface="华文楷体" panose="02010600040101010101" pitchFamily="2" charset="-122"/>
              <a:ea typeface="华文楷体" panose="02010600040101010101" pitchFamily="2" charset="-122"/>
            </a:endParaRPr>
          </a:p>
        </p:txBody>
      </p:sp>
      <p:sp>
        <p:nvSpPr>
          <p:cNvPr id="182278" name="Rectangle 7"/>
          <p:cNvSpPr/>
          <p:nvPr/>
        </p:nvSpPr>
        <p:spPr>
          <a:xfrm>
            <a:off x="900113" y="4076700"/>
            <a:ext cx="71278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0000"/>
                </a:solidFill>
                <a:latin typeface="宋体" panose="02010600030101010101" pitchFamily="2" charset="-122"/>
              </a:rPr>
              <a:t>在</a:t>
            </a:r>
            <a:r>
              <a:rPr lang="en-US" altLang="zh-CN" sz="2400" b="1" dirty="0">
                <a:solidFill>
                  <a:srgbClr val="000000"/>
                </a:solidFill>
                <a:latin typeface="宋体" panose="02010600030101010101" pitchFamily="2" charset="-122"/>
              </a:rPr>
              <a:t>LR(1)</a:t>
            </a:r>
            <a:r>
              <a:rPr lang="zh-CN" altLang="en-US" sz="2400" b="1" dirty="0">
                <a:solidFill>
                  <a:srgbClr val="000000"/>
                </a:solidFill>
                <a:latin typeface="宋体" panose="02010600030101010101" pitchFamily="2" charset="-122"/>
              </a:rPr>
              <a:t>状态机出现很多同心状态，而</a:t>
            </a:r>
            <a:r>
              <a:rPr lang="en-US" altLang="zh-CN" sz="2400" b="1" dirty="0">
                <a:solidFill>
                  <a:srgbClr val="000000"/>
                </a:solidFill>
                <a:latin typeface="宋体" panose="02010600030101010101" pitchFamily="2" charset="-122"/>
              </a:rPr>
              <a:t>LALR(1)</a:t>
            </a:r>
            <a:r>
              <a:rPr lang="zh-CN" altLang="en-US" sz="2400" b="1" dirty="0">
                <a:solidFill>
                  <a:srgbClr val="000000"/>
                </a:solidFill>
                <a:latin typeface="宋体" panose="02010600030101010101" pitchFamily="2" charset="-122"/>
              </a:rPr>
              <a:t>状态机则不产生同心的状态，从而大大减少状态数，这就是</a:t>
            </a:r>
            <a:r>
              <a:rPr lang="en-US" altLang="zh-CN" sz="2400" b="1" dirty="0">
                <a:solidFill>
                  <a:srgbClr val="000000"/>
                </a:solidFill>
                <a:latin typeface="宋体" panose="02010600030101010101" pitchFamily="2" charset="-122"/>
              </a:rPr>
              <a:t>LALR(1)</a:t>
            </a:r>
            <a:r>
              <a:rPr lang="zh-CN" altLang="en-US" sz="2400" b="1" dirty="0">
                <a:solidFill>
                  <a:srgbClr val="000000"/>
                </a:solidFill>
                <a:latin typeface="宋体" panose="02010600030101010101" pitchFamily="2" charset="-122"/>
              </a:rPr>
              <a:t>和</a:t>
            </a:r>
            <a:r>
              <a:rPr lang="en-US" altLang="zh-CN" sz="2400" b="1" dirty="0">
                <a:solidFill>
                  <a:srgbClr val="000000"/>
                </a:solidFill>
                <a:latin typeface="宋体" panose="02010600030101010101" pitchFamily="2" charset="-122"/>
              </a:rPr>
              <a:t>LR(1)</a:t>
            </a:r>
            <a:r>
              <a:rPr lang="zh-CN" altLang="en-US" sz="2400" b="1" dirty="0">
                <a:solidFill>
                  <a:srgbClr val="000000"/>
                </a:solidFill>
                <a:latin typeface="宋体" panose="02010600030101010101" pitchFamily="2" charset="-122"/>
              </a:rPr>
              <a:t>的主要差别。</a:t>
            </a:r>
            <a:r>
              <a:rPr lang="zh-CN" altLang="en-US" sz="2400" dirty="0">
                <a:solidFill>
                  <a:srgbClr val="000000"/>
                </a:solidFill>
                <a:latin typeface="宋体" panose="02010600030101010101" pitchFamily="2" charset="-122"/>
              </a:rPr>
              <a:t> </a:t>
            </a:r>
            <a:endParaRPr lang="zh-CN" altLang="en-US" sz="2400" dirty="0">
              <a:solidFill>
                <a:srgbClr val="000000"/>
              </a:solidFill>
              <a:latin typeface="宋体" panose="02010600030101010101" pitchFamily="2" charset="-122"/>
            </a:endParaRPr>
          </a:p>
        </p:txBody>
      </p:sp>
    </p:spTree>
  </p:cSld>
  <p:clrMapOvr>
    <a:masterClrMapping/>
  </p:clrMapOvr>
  <p:transition>
    <p:blinds dir="ver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3299" name="Text Box 4"/>
          <p:cNvSpPr txBox="1"/>
          <p:nvPr/>
        </p:nvSpPr>
        <p:spPr>
          <a:xfrm>
            <a:off x="827088" y="549275"/>
            <a:ext cx="662463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009900"/>
                </a:solidFill>
                <a:latin typeface="宋体" panose="02010600030101010101" pitchFamily="2" charset="-122"/>
              </a:rPr>
              <a:t>算法</a:t>
            </a:r>
            <a:r>
              <a:rPr lang="en-US" altLang="zh-CN" sz="2400" b="1" dirty="0">
                <a:solidFill>
                  <a:srgbClr val="009900"/>
                </a:solidFill>
                <a:latin typeface="宋体" panose="02010600030101010101" pitchFamily="2" charset="-122"/>
              </a:rPr>
              <a:t>4.43</a:t>
            </a:r>
            <a:r>
              <a:rPr lang="en-US" altLang="zh-CN" sz="24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rPr>
              <a:t>一个简单但耗空间的</a:t>
            </a:r>
            <a:r>
              <a:rPr lang="en-US" altLang="zh-CN" sz="2400" b="1" dirty="0">
                <a:solidFill>
                  <a:srgbClr val="000000"/>
                </a:solidFill>
                <a:latin typeface="宋体" panose="02010600030101010101" pitchFamily="2" charset="-122"/>
              </a:rPr>
              <a:t>LALR</a:t>
            </a:r>
            <a:r>
              <a:rPr lang="zh-CN" altLang="en-US" sz="2400" b="1" dirty="0">
                <a:solidFill>
                  <a:srgbClr val="000000"/>
                </a:solidFill>
                <a:latin typeface="宋体" panose="02010600030101010101" pitchFamily="2" charset="-122"/>
              </a:rPr>
              <a:t>构造法</a:t>
            </a:r>
            <a:endParaRPr lang="zh-CN" altLang="en-US" sz="2400" b="1" dirty="0">
              <a:solidFill>
                <a:srgbClr val="000000"/>
              </a:solidFill>
              <a:latin typeface="宋体" panose="02010600030101010101" pitchFamily="2" charset="-122"/>
            </a:endParaRPr>
          </a:p>
        </p:txBody>
      </p:sp>
      <p:sp>
        <p:nvSpPr>
          <p:cNvPr id="183300" name="Text Box 6"/>
          <p:cNvSpPr txBox="1"/>
          <p:nvPr/>
        </p:nvSpPr>
        <p:spPr>
          <a:xfrm>
            <a:off x="827088" y="1125538"/>
            <a:ext cx="7559675" cy="4968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输入：增广文法</a:t>
            </a:r>
            <a:r>
              <a:rPr lang="en-US" altLang="zh-CN" sz="2000" dirty="0">
                <a:solidFill>
                  <a:srgbClr val="000000"/>
                </a:solidFill>
              </a:rPr>
              <a:t>G</a:t>
            </a:r>
            <a:r>
              <a:rPr lang="en-US" altLang="zh-CN" sz="2000" dirty="0">
                <a:solidFill>
                  <a:srgbClr val="000000"/>
                </a:solidFill>
                <a:latin typeface="Arial" panose="020B0604020202020204" pitchFamily="34" charset="0"/>
              </a:rPr>
              <a:t>’</a:t>
            </a:r>
            <a:endParaRPr lang="en-US" altLang="zh-CN" sz="2000" dirty="0">
              <a:solidFill>
                <a:srgbClr val="000000"/>
              </a:solidFill>
            </a:endParaRPr>
          </a:p>
          <a:p>
            <a:pPr marL="0" lvl="0" indent="0" eaLnBrk="1" hangingPunct="1">
              <a:spcBef>
                <a:spcPct val="50000"/>
              </a:spcBef>
              <a:buNone/>
            </a:pPr>
            <a:r>
              <a:rPr lang="zh-CN" altLang="en-US" sz="2000" dirty="0">
                <a:solidFill>
                  <a:srgbClr val="000000"/>
                </a:solidFill>
              </a:rPr>
              <a:t>输出：</a:t>
            </a:r>
            <a:r>
              <a:rPr lang="en-US" altLang="zh-CN" sz="2000" dirty="0">
                <a:solidFill>
                  <a:srgbClr val="000000"/>
                </a:solidFill>
              </a:rPr>
              <a:t>G</a:t>
            </a:r>
            <a:r>
              <a:rPr lang="en-US" altLang="zh-CN" sz="2000" dirty="0">
                <a:solidFill>
                  <a:srgbClr val="000000"/>
                </a:solidFill>
                <a:latin typeface="Arial" panose="020B0604020202020204" pitchFamily="34" charset="0"/>
              </a:rPr>
              <a:t>’</a:t>
            </a:r>
            <a:r>
              <a:rPr lang="zh-CN" altLang="en-US" sz="2000" dirty="0">
                <a:solidFill>
                  <a:srgbClr val="000000"/>
                </a:solidFill>
              </a:rPr>
              <a:t>的</a:t>
            </a:r>
            <a:r>
              <a:rPr lang="en-US" altLang="zh-CN" sz="2000" dirty="0">
                <a:solidFill>
                  <a:srgbClr val="000000"/>
                </a:solidFill>
              </a:rPr>
              <a:t>LALR</a:t>
            </a:r>
            <a:r>
              <a:rPr lang="zh-CN" altLang="en-US" sz="2000" dirty="0">
                <a:solidFill>
                  <a:srgbClr val="000000"/>
                </a:solidFill>
              </a:rPr>
              <a:t>语法分析表</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方法：</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1. </a:t>
            </a:r>
            <a:r>
              <a:rPr lang="zh-CN" altLang="en-US" sz="2000" dirty="0">
                <a:solidFill>
                  <a:srgbClr val="000000"/>
                </a:solidFill>
              </a:rPr>
              <a:t>构造文法的</a:t>
            </a:r>
            <a:r>
              <a:rPr lang="en-US" altLang="zh-CN" sz="2000" dirty="0">
                <a:solidFill>
                  <a:srgbClr val="000000"/>
                </a:solidFill>
              </a:rPr>
              <a:t>LR(1)</a:t>
            </a:r>
            <a:r>
              <a:rPr lang="zh-CN" altLang="en-US" sz="2000" dirty="0">
                <a:solidFill>
                  <a:srgbClr val="000000"/>
                </a:solidFill>
              </a:rPr>
              <a:t>项目集规范族</a:t>
            </a:r>
            <a:r>
              <a:rPr lang="en-US" altLang="zh-CN" sz="2000" dirty="0">
                <a:solidFill>
                  <a:srgbClr val="000000"/>
                </a:solidFill>
              </a:rPr>
              <a:t>C</a:t>
            </a:r>
            <a:r>
              <a:rPr lang="zh-CN" altLang="en-US" sz="2000" dirty="0">
                <a:solidFill>
                  <a:srgbClr val="000000"/>
                </a:solidFill>
              </a:rPr>
              <a:t>＝</a:t>
            </a:r>
            <a:r>
              <a:rPr lang="en-US" altLang="zh-CN" sz="2000" dirty="0">
                <a:solidFill>
                  <a:srgbClr val="000000"/>
                </a:solidFill>
              </a:rPr>
              <a:t>{I</a:t>
            </a:r>
            <a:r>
              <a:rPr lang="en-US" altLang="zh-CN" sz="2000" baseline="-25000" dirty="0">
                <a:solidFill>
                  <a:srgbClr val="000000"/>
                </a:solidFill>
              </a:rPr>
              <a:t>0</a:t>
            </a:r>
            <a:r>
              <a:rPr lang="en-US" altLang="zh-CN" sz="2000" dirty="0">
                <a:solidFill>
                  <a:srgbClr val="000000"/>
                </a:solidFill>
              </a:rPr>
              <a:t>,I</a:t>
            </a:r>
            <a:r>
              <a:rPr lang="en-US" altLang="zh-CN" sz="2000" baseline="-25000" dirty="0">
                <a:solidFill>
                  <a:srgbClr val="000000"/>
                </a:solidFill>
              </a:rPr>
              <a:t>1</a:t>
            </a:r>
            <a:r>
              <a:rPr lang="en-US" altLang="zh-CN" sz="2000" dirty="0">
                <a:solidFill>
                  <a:srgbClr val="000000"/>
                </a:solidFill>
              </a:rPr>
              <a:t>,</a:t>
            </a:r>
            <a:r>
              <a:rPr lang="en-US" altLang="zh-CN" sz="2000" dirty="0">
                <a:solidFill>
                  <a:srgbClr val="000000"/>
                </a:solidFill>
                <a:latin typeface="Arial" panose="020B0604020202020204" pitchFamily="34" charset="0"/>
              </a:rPr>
              <a:t>…</a:t>
            </a:r>
            <a:r>
              <a:rPr lang="en-US" altLang="zh-CN" sz="2000" dirty="0">
                <a:solidFill>
                  <a:srgbClr val="000000"/>
                </a:solidFill>
              </a:rPr>
              <a:t>I</a:t>
            </a:r>
            <a:r>
              <a:rPr lang="en-US" altLang="zh-CN" sz="2000" baseline="-25000" dirty="0">
                <a:solidFill>
                  <a:srgbClr val="000000"/>
                </a:solidFill>
              </a:rPr>
              <a:t>n</a:t>
            </a:r>
            <a:r>
              <a:rPr lang="en-US" altLang="zh-CN" sz="2000" dirty="0">
                <a:solidFill>
                  <a:srgbClr val="000000"/>
                </a:solidFill>
              </a:rPr>
              <a:t>}</a:t>
            </a:r>
            <a:r>
              <a:rPr lang="zh-CN" altLang="en-US" sz="2000" dirty="0">
                <a:solidFill>
                  <a:srgbClr val="000000"/>
                </a:solidFill>
              </a:rPr>
              <a:t>。</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2. </a:t>
            </a:r>
            <a:r>
              <a:rPr lang="zh-CN" altLang="en-US" sz="2000" dirty="0">
                <a:solidFill>
                  <a:srgbClr val="000000"/>
                </a:solidFill>
              </a:rPr>
              <a:t>对出现在</a:t>
            </a:r>
            <a:r>
              <a:rPr lang="en-US" altLang="zh-CN" sz="2000" dirty="0">
                <a:solidFill>
                  <a:srgbClr val="000000"/>
                </a:solidFill>
              </a:rPr>
              <a:t>LR(1)</a:t>
            </a:r>
            <a:r>
              <a:rPr lang="zh-CN" altLang="en-US" sz="2000" dirty="0">
                <a:solidFill>
                  <a:srgbClr val="000000"/>
                </a:solidFill>
              </a:rPr>
              <a:t>项目集中的每个心，找出所有与之同心的项目集，用它们的并集代替它们。</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3. </a:t>
            </a:r>
            <a:r>
              <a:rPr lang="zh-CN" altLang="en-US" sz="2000" dirty="0">
                <a:solidFill>
                  <a:srgbClr val="000000"/>
                </a:solidFill>
              </a:rPr>
              <a:t>令</a:t>
            </a:r>
            <a:r>
              <a:rPr lang="en-US" altLang="zh-CN" sz="2000" dirty="0">
                <a:solidFill>
                  <a:srgbClr val="000000"/>
                </a:solidFill>
              </a:rPr>
              <a:t>C</a:t>
            </a:r>
            <a:r>
              <a:rPr lang="en-US" altLang="zh-CN" sz="2000" dirty="0">
                <a:solidFill>
                  <a:srgbClr val="000000"/>
                </a:solidFill>
                <a:latin typeface="Arial" panose="020B0604020202020204" pitchFamily="34" charset="0"/>
              </a:rPr>
              <a:t>’</a:t>
            </a:r>
            <a:r>
              <a:rPr lang="zh-CN" altLang="en-US" sz="2000" dirty="0">
                <a:solidFill>
                  <a:srgbClr val="000000"/>
                </a:solidFill>
              </a:rPr>
              <a:t>＝</a:t>
            </a:r>
            <a:r>
              <a:rPr lang="en-US" altLang="zh-CN" sz="2000" dirty="0">
                <a:solidFill>
                  <a:srgbClr val="000000"/>
                </a:solidFill>
              </a:rPr>
              <a:t>{J</a:t>
            </a:r>
            <a:r>
              <a:rPr lang="en-US" altLang="zh-CN" sz="2000" baseline="-25000" dirty="0">
                <a:solidFill>
                  <a:srgbClr val="000000"/>
                </a:solidFill>
              </a:rPr>
              <a:t>0</a:t>
            </a:r>
            <a:r>
              <a:rPr lang="en-US" altLang="zh-CN" sz="2000" dirty="0">
                <a:solidFill>
                  <a:srgbClr val="000000"/>
                </a:solidFill>
              </a:rPr>
              <a:t>,J</a:t>
            </a:r>
            <a:r>
              <a:rPr lang="en-US" altLang="zh-CN" sz="2000" baseline="-25000" dirty="0">
                <a:solidFill>
                  <a:srgbClr val="000000"/>
                </a:solidFill>
              </a:rPr>
              <a:t>1</a:t>
            </a:r>
            <a:r>
              <a:rPr lang="en-US" altLang="zh-CN" sz="2000" dirty="0">
                <a:solidFill>
                  <a:srgbClr val="000000"/>
                </a:solidFill>
              </a:rPr>
              <a:t>,</a:t>
            </a:r>
            <a:r>
              <a:rPr lang="en-US" altLang="zh-CN" sz="2000" dirty="0">
                <a:solidFill>
                  <a:srgbClr val="000000"/>
                </a:solidFill>
                <a:latin typeface="Arial" panose="020B0604020202020204" pitchFamily="34" charset="0"/>
              </a:rPr>
              <a:t>…</a:t>
            </a:r>
            <a:r>
              <a:rPr lang="en-US" altLang="zh-CN" sz="2000" dirty="0">
                <a:solidFill>
                  <a:srgbClr val="000000"/>
                </a:solidFill>
              </a:rPr>
              <a:t>,J</a:t>
            </a:r>
            <a:r>
              <a:rPr lang="en-US" altLang="zh-CN" sz="2000" baseline="-25000" dirty="0">
                <a:solidFill>
                  <a:srgbClr val="000000"/>
                </a:solidFill>
              </a:rPr>
              <a:t>m</a:t>
            </a:r>
            <a:r>
              <a:rPr lang="en-US" altLang="zh-CN" sz="2000" dirty="0">
                <a:solidFill>
                  <a:srgbClr val="000000"/>
                </a:solidFill>
              </a:rPr>
              <a:t>}</a:t>
            </a:r>
            <a:r>
              <a:rPr lang="zh-CN" altLang="en-US" sz="2000" dirty="0">
                <a:solidFill>
                  <a:srgbClr val="000000"/>
                </a:solidFill>
              </a:rPr>
              <a:t>是合并后的</a:t>
            </a:r>
            <a:r>
              <a:rPr lang="en-US" altLang="zh-CN" sz="2000" dirty="0">
                <a:solidFill>
                  <a:srgbClr val="000000"/>
                </a:solidFill>
              </a:rPr>
              <a:t>LR(1)</a:t>
            </a:r>
            <a:r>
              <a:rPr lang="zh-CN" altLang="en-US" sz="2000" dirty="0">
                <a:solidFill>
                  <a:srgbClr val="000000"/>
                </a:solidFill>
              </a:rPr>
              <a:t>项目集族。按算法</a:t>
            </a:r>
            <a:r>
              <a:rPr lang="en-US" altLang="zh-CN" sz="2000" dirty="0">
                <a:solidFill>
                  <a:srgbClr val="000000"/>
                </a:solidFill>
              </a:rPr>
              <a:t>4.40</a:t>
            </a:r>
            <a:r>
              <a:rPr lang="zh-CN" altLang="en-US" sz="2000" dirty="0">
                <a:solidFill>
                  <a:srgbClr val="000000"/>
                </a:solidFill>
              </a:rPr>
              <a:t>的方式从</a:t>
            </a:r>
            <a:r>
              <a:rPr lang="en-US" altLang="zh-CN" sz="2000" dirty="0">
                <a:solidFill>
                  <a:srgbClr val="000000"/>
                </a:solidFill>
              </a:rPr>
              <a:t>J</a:t>
            </a:r>
            <a:r>
              <a:rPr lang="en-US" altLang="zh-CN" sz="2000" baseline="-25000" dirty="0">
                <a:solidFill>
                  <a:srgbClr val="000000"/>
                </a:solidFill>
              </a:rPr>
              <a:t>i</a:t>
            </a:r>
            <a:r>
              <a:rPr lang="zh-CN" altLang="en-US" sz="2000" dirty="0">
                <a:solidFill>
                  <a:srgbClr val="000000"/>
                </a:solidFill>
              </a:rPr>
              <a:t>构造动作。如果动作发生冲突，说明该文法不是</a:t>
            </a:r>
            <a:r>
              <a:rPr lang="en-US" altLang="zh-CN" sz="2000" dirty="0">
                <a:solidFill>
                  <a:srgbClr val="000000"/>
                </a:solidFill>
              </a:rPr>
              <a:t>LALR(1)</a:t>
            </a:r>
            <a:r>
              <a:rPr lang="zh-CN" altLang="en-US" sz="2000" dirty="0">
                <a:solidFill>
                  <a:srgbClr val="000000"/>
                </a:solidFill>
              </a:rPr>
              <a:t>文法。</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4. goto</a:t>
            </a:r>
            <a:r>
              <a:rPr lang="zh-CN" altLang="en-US" sz="2000" dirty="0">
                <a:solidFill>
                  <a:srgbClr val="000000"/>
                </a:solidFill>
              </a:rPr>
              <a:t>表的构造如下：如果</a:t>
            </a:r>
            <a:r>
              <a:rPr lang="en-US" altLang="zh-CN" sz="2000" dirty="0">
                <a:solidFill>
                  <a:srgbClr val="000000"/>
                </a:solidFill>
              </a:rPr>
              <a:t>J</a:t>
            </a:r>
            <a:r>
              <a:rPr lang="zh-CN" altLang="en-US" sz="2000" dirty="0">
                <a:solidFill>
                  <a:srgbClr val="000000"/>
                </a:solidFill>
              </a:rPr>
              <a:t>是一个或多个</a:t>
            </a:r>
            <a:r>
              <a:rPr lang="en-US" altLang="zh-CN" sz="2000" dirty="0">
                <a:solidFill>
                  <a:srgbClr val="000000"/>
                </a:solidFill>
              </a:rPr>
              <a:t>LR(1)</a:t>
            </a:r>
            <a:r>
              <a:rPr lang="zh-CN" altLang="en-US" sz="2000" dirty="0">
                <a:solidFill>
                  <a:srgbClr val="000000"/>
                </a:solidFill>
              </a:rPr>
              <a:t>项目集的并，即</a:t>
            </a:r>
            <a:r>
              <a:rPr lang="en-US" altLang="zh-CN" sz="2000" dirty="0">
                <a:solidFill>
                  <a:srgbClr val="000000"/>
                </a:solidFill>
              </a:rPr>
              <a:t>J</a:t>
            </a:r>
            <a:r>
              <a:rPr lang="zh-CN" altLang="en-US" sz="2000" dirty="0">
                <a:solidFill>
                  <a:srgbClr val="000000"/>
                </a:solidFill>
              </a:rPr>
              <a:t>＝</a:t>
            </a:r>
            <a:r>
              <a:rPr lang="en-US" altLang="zh-CN" sz="2000" dirty="0">
                <a:solidFill>
                  <a:srgbClr val="000000"/>
                </a:solidFill>
              </a:rPr>
              <a:t>I</a:t>
            </a:r>
            <a:r>
              <a:rPr lang="en-US" altLang="zh-CN" sz="2000" baseline="-25000" dirty="0">
                <a:solidFill>
                  <a:srgbClr val="000000"/>
                </a:solidFill>
              </a:rPr>
              <a:t>1</a:t>
            </a:r>
            <a:r>
              <a:rPr lang="en-US" altLang="zh-CN" sz="2000" dirty="0">
                <a:solidFill>
                  <a:srgbClr val="000000"/>
                </a:solidFill>
              </a:rPr>
              <a:t>UI</a:t>
            </a:r>
            <a:r>
              <a:rPr lang="en-US" altLang="zh-CN" sz="2000" baseline="-25000" dirty="0">
                <a:solidFill>
                  <a:srgbClr val="000000"/>
                </a:solidFill>
              </a:rPr>
              <a:t>2</a:t>
            </a:r>
            <a:r>
              <a:rPr lang="en-US" altLang="zh-CN" sz="2000" dirty="0">
                <a:solidFill>
                  <a:srgbClr val="000000"/>
                </a:solidFill>
              </a:rPr>
              <a:t>U</a:t>
            </a:r>
            <a:r>
              <a:rPr lang="en-US" altLang="zh-CN" sz="2000" dirty="0">
                <a:solidFill>
                  <a:srgbClr val="000000"/>
                </a:solidFill>
                <a:latin typeface="Arial" panose="020B0604020202020204" pitchFamily="34" charset="0"/>
              </a:rPr>
              <a:t>…</a:t>
            </a:r>
            <a:r>
              <a:rPr lang="en-US" altLang="zh-CN" sz="2000" dirty="0">
                <a:solidFill>
                  <a:srgbClr val="000000"/>
                </a:solidFill>
              </a:rPr>
              <a:t>UI</a:t>
            </a:r>
            <a:r>
              <a:rPr lang="en-US" altLang="zh-CN" sz="2000" baseline="-25000" dirty="0">
                <a:solidFill>
                  <a:srgbClr val="000000"/>
                </a:solidFill>
              </a:rPr>
              <a:t>k</a:t>
            </a:r>
            <a:r>
              <a:rPr lang="en-US" altLang="zh-CN" sz="2000" dirty="0">
                <a:solidFill>
                  <a:srgbClr val="000000"/>
                </a:solidFill>
              </a:rPr>
              <a:t>, </a:t>
            </a:r>
            <a:r>
              <a:rPr lang="zh-CN" altLang="en-US" sz="2000" dirty="0">
                <a:solidFill>
                  <a:srgbClr val="000000"/>
                </a:solidFill>
              </a:rPr>
              <a:t>那么</a:t>
            </a:r>
            <a:r>
              <a:rPr lang="en-US" altLang="zh-CN" sz="2000" dirty="0">
                <a:solidFill>
                  <a:srgbClr val="000000"/>
                </a:solidFill>
              </a:rPr>
              <a:t>goto(I</a:t>
            </a:r>
            <a:r>
              <a:rPr lang="en-US" altLang="zh-CN" sz="2000" baseline="-25000" dirty="0">
                <a:solidFill>
                  <a:srgbClr val="000000"/>
                </a:solidFill>
              </a:rPr>
              <a:t>1</a:t>
            </a:r>
            <a:r>
              <a:rPr lang="en-US" altLang="zh-CN" sz="2000" dirty="0">
                <a:solidFill>
                  <a:srgbClr val="000000"/>
                </a:solidFill>
              </a:rPr>
              <a:t>, X), goto(I</a:t>
            </a:r>
            <a:r>
              <a:rPr lang="en-US" altLang="zh-CN" sz="2000" baseline="-25000" dirty="0">
                <a:solidFill>
                  <a:srgbClr val="000000"/>
                </a:solidFill>
              </a:rPr>
              <a:t>2</a:t>
            </a:r>
            <a:r>
              <a:rPr lang="en-US" altLang="zh-CN" sz="2000" dirty="0">
                <a:solidFill>
                  <a:srgbClr val="000000"/>
                </a:solidFill>
              </a:rPr>
              <a:t>,X),</a:t>
            </a:r>
            <a:r>
              <a:rPr lang="en-US" altLang="zh-CN" sz="2000" dirty="0">
                <a:solidFill>
                  <a:srgbClr val="000000"/>
                </a:solidFill>
                <a:latin typeface="Arial" panose="020B0604020202020204" pitchFamily="34" charset="0"/>
              </a:rPr>
              <a:t>…</a:t>
            </a:r>
            <a:r>
              <a:rPr lang="en-US" altLang="zh-CN" sz="2000" dirty="0">
                <a:solidFill>
                  <a:srgbClr val="000000"/>
                </a:solidFill>
              </a:rPr>
              <a:t>, goto(I</a:t>
            </a:r>
            <a:r>
              <a:rPr lang="en-US" altLang="zh-CN" sz="2000" baseline="-25000" dirty="0">
                <a:solidFill>
                  <a:srgbClr val="000000"/>
                </a:solidFill>
              </a:rPr>
              <a:t>k</a:t>
            </a:r>
            <a:r>
              <a:rPr lang="en-US" altLang="zh-CN" sz="2000" dirty="0">
                <a:solidFill>
                  <a:srgbClr val="000000"/>
                </a:solidFill>
              </a:rPr>
              <a:t>,X)</a:t>
            </a:r>
            <a:r>
              <a:rPr lang="zh-CN" altLang="en-US" sz="2000" dirty="0">
                <a:solidFill>
                  <a:srgbClr val="000000"/>
                </a:solidFill>
              </a:rPr>
              <a:t>也同心。记</a:t>
            </a:r>
            <a:r>
              <a:rPr lang="en-US" altLang="zh-CN" sz="2000" dirty="0">
                <a:solidFill>
                  <a:srgbClr val="000000"/>
                </a:solidFill>
              </a:rPr>
              <a:t>K</a:t>
            </a:r>
            <a:r>
              <a:rPr lang="zh-CN" altLang="en-US" sz="2000" dirty="0">
                <a:solidFill>
                  <a:srgbClr val="000000"/>
                </a:solidFill>
              </a:rPr>
              <a:t>为所有与</a:t>
            </a:r>
            <a:r>
              <a:rPr lang="en-US" altLang="zh-CN" sz="2000" dirty="0">
                <a:solidFill>
                  <a:srgbClr val="000000"/>
                </a:solidFill>
              </a:rPr>
              <a:t>goto(I</a:t>
            </a:r>
            <a:r>
              <a:rPr lang="en-US" altLang="zh-CN" sz="2000" baseline="-25000" dirty="0">
                <a:solidFill>
                  <a:srgbClr val="000000"/>
                </a:solidFill>
              </a:rPr>
              <a:t>1</a:t>
            </a:r>
            <a:r>
              <a:rPr lang="en-US" altLang="zh-CN" sz="2000" dirty="0">
                <a:solidFill>
                  <a:srgbClr val="000000"/>
                </a:solidFill>
              </a:rPr>
              <a:t>,X)</a:t>
            </a:r>
            <a:r>
              <a:rPr lang="zh-CN" altLang="en-US" sz="2000" dirty="0">
                <a:solidFill>
                  <a:srgbClr val="000000"/>
                </a:solidFill>
              </a:rPr>
              <a:t>同心的项目集的并，则</a:t>
            </a:r>
            <a:r>
              <a:rPr lang="en-US" altLang="zh-CN" sz="2000" dirty="0">
                <a:solidFill>
                  <a:srgbClr val="000000"/>
                </a:solidFill>
              </a:rPr>
              <a:t>goto(J,X)=K</a:t>
            </a:r>
            <a:r>
              <a:rPr lang="zh-CN" altLang="en-US" sz="2000" dirty="0">
                <a:solidFill>
                  <a:srgbClr val="000000"/>
                </a:solidFill>
              </a:rPr>
              <a:t>。</a:t>
            </a:r>
            <a:endParaRPr lang="zh-CN" altLang="en-US" sz="2000" dirty="0">
              <a:solidFill>
                <a:srgbClr val="000000"/>
              </a:solidFill>
            </a:endParaRPr>
          </a:p>
        </p:txBody>
      </p:sp>
    </p:spTree>
  </p:cSld>
  <p:clrMapOvr>
    <a:masterClrMapping/>
  </p:clrMapOvr>
  <p:transition>
    <p:blinds dir="ver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270340" name="Picture 4"/>
          <p:cNvPicPr>
            <a:picLocks noChangeAspect="1"/>
          </p:cNvPicPr>
          <p:nvPr/>
        </p:nvPicPr>
        <p:blipFill>
          <a:blip r:embed="rId1"/>
          <a:stretch>
            <a:fillRect/>
          </a:stretch>
        </p:blipFill>
        <p:spPr>
          <a:xfrm>
            <a:off x="900113" y="1125538"/>
            <a:ext cx="7200900" cy="4900612"/>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70340"/>
                                        </p:tgtEl>
                                        <p:attrNameLst>
                                          <p:attrName>style.visibility</p:attrName>
                                        </p:attrNameLst>
                                      </p:cBhvr>
                                      <p:to>
                                        <p:strVal val="visible"/>
                                      </p:to>
                                    </p:set>
                                    <p:anim calcmode="lin" valueType="num">
                                      <p:cBhvr additive="base">
                                        <p:cTn id="7" dur="1000" fill="hold"/>
                                        <p:tgtEl>
                                          <p:spTgt spid="270340"/>
                                        </p:tgtEl>
                                        <p:attrNameLst>
                                          <p:attrName>ppt_x</p:attrName>
                                        </p:attrNameLst>
                                      </p:cBhvr>
                                      <p:tavLst>
                                        <p:tav tm="0">
                                          <p:val>
                                            <p:strVal val="1+#ppt_w/2"/>
                                          </p:val>
                                        </p:tav>
                                        <p:tav tm="100000">
                                          <p:val>
                                            <p:strVal val="#ppt_x"/>
                                          </p:val>
                                        </p:tav>
                                      </p:tavLst>
                                    </p:anim>
                                    <p:anim calcmode="lin" valueType="num">
                                      <p:cBhvr additive="base">
                                        <p:cTn id="8" dur="1000" fill="hold"/>
                                        <p:tgtEl>
                                          <p:spTgt spid="270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5347" name="Rectangle 4"/>
          <p:cNvSpPr>
            <a:spLocks noGrp="1"/>
          </p:cNvSpPr>
          <p:nvPr>
            <p:ph type="title"/>
          </p:nvPr>
        </p:nvSpPr>
        <p:spPr>
          <a:xfrm>
            <a:off x="468313" y="692150"/>
            <a:ext cx="8243887" cy="463550"/>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4.8 </a:t>
            </a:r>
            <a:r>
              <a:rPr lang="zh-CN" altLang="en-US" sz="3200" b="1" dirty="0">
                <a:solidFill>
                  <a:schemeClr val="tx1"/>
                </a:solidFill>
                <a:effectLst/>
                <a:latin typeface="宋体" panose="02010600030101010101" pitchFamily="2" charset="-122"/>
                <a:cs typeface="Times New Roman" panose="02020603050405020304" pitchFamily="18" charset="0"/>
              </a:rPr>
              <a:t>二义文法的应用</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185348" name="Rectangle 5"/>
          <p:cNvSpPr>
            <a:spLocks noGrp="1"/>
          </p:cNvSpPr>
          <p:nvPr>
            <p:ph idx="1"/>
          </p:nvPr>
        </p:nvSpPr>
        <p:spPr>
          <a:xfrm>
            <a:off x="250825" y="1412875"/>
            <a:ext cx="8893175" cy="647700"/>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4.8.1 </a:t>
            </a:r>
            <a:r>
              <a:rPr lang="zh-CN" altLang="en-US" sz="2800" b="1" dirty="0">
                <a:solidFill>
                  <a:srgbClr val="660033"/>
                </a:solidFill>
                <a:latin typeface="宋体" panose="02010600030101010101" pitchFamily="2" charset="-122"/>
                <a:cs typeface="Times New Roman" panose="02020603050405020304" pitchFamily="18" charset="0"/>
              </a:rPr>
              <a:t>使用优先级和结合规则来解决分析动作的冲突</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85349" name="Text Box 6"/>
          <p:cNvSpPr txBox="1"/>
          <p:nvPr/>
        </p:nvSpPr>
        <p:spPr>
          <a:xfrm>
            <a:off x="900113" y="2205038"/>
            <a:ext cx="6284912" cy="1917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400" b="1" dirty="0">
                <a:solidFill>
                  <a:srgbClr val="000000"/>
                </a:solidFill>
                <a:latin typeface="Times New Roman" panose="02020603050405020304" pitchFamily="18" charset="0"/>
              </a:rPr>
              <a:t>E → E + E | E * E | (E) | id</a:t>
            </a:r>
            <a:endParaRPr lang="en-US" altLang="zh-CN" sz="2400" b="1" dirty="0">
              <a:solidFill>
                <a:srgbClr val="000000"/>
              </a:solidFill>
              <a:latin typeface="Times New Roman" panose="02020603050405020304" pitchFamily="18" charset="0"/>
            </a:endParaRPr>
          </a:p>
          <a:p>
            <a:pPr marL="0" lvl="0" indent="0" algn="just" eaLnBrk="1" hangingPunct="1">
              <a:spcBef>
                <a:spcPct val="0"/>
              </a:spcBef>
              <a:buNone/>
            </a:pPr>
            <a:endParaRPr lang="en-US" altLang="zh-CN" sz="24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b="1" dirty="0">
                <a:solidFill>
                  <a:srgbClr val="000000"/>
                </a:solidFill>
                <a:latin typeface="Times New Roman" panose="02020603050405020304" pitchFamily="18" charset="0"/>
              </a:rPr>
              <a:t>E → E + T  |T</a:t>
            </a:r>
            <a:endParaRPr lang="en-US" altLang="zh-CN" sz="24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b="1" dirty="0">
                <a:solidFill>
                  <a:srgbClr val="000000"/>
                </a:solidFill>
                <a:latin typeface="Times New Roman" panose="02020603050405020304" pitchFamily="18" charset="0"/>
              </a:rPr>
              <a:t>T → T * F | F</a:t>
            </a:r>
            <a:endParaRPr lang="en-US" altLang="zh-CN" sz="24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400" b="1" dirty="0">
                <a:solidFill>
                  <a:srgbClr val="000000"/>
                </a:solidFill>
                <a:latin typeface="Times New Roman" panose="02020603050405020304" pitchFamily="18" charset="0"/>
              </a:rPr>
              <a:t>F→( E ) |id</a:t>
            </a:r>
            <a:endParaRPr lang="en-US" altLang="zh-CN" sz="2400" b="1" dirty="0">
              <a:solidFill>
                <a:srgbClr val="0000CC"/>
              </a:solidFill>
              <a:latin typeface="Times New Roman" panose="02020603050405020304" pitchFamily="18" charset="0"/>
            </a:endParaRPr>
          </a:p>
        </p:txBody>
      </p:sp>
      <p:sp>
        <p:nvSpPr>
          <p:cNvPr id="185350" name="Rectangle 8"/>
          <p:cNvSpPr/>
          <p:nvPr/>
        </p:nvSpPr>
        <p:spPr>
          <a:xfrm>
            <a:off x="395288" y="4941888"/>
            <a:ext cx="8135937" cy="5048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r>
              <a:rPr lang="en-US" altLang="zh-CN" sz="2800" b="1" dirty="0">
                <a:solidFill>
                  <a:srgbClr val="660033"/>
                </a:solidFill>
                <a:latin typeface="宋体" panose="02010600030101010101" pitchFamily="2" charset="-122"/>
                <a:cs typeface="Times New Roman" panose="02020603050405020304" pitchFamily="18" charset="0"/>
              </a:rPr>
              <a:t>4.8.2 </a:t>
            </a:r>
            <a:r>
              <a:rPr lang="zh-CN" altLang="en-US" sz="2800" b="1" dirty="0">
                <a:solidFill>
                  <a:srgbClr val="660033"/>
                </a:solidFill>
                <a:latin typeface="宋体" panose="02010600030101010101" pitchFamily="2" charset="-122"/>
                <a:cs typeface="Times New Roman" panose="02020603050405020304" pitchFamily="18" charset="0"/>
              </a:rPr>
              <a:t>悬空</a:t>
            </a:r>
            <a:r>
              <a:rPr lang="en-US" altLang="zh-CN" sz="2800" b="1" dirty="0">
                <a:solidFill>
                  <a:srgbClr val="660033"/>
                </a:solidFill>
                <a:latin typeface="宋体" panose="02010600030101010101" pitchFamily="2" charset="-122"/>
                <a:cs typeface="Times New Roman" panose="02020603050405020304" pitchFamily="18" charset="0"/>
              </a:rPr>
              <a:t>else</a:t>
            </a:r>
            <a:r>
              <a:rPr lang="zh-CN" altLang="en-US" sz="2800" b="1" dirty="0">
                <a:solidFill>
                  <a:srgbClr val="660033"/>
                </a:solidFill>
                <a:latin typeface="宋体" panose="02010600030101010101" pitchFamily="2" charset="-122"/>
                <a:cs typeface="Times New Roman" panose="02020603050405020304" pitchFamily="18" charset="0"/>
              </a:rPr>
              <a:t>的二义性</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85351" name="Rectangle 9"/>
          <p:cNvSpPr/>
          <p:nvPr/>
        </p:nvSpPr>
        <p:spPr>
          <a:xfrm>
            <a:off x="1187450" y="4365625"/>
            <a:ext cx="29162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CC"/>
                </a:solidFill>
              </a:rPr>
              <a:t>P178 </a:t>
            </a:r>
            <a:r>
              <a:rPr lang="zh-CN" altLang="en-US" sz="2000" dirty="0">
                <a:solidFill>
                  <a:srgbClr val="0000CC"/>
                </a:solidFill>
              </a:rPr>
              <a:t>图</a:t>
            </a:r>
            <a:r>
              <a:rPr lang="en-US" altLang="zh-CN" sz="2000" dirty="0">
                <a:solidFill>
                  <a:srgbClr val="0000CC"/>
                </a:solidFill>
              </a:rPr>
              <a:t>4-48   </a:t>
            </a:r>
            <a:r>
              <a:rPr lang="zh-CN" altLang="en-US" sz="2000" dirty="0">
                <a:solidFill>
                  <a:srgbClr val="0000CC"/>
                </a:solidFill>
              </a:rPr>
              <a:t>图</a:t>
            </a:r>
            <a:r>
              <a:rPr lang="en-US" altLang="zh-CN" sz="2000" dirty="0">
                <a:solidFill>
                  <a:srgbClr val="0000CC"/>
                </a:solidFill>
              </a:rPr>
              <a:t>4-49</a:t>
            </a:r>
            <a:endParaRPr lang="en-US" altLang="zh-CN" sz="2000" dirty="0">
              <a:solidFill>
                <a:srgbClr val="0000CC"/>
              </a:solidFill>
            </a:endParaRPr>
          </a:p>
        </p:txBody>
      </p:sp>
      <p:sp>
        <p:nvSpPr>
          <p:cNvPr id="185352" name="Rectangle 10"/>
          <p:cNvSpPr/>
          <p:nvPr/>
        </p:nvSpPr>
        <p:spPr>
          <a:xfrm>
            <a:off x="1187450" y="5661025"/>
            <a:ext cx="178276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CC"/>
                </a:solidFill>
              </a:rPr>
              <a:t>P180 </a:t>
            </a:r>
            <a:r>
              <a:rPr lang="zh-CN" altLang="en-US" sz="2000" dirty="0">
                <a:solidFill>
                  <a:srgbClr val="0000CC"/>
                </a:solidFill>
              </a:rPr>
              <a:t>图</a:t>
            </a:r>
            <a:r>
              <a:rPr lang="en-US" altLang="zh-CN" sz="2000" dirty="0">
                <a:solidFill>
                  <a:srgbClr val="0000CC"/>
                </a:solidFill>
              </a:rPr>
              <a:t>4-50</a:t>
            </a:r>
            <a:endParaRPr lang="en-US" altLang="zh-CN" sz="2000" dirty="0">
              <a:solidFill>
                <a:srgbClr val="0000CC"/>
              </a:solidFill>
            </a:endParaRPr>
          </a:p>
        </p:txBody>
      </p:sp>
    </p:spTree>
  </p:cSld>
  <p:clrMapOvr>
    <a:masterClrMapping/>
  </p:clrMapOvr>
  <p:transition>
    <p:blinds dir="ver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6371" name="Rectangle 6"/>
          <p:cNvSpPr/>
          <p:nvPr/>
        </p:nvSpPr>
        <p:spPr>
          <a:xfrm>
            <a:off x="755650" y="836613"/>
            <a:ext cx="6337300" cy="360362"/>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4.8.3 LR</a:t>
            </a:r>
            <a:r>
              <a:rPr lang="zh-CN" altLang="en-US" sz="2800" b="1" dirty="0">
                <a:solidFill>
                  <a:srgbClr val="660033"/>
                </a:solidFill>
                <a:latin typeface="宋体" panose="02010600030101010101" pitchFamily="2" charset="-122"/>
                <a:cs typeface="Times New Roman" panose="02020603050405020304" pitchFamily="18" charset="0"/>
              </a:rPr>
              <a:t>语法分析中的错误恢复</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86372" name="Text Box 10"/>
          <p:cNvSpPr txBox="1"/>
          <p:nvPr/>
        </p:nvSpPr>
        <p:spPr>
          <a:xfrm>
            <a:off x="611188" y="1412875"/>
            <a:ext cx="8064500" cy="1920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      </a:t>
            </a:r>
            <a:r>
              <a:rPr lang="zh-CN" altLang="en-US" sz="2000" dirty="0">
                <a:solidFill>
                  <a:srgbClr val="000000"/>
                </a:solidFill>
              </a:rPr>
              <a:t>当</a:t>
            </a:r>
            <a:r>
              <a:rPr lang="en-US" altLang="zh-CN" sz="2000" dirty="0">
                <a:solidFill>
                  <a:srgbClr val="000000"/>
                </a:solidFill>
              </a:rPr>
              <a:t>LR</a:t>
            </a:r>
            <a:r>
              <a:rPr lang="zh-CN" altLang="en-US" sz="2000" dirty="0">
                <a:solidFill>
                  <a:srgbClr val="000000"/>
                </a:solidFill>
              </a:rPr>
              <a:t>语法分析器在查询语法分析动作表并发现一个报错条目时，就检测到了一个错误。在查询</a:t>
            </a:r>
            <a:r>
              <a:rPr lang="en-US" altLang="zh-CN" sz="2000" dirty="0">
                <a:solidFill>
                  <a:srgbClr val="000000"/>
                </a:solidFill>
              </a:rPr>
              <a:t>GOTO</a:t>
            </a:r>
            <a:r>
              <a:rPr lang="zh-CN" altLang="en-US" sz="2000" dirty="0">
                <a:solidFill>
                  <a:srgbClr val="000000"/>
                </a:solidFill>
              </a:rPr>
              <a:t>表时不会发现语法错误。如果当前已扫描的输入部分不可能存在正确的后续符号串，</a:t>
            </a:r>
            <a:r>
              <a:rPr lang="en-US" altLang="zh-CN" sz="2000" dirty="0">
                <a:solidFill>
                  <a:srgbClr val="000000"/>
                </a:solidFill>
              </a:rPr>
              <a:t>LR</a:t>
            </a:r>
            <a:r>
              <a:rPr lang="zh-CN" altLang="en-US" sz="2000" dirty="0">
                <a:solidFill>
                  <a:srgbClr val="000000"/>
                </a:solidFill>
              </a:rPr>
              <a:t>语法分析器就会立刻报错。</a:t>
            </a:r>
            <a:r>
              <a:rPr lang="zh-CN" altLang="en-US" sz="2000" b="1" dirty="0">
                <a:solidFill>
                  <a:srgbClr val="000000"/>
                </a:solidFill>
              </a:rPr>
              <a:t>规范</a:t>
            </a:r>
            <a:r>
              <a:rPr lang="en-US" altLang="zh-CN" sz="2000" b="1" dirty="0">
                <a:solidFill>
                  <a:srgbClr val="000000"/>
                </a:solidFill>
              </a:rPr>
              <a:t>LR</a:t>
            </a:r>
            <a:r>
              <a:rPr lang="zh-CN" altLang="en-US" sz="2000" b="1" dirty="0">
                <a:solidFill>
                  <a:srgbClr val="000000"/>
                </a:solidFill>
              </a:rPr>
              <a:t>语法分析器不会做任何多余的归约动作，</a:t>
            </a:r>
            <a:r>
              <a:rPr lang="en-US" altLang="zh-CN" sz="2000" b="1" dirty="0">
                <a:solidFill>
                  <a:srgbClr val="000000"/>
                </a:solidFill>
              </a:rPr>
              <a:t>SLR</a:t>
            </a:r>
            <a:r>
              <a:rPr lang="zh-CN" altLang="en-US" sz="2000" b="1" dirty="0">
                <a:solidFill>
                  <a:srgbClr val="000000"/>
                </a:solidFill>
              </a:rPr>
              <a:t>和</a:t>
            </a:r>
            <a:r>
              <a:rPr lang="en-US" altLang="zh-CN" sz="2000" b="1" dirty="0">
                <a:solidFill>
                  <a:srgbClr val="000000"/>
                </a:solidFill>
              </a:rPr>
              <a:t>LALR</a:t>
            </a:r>
            <a:r>
              <a:rPr lang="zh-CN" altLang="en-US" sz="2000" b="1" dirty="0">
                <a:solidFill>
                  <a:srgbClr val="000000"/>
                </a:solidFill>
              </a:rPr>
              <a:t>语法分析器可能会在报错前执行几次归约动作，但绝不会把一个错误的输入符号移入到栈中。</a:t>
            </a:r>
            <a:endParaRPr lang="zh-CN" altLang="en-US" sz="2000" b="1" dirty="0">
              <a:solidFill>
                <a:srgbClr val="000000"/>
              </a:solidFill>
            </a:endParaRPr>
          </a:p>
        </p:txBody>
      </p:sp>
      <p:sp>
        <p:nvSpPr>
          <p:cNvPr id="186373" name="Text Box 11"/>
          <p:cNvSpPr txBox="1"/>
          <p:nvPr/>
        </p:nvSpPr>
        <p:spPr>
          <a:xfrm>
            <a:off x="611188" y="3573463"/>
            <a:ext cx="7921625" cy="2682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t>恐慌模式恢复：</a:t>
            </a:r>
            <a:r>
              <a:rPr lang="zh-CN" altLang="en-US" sz="2000" dirty="0">
                <a:solidFill>
                  <a:srgbClr val="000000"/>
                </a:solidFill>
              </a:rPr>
              <a:t>从栈顶向下扫描，直到发现某个状态</a:t>
            </a:r>
            <a:r>
              <a:rPr lang="en-US" altLang="zh-CN" sz="2000" dirty="0">
                <a:solidFill>
                  <a:srgbClr val="000000"/>
                </a:solidFill>
              </a:rPr>
              <a:t>s</a:t>
            </a:r>
            <a:r>
              <a:rPr lang="zh-CN" altLang="en-US" sz="2000" dirty="0">
                <a:solidFill>
                  <a:srgbClr val="000000"/>
                </a:solidFill>
              </a:rPr>
              <a:t>，它有一个对应于某个非终结符</a:t>
            </a:r>
            <a:r>
              <a:rPr lang="en-US" altLang="zh-CN" sz="2000" dirty="0">
                <a:solidFill>
                  <a:srgbClr val="000000"/>
                </a:solidFill>
              </a:rPr>
              <a:t>A</a:t>
            </a:r>
            <a:r>
              <a:rPr lang="zh-CN" altLang="en-US" sz="2000" dirty="0">
                <a:solidFill>
                  <a:srgbClr val="000000"/>
                </a:solidFill>
              </a:rPr>
              <a:t>的</a:t>
            </a:r>
            <a:r>
              <a:rPr lang="en-US" altLang="zh-CN" sz="2000" dirty="0">
                <a:solidFill>
                  <a:srgbClr val="000000"/>
                </a:solidFill>
              </a:rPr>
              <a:t>GOTO</a:t>
            </a:r>
            <a:r>
              <a:rPr lang="zh-CN" altLang="en-US" sz="2000" dirty="0">
                <a:solidFill>
                  <a:srgbClr val="000000"/>
                </a:solidFill>
              </a:rPr>
              <a:t>目标，然后丢弃零个或多个输入符号，直到发现一个可能合法的跟在</a:t>
            </a:r>
            <a:r>
              <a:rPr lang="en-US" altLang="zh-CN" sz="2000" dirty="0">
                <a:solidFill>
                  <a:srgbClr val="000000"/>
                </a:solidFill>
              </a:rPr>
              <a:t>A</a:t>
            </a:r>
            <a:r>
              <a:rPr lang="zh-CN" altLang="en-US" sz="2000" dirty="0">
                <a:solidFill>
                  <a:srgbClr val="000000"/>
                </a:solidFill>
              </a:rPr>
              <a:t>之后的符号</a:t>
            </a:r>
            <a:r>
              <a:rPr lang="en-US" altLang="zh-CN" sz="2000" dirty="0">
                <a:solidFill>
                  <a:srgbClr val="000000"/>
                </a:solidFill>
              </a:rPr>
              <a:t>a</a:t>
            </a:r>
            <a:r>
              <a:rPr lang="zh-CN" altLang="en-US" sz="2000" dirty="0">
                <a:solidFill>
                  <a:srgbClr val="000000"/>
                </a:solidFill>
              </a:rPr>
              <a:t>为止。之后语法分析器将</a:t>
            </a:r>
            <a:r>
              <a:rPr lang="en-US" altLang="zh-CN" sz="2000" dirty="0">
                <a:solidFill>
                  <a:srgbClr val="000000"/>
                </a:solidFill>
              </a:rPr>
              <a:t>GOTO(s,A)</a:t>
            </a:r>
            <a:r>
              <a:rPr lang="zh-CN" altLang="en-US" sz="2000" dirty="0">
                <a:solidFill>
                  <a:srgbClr val="000000"/>
                </a:solidFill>
              </a:rPr>
              <a:t>压入栈中，继续进行分析。</a:t>
            </a:r>
            <a:endParaRPr lang="zh-CN" altLang="en-US" sz="2000" dirty="0">
              <a:solidFill>
                <a:srgbClr val="000000"/>
              </a:solidFill>
            </a:endParaRPr>
          </a:p>
          <a:p>
            <a:pPr marL="0" lvl="0" indent="0" eaLnBrk="1" hangingPunct="1">
              <a:spcBef>
                <a:spcPct val="50000"/>
              </a:spcBef>
              <a:buNone/>
            </a:pPr>
            <a:r>
              <a:rPr lang="zh-CN" altLang="en-US" sz="2000" b="1" dirty="0"/>
              <a:t>短语层次恢复：</a:t>
            </a:r>
            <a:r>
              <a:rPr lang="zh-CN" altLang="en-US" sz="2000" dirty="0">
                <a:solidFill>
                  <a:srgbClr val="000000"/>
                </a:solidFill>
              </a:rPr>
              <a:t>检查分析表中的每个报错条目，并根据语言的使用方法来决定程序员所犯的何种错误最有可能引起这个语法错误，然后构造出适当的恢复过程，确定适当的修改方法，修改栈顶状态或第一个输入符号。</a:t>
            </a:r>
            <a:endParaRPr lang="zh-CN" altLang="en-US" sz="2000" dirty="0">
              <a:solidFill>
                <a:srgbClr val="000000"/>
              </a:solidFill>
            </a:endParaRPr>
          </a:p>
        </p:txBody>
      </p:sp>
    </p:spTree>
  </p:cSld>
  <p:clrMapOvr>
    <a:masterClrMapping/>
  </p:clrMapOvr>
  <p:transition>
    <p:blinds dir="ver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87395" name="Text Box 4"/>
          <p:cNvSpPr txBox="1"/>
          <p:nvPr/>
        </p:nvSpPr>
        <p:spPr>
          <a:xfrm>
            <a:off x="484188" y="404813"/>
            <a:ext cx="60690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00"/>
                </a:solidFill>
                <a:latin typeface="Times New Roman" panose="02020603050405020304" pitchFamily="18" charset="0"/>
              </a:rPr>
              <a:t>E→E + E | E*E | </a:t>
            </a:r>
            <a:r>
              <a:rPr lang="zh-CN" altLang="en-US" sz="2400" b="1"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E </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 id</a:t>
            </a:r>
            <a:endParaRPr lang="en-US" altLang="zh-CN" sz="2400" b="1" dirty="0">
              <a:solidFill>
                <a:srgbClr val="000000"/>
              </a:solidFill>
              <a:latin typeface="Times New Roman" panose="02020603050405020304" pitchFamily="18" charset="0"/>
            </a:endParaRPr>
          </a:p>
        </p:txBody>
      </p:sp>
      <p:pic>
        <p:nvPicPr>
          <p:cNvPr id="366597" name="Picture 5"/>
          <p:cNvPicPr>
            <a:picLocks noChangeAspect="1"/>
          </p:cNvPicPr>
          <p:nvPr/>
        </p:nvPicPr>
        <p:blipFill>
          <a:blip r:embed="rId1"/>
          <a:srcRect l="23346" r="9970"/>
          <a:stretch>
            <a:fillRect/>
          </a:stretch>
        </p:blipFill>
        <p:spPr>
          <a:xfrm>
            <a:off x="179388" y="1268413"/>
            <a:ext cx="4824412" cy="4618037"/>
          </a:xfrm>
          <a:prstGeom prst="rect">
            <a:avLst/>
          </a:prstGeom>
          <a:noFill/>
          <a:ln w="9525">
            <a:noFill/>
          </a:ln>
        </p:spPr>
      </p:pic>
      <p:pic>
        <p:nvPicPr>
          <p:cNvPr id="187397" name="图片 1"/>
          <p:cNvPicPr>
            <a:picLocks noChangeAspect="1"/>
          </p:cNvPicPr>
          <p:nvPr/>
        </p:nvPicPr>
        <p:blipFill>
          <a:blip r:embed="rId2"/>
          <a:srcRect r="52663"/>
          <a:stretch>
            <a:fillRect/>
          </a:stretch>
        </p:blipFill>
        <p:spPr>
          <a:xfrm>
            <a:off x="5003800" y="647700"/>
            <a:ext cx="4013200" cy="5238750"/>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66597"/>
                                        </p:tgtEl>
                                        <p:attrNameLst>
                                          <p:attrName>style.visibility</p:attrName>
                                        </p:attrNameLst>
                                      </p:cBhvr>
                                      <p:to>
                                        <p:strVal val="visible"/>
                                      </p:to>
                                    </p:set>
                                    <p:anim calcmode="lin" valueType="num">
                                      <p:cBhvr additive="base">
                                        <p:cTn id="7" dur="1000" fill="hold"/>
                                        <p:tgtEl>
                                          <p:spTgt spid="366597"/>
                                        </p:tgtEl>
                                        <p:attrNameLst>
                                          <p:attrName>ppt_x</p:attrName>
                                        </p:attrNameLst>
                                      </p:cBhvr>
                                      <p:tavLst>
                                        <p:tav tm="0">
                                          <p:val>
                                            <p:strVal val="1+#ppt_w/2"/>
                                          </p:val>
                                        </p:tav>
                                        <p:tav tm="100000">
                                          <p:val>
                                            <p:strVal val="#ppt_x"/>
                                          </p:val>
                                        </p:tav>
                                      </p:tavLst>
                                    </p:anim>
                                    <p:anim calcmode="lin" valueType="num">
                                      <p:cBhvr additive="base">
                                        <p:cTn id="8" dur="1000" fill="hold"/>
                                        <p:tgtEl>
                                          <p:spTgt spid="3665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188419" name="Picture 4"/>
          <p:cNvPicPr>
            <a:picLocks noChangeAspect="1"/>
          </p:cNvPicPr>
          <p:nvPr/>
        </p:nvPicPr>
        <p:blipFill>
          <a:blip r:embed="rId1"/>
          <a:stretch>
            <a:fillRect/>
          </a:stretch>
        </p:blipFill>
        <p:spPr>
          <a:xfrm>
            <a:off x="323850" y="765175"/>
            <a:ext cx="8280400" cy="5568950"/>
          </a:xfrm>
          <a:prstGeom prst="rect">
            <a:avLst/>
          </a:prstGeom>
          <a:noFill/>
          <a:ln w="9525">
            <a:noFill/>
          </a:ln>
        </p:spPr>
      </p:pic>
    </p:spTree>
  </p:cSld>
  <p:clrMapOvr>
    <a:masterClrMapping/>
  </p:clrMapOvr>
  <p:transition>
    <p:blinds dir="ver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5650" name="Rectangle 2"/>
          <p:cNvSpPr>
            <a:spLocks noGrp="1"/>
          </p:cNvSpPr>
          <p:nvPr>
            <p:ph type="title"/>
          </p:nvPr>
        </p:nvSpPr>
        <p:spPr>
          <a:xfrm>
            <a:off x="468313" y="476250"/>
            <a:ext cx="8243887" cy="581025"/>
          </a:xfrm>
        </p:spPr>
        <p:txBody>
          <a:bodyPr vert="horz" wrap="square" lIns="91440" tIns="45720" rIns="91440" bIns="45720" anchor="b" anchorCtr="0"/>
          <a:p>
            <a:pPr marL="838200" indent="-838200"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4.9 </a:t>
            </a:r>
            <a:r>
              <a:rPr lang="zh-CN" altLang="en-US" sz="3200" b="1" dirty="0">
                <a:solidFill>
                  <a:schemeClr val="tx1"/>
                </a:solidFill>
                <a:effectLst/>
                <a:latin typeface="宋体" panose="02010600030101010101" pitchFamily="2" charset="-122"/>
                <a:cs typeface="Times New Roman" panose="02020603050405020304" pitchFamily="18" charset="0"/>
              </a:rPr>
              <a:t>语法分析器生成工具</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155651" name="Rectangle 3"/>
          <p:cNvSpPr>
            <a:spLocks noGrp="1"/>
          </p:cNvSpPr>
          <p:nvPr>
            <p:ph idx="1"/>
          </p:nvPr>
        </p:nvSpPr>
        <p:spPr>
          <a:xfrm>
            <a:off x="539750" y="1196975"/>
            <a:ext cx="8229600" cy="676275"/>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4.9.1 </a:t>
            </a:r>
            <a:r>
              <a:rPr lang="zh-CN" altLang="en-US" sz="2800" b="1" dirty="0">
                <a:solidFill>
                  <a:srgbClr val="660033"/>
                </a:solidFill>
                <a:latin typeface="宋体" panose="02010600030101010101" pitchFamily="2" charset="-122"/>
                <a:cs typeface="Times New Roman" panose="02020603050405020304" pitchFamily="18" charset="0"/>
              </a:rPr>
              <a:t>语法分析器的生成器 </a:t>
            </a:r>
            <a:r>
              <a:rPr lang="en-US" altLang="zh-CN" sz="2800" b="1" dirty="0">
                <a:solidFill>
                  <a:srgbClr val="660033"/>
                </a:solidFill>
                <a:latin typeface="宋体" panose="02010600030101010101" pitchFamily="2" charset="-122"/>
                <a:cs typeface="Times New Roman" panose="02020603050405020304" pitchFamily="18" charset="0"/>
              </a:rPr>
              <a:t>Yacc</a:t>
            </a:r>
            <a:endParaRPr lang="en-US" altLang="zh-CN" sz="2800" b="1" dirty="0">
              <a:solidFill>
                <a:srgbClr val="660033"/>
              </a:solidFill>
              <a:latin typeface="宋体" panose="02010600030101010101" pitchFamily="2" charset="-122"/>
              <a:ea typeface="Times New Roman" panose="02020603050405020304" pitchFamily="18" charset="0"/>
            </a:endParaRPr>
          </a:p>
        </p:txBody>
      </p:sp>
      <p:pic>
        <p:nvPicPr>
          <p:cNvPr id="189445" name="图片 1"/>
          <p:cNvPicPr>
            <a:picLocks noChangeAspect="1"/>
          </p:cNvPicPr>
          <p:nvPr/>
        </p:nvPicPr>
        <p:blipFill>
          <a:blip r:embed="rId1"/>
          <a:stretch>
            <a:fillRect/>
          </a:stretch>
        </p:blipFill>
        <p:spPr>
          <a:xfrm>
            <a:off x="827088" y="1700213"/>
            <a:ext cx="6121400" cy="42084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5650"/>
                                        </p:tgtEl>
                                        <p:attrNameLst>
                                          <p:attrName>style.visibility</p:attrName>
                                        </p:attrNameLst>
                                      </p:cBhvr>
                                      <p:to>
                                        <p:strVal val="visible"/>
                                      </p:to>
                                    </p:set>
                                    <p:animEffect transition="in" filter="fade">
                                      <p:cBhvr>
                                        <p:cTn id="7" dur="1000">
                                          <p:stCondLst>
                                            <p:cond delay="0"/>
                                          </p:stCondLst>
                                        </p:cTn>
                                        <p:tgtEl>
                                          <p:spTgt spid="1556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55651">
                                            <p:txEl>
                                              <p:charRg st="0" end="21"/>
                                            </p:txEl>
                                          </p:spTgt>
                                        </p:tgtEl>
                                        <p:attrNameLst>
                                          <p:attrName>style.visibility</p:attrName>
                                        </p:attrNameLst>
                                      </p:cBhvr>
                                      <p:to>
                                        <p:strVal val="visible"/>
                                      </p:to>
                                    </p:set>
                                    <p:animEffect transition="in" filter="fade">
                                      <p:cBhvr>
                                        <p:cTn id="12" dur="500">
                                          <p:stCondLst>
                                            <p:cond delay="0"/>
                                          </p:stCondLst>
                                        </p:cTn>
                                        <p:tgtEl>
                                          <p:spTgt spid="155651">
                                            <p:txEl>
                                              <p:charRg st="0"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1"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55650" name="Rectangle 2"/>
          <p:cNvSpPr>
            <a:spLocks noGrp="1"/>
          </p:cNvSpPr>
          <p:nvPr>
            <p:ph type="title"/>
          </p:nvPr>
        </p:nvSpPr>
        <p:spPr>
          <a:xfrm>
            <a:off x="468313" y="476250"/>
            <a:ext cx="8243887" cy="581025"/>
          </a:xfrm>
        </p:spPr>
        <p:txBody>
          <a:bodyPr vert="horz" wrap="square" lIns="91440" tIns="45720" rIns="91440" bIns="45720" anchor="b" anchorCtr="0"/>
          <a:p>
            <a:pPr marL="838200" indent="-838200"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4.9 </a:t>
            </a:r>
            <a:r>
              <a:rPr lang="zh-CN" altLang="en-US" sz="3200" b="1" dirty="0">
                <a:solidFill>
                  <a:schemeClr val="tx1"/>
                </a:solidFill>
                <a:effectLst/>
                <a:latin typeface="宋体" panose="02010600030101010101" pitchFamily="2" charset="-122"/>
                <a:cs typeface="Times New Roman" panose="02020603050405020304" pitchFamily="18" charset="0"/>
              </a:rPr>
              <a:t>语法分析器生成工具</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155651" name="Rectangle 3"/>
          <p:cNvSpPr>
            <a:spLocks noGrp="1"/>
          </p:cNvSpPr>
          <p:nvPr>
            <p:ph idx="1"/>
          </p:nvPr>
        </p:nvSpPr>
        <p:spPr>
          <a:xfrm>
            <a:off x="539750" y="1196975"/>
            <a:ext cx="8229600" cy="676275"/>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4.9.1 </a:t>
            </a:r>
            <a:r>
              <a:rPr lang="zh-CN" altLang="en-US" sz="2800" b="1" dirty="0">
                <a:solidFill>
                  <a:srgbClr val="660033"/>
                </a:solidFill>
                <a:latin typeface="宋体" panose="02010600030101010101" pitchFamily="2" charset="-122"/>
                <a:cs typeface="Times New Roman" panose="02020603050405020304" pitchFamily="18" charset="0"/>
              </a:rPr>
              <a:t>语法分析器的生成器 </a:t>
            </a:r>
            <a:r>
              <a:rPr lang="en-US" altLang="zh-CN" sz="2800" b="1" dirty="0">
                <a:solidFill>
                  <a:srgbClr val="660033"/>
                </a:solidFill>
                <a:latin typeface="宋体" panose="02010600030101010101" pitchFamily="2" charset="-122"/>
                <a:cs typeface="Times New Roman" panose="02020603050405020304" pitchFamily="18" charset="0"/>
              </a:rPr>
              <a:t>Yacc</a:t>
            </a:r>
            <a:endParaRPr lang="en-US" altLang="zh-CN" sz="2800" b="1" dirty="0">
              <a:solidFill>
                <a:srgbClr val="660033"/>
              </a:solidFill>
              <a:latin typeface="宋体" panose="02010600030101010101" pitchFamily="2" charset="-122"/>
              <a:ea typeface="Times New Roman" panose="02020603050405020304" pitchFamily="18" charset="0"/>
            </a:endParaRPr>
          </a:p>
        </p:txBody>
      </p:sp>
      <p:grpSp>
        <p:nvGrpSpPr>
          <p:cNvPr id="190469" name="Group 30"/>
          <p:cNvGrpSpPr/>
          <p:nvPr/>
        </p:nvGrpSpPr>
        <p:grpSpPr>
          <a:xfrm>
            <a:off x="1547813" y="2276475"/>
            <a:ext cx="5610225" cy="3024188"/>
            <a:chOff x="1338" y="1616"/>
            <a:chExt cx="3534" cy="1905"/>
          </a:xfrm>
        </p:grpSpPr>
        <p:sp>
          <p:nvSpPr>
            <p:cNvPr id="190471" name="Rectangle 8"/>
            <p:cNvSpPr/>
            <p:nvPr/>
          </p:nvSpPr>
          <p:spPr>
            <a:xfrm>
              <a:off x="2880" y="1706"/>
              <a:ext cx="907" cy="45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dirty="0">
                  <a:solidFill>
                    <a:srgbClr val="0000FF"/>
                  </a:solidFill>
                  <a:latin typeface="Arial" panose="020B0604020202020204" pitchFamily="34" charset="0"/>
                </a:rPr>
                <a:t>Yacc</a:t>
              </a:r>
              <a:endParaRPr lang="en-US" altLang="zh-CN" sz="2000" dirty="0">
                <a:solidFill>
                  <a:srgbClr val="0000FF"/>
                </a:solidFill>
                <a:latin typeface="Arial" panose="020B0604020202020204" pitchFamily="34" charset="0"/>
              </a:endParaRPr>
            </a:p>
            <a:p>
              <a:pPr marL="0" lvl="0" indent="0" algn="ctr" eaLnBrk="1" hangingPunct="1">
                <a:spcBef>
                  <a:spcPct val="0"/>
                </a:spcBef>
                <a:buNone/>
              </a:pPr>
              <a:r>
                <a:rPr lang="zh-CN" altLang="en-US" sz="2000" dirty="0">
                  <a:solidFill>
                    <a:srgbClr val="0000FF"/>
                  </a:solidFill>
                  <a:latin typeface="Arial" panose="020B0604020202020204" pitchFamily="34" charset="0"/>
                </a:rPr>
                <a:t>编译器</a:t>
              </a:r>
              <a:endParaRPr lang="zh-CN" altLang="en-US" sz="2000" dirty="0">
                <a:solidFill>
                  <a:srgbClr val="0000FF"/>
                </a:solidFill>
                <a:latin typeface="Arial" panose="020B0604020202020204" pitchFamily="34" charset="0"/>
              </a:endParaRPr>
            </a:p>
          </p:txBody>
        </p:sp>
        <p:sp>
          <p:nvSpPr>
            <p:cNvPr id="190472" name="Rectangle 9"/>
            <p:cNvSpPr/>
            <p:nvPr/>
          </p:nvSpPr>
          <p:spPr>
            <a:xfrm>
              <a:off x="2880" y="2387"/>
              <a:ext cx="907" cy="45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dirty="0">
                  <a:solidFill>
                    <a:srgbClr val="0000FF"/>
                  </a:solidFill>
                  <a:latin typeface="Arial" panose="020B0604020202020204" pitchFamily="34" charset="0"/>
                </a:rPr>
                <a:t>C</a:t>
              </a:r>
              <a:endParaRPr lang="en-US" altLang="zh-CN" sz="2000" dirty="0">
                <a:solidFill>
                  <a:srgbClr val="0000FF"/>
                </a:solidFill>
                <a:latin typeface="Arial" panose="020B0604020202020204" pitchFamily="34" charset="0"/>
              </a:endParaRPr>
            </a:p>
            <a:p>
              <a:pPr marL="0" lvl="0" indent="0" algn="ctr" eaLnBrk="1" hangingPunct="1">
                <a:spcBef>
                  <a:spcPct val="0"/>
                </a:spcBef>
                <a:buNone/>
              </a:pPr>
              <a:r>
                <a:rPr lang="zh-CN" altLang="en-US" sz="2000" dirty="0">
                  <a:solidFill>
                    <a:srgbClr val="0000FF"/>
                  </a:solidFill>
                  <a:latin typeface="Arial" panose="020B0604020202020204" pitchFamily="34" charset="0"/>
                </a:rPr>
                <a:t>编译器</a:t>
              </a:r>
              <a:endParaRPr lang="zh-CN" altLang="en-US" sz="2000" dirty="0">
                <a:solidFill>
                  <a:srgbClr val="0000FF"/>
                </a:solidFill>
                <a:latin typeface="Arial" panose="020B0604020202020204" pitchFamily="34" charset="0"/>
              </a:endParaRPr>
            </a:p>
          </p:txBody>
        </p:sp>
        <p:sp>
          <p:nvSpPr>
            <p:cNvPr id="190473" name="Rectangle 10"/>
            <p:cNvSpPr/>
            <p:nvPr/>
          </p:nvSpPr>
          <p:spPr>
            <a:xfrm>
              <a:off x="2880" y="3067"/>
              <a:ext cx="907" cy="45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dirty="0">
                  <a:solidFill>
                    <a:srgbClr val="0000FF"/>
                  </a:solidFill>
                  <a:latin typeface="Arial" panose="020B0604020202020204" pitchFamily="34" charset="0"/>
                </a:rPr>
                <a:t>a.out</a:t>
              </a:r>
              <a:endParaRPr lang="en-US" altLang="zh-CN" sz="2000" dirty="0">
                <a:solidFill>
                  <a:srgbClr val="0000FF"/>
                </a:solidFill>
                <a:latin typeface="Arial" panose="020B0604020202020204" pitchFamily="34" charset="0"/>
              </a:endParaRPr>
            </a:p>
          </p:txBody>
        </p:sp>
        <p:sp>
          <p:nvSpPr>
            <p:cNvPr id="190474" name="Line 11"/>
            <p:cNvSpPr/>
            <p:nvPr/>
          </p:nvSpPr>
          <p:spPr>
            <a:xfrm>
              <a:off x="3787" y="1933"/>
              <a:ext cx="454" cy="0"/>
            </a:xfrm>
            <a:prstGeom prst="line">
              <a:avLst/>
            </a:prstGeom>
            <a:ln w="9525" cap="flat" cmpd="sng">
              <a:solidFill>
                <a:schemeClr val="tx1"/>
              </a:solidFill>
              <a:prstDash val="solid"/>
              <a:headEnd type="none" w="med" len="med"/>
              <a:tailEnd type="triangle" w="med" len="med"/>
            </a:ln>
          </p:spPr>
        </p:sp>
        <p:sp>
          <p:nvSpPr>
            <p:cNvPr id="190475" name="Line 12"/>
            <p:cNvSpPr/>
            <p:nvPr/>
          </p:nvSpPr>
          <p:spPr>
            <a:xfrm>
              <a:off x="3787" y="3294"/>
              <a:ext cx="454" cy="0"/>
            </a:xfrm>
            <a:prstGeom prst="line">
              <a:avLst/>
            </a:prstGeom>
            <a:ln w="9525" cap="flat" cmpd="sng">
              <a:solidFill>
                <a:schemeClr val="tx1"/>
              </a:solidFill>
              <a:prstDash val="solid"/>
              <a:headEnd type="none" w="med" len="med"/>
              <a:tailEnd type="triangle" w="med" len="med"/>
            </a:ln>
          </p:spPr>
        </p:sp>
        <p:sp>
          <p:nvSpPr>
            <p:cNvPr id="190476" name="Line 13"/>
            <p:cNvSpPr/>
            <p:nvPr/>
          </p:nvSpPr>
          <p:spPr>
            <a:xfrm>
              <a:off x="3787" y="2614"/>
              <a:ext cx="454" cy="0"/>
            </a:xfrm>
            <a:prstGeom prst="line">
              <a:avLst/>
            </a:prstGeom>
            <a:ln w="9525" cap="flat" cmpd="sng">
              <a:solidFill>
                <a:schemeClr val="tx1"/>
              </a:solidFill>
              <a:prstDash val="solid"/>
              <a:headEnd type="none" w="med" len="med"/>
              <a:tailEnd type="triangle" w="med" len="med"/>
            </a:ln>
          </p:spPr>
        </p:sp>
        <p:sp>
          <p:nvSpPr>
            <p:cNvPr id="190477" name="Line 14"/>
            <p:cNvSpPr/>
            <p:nvPr/>
          </p:nvSpPr>
          <p:spPr>
            <a:xfrm>
              <a:off x="2426" y="1933"/>
              <a:ext cx="454" cy="0"/>
            </a:xfrm>
            <a:prstGeom prst="line">
              <a:avLst/>
            </a:prstGeom>
            <a:ln w="9525" cap="flat" cmpd="sng">
              <a:solidFill>
                <a:schemeClr val="tx1"/>
              </a:solidFill>
              <a:prstDash val="solid"/>
              <a:headEnd type="none" w="med" len="med"/>
              <a:tailEnd type="triangle" w="med" len="med"/>
            </a:ln>
          </p:spPr>
        </p:sp>
        <p:sp>
          <p:nvSpPr>
            <p:cNvPr id="190478" name="Line 15"/>
            <p:cNvSpPr/>
            <p:nvPr/>
          </p:nvSpPr>
          <p:spPr>
            <a:xfrm>
              <a:off x="2154" y="2614"/>
              <a:ext cx="726" cy="0"/>
            </a:xfrm>
            <a:prstGeom prst="line">
              <a:avLst/>
            </a:prstGeom>
            <a:ln w="9525" cap="flat" cmpd="sng">
              <a:solidFill>
                <a:schemeClr val="tx1"/>
              </a:solidFill>
              <a:prstDash val="solid"/>
              <a:headEnd type="none" w="med" len="med"/>
              <a:tailEnd type="triangle" w="med" len="med"/>
            </a:ln>
          </p:spPr>
        </p:sp>
        <p:sp>
          <p:nvSpPr>
            <p:cNvPr id="190479" name="Line 16"/>
            <p:cNvSpPr/>
            <p:nvPr/>
          </p:nvSpPr>
          <p:spPr>
            <a:xfrm>
              <a:off x="2154" y="3294"/>
              <a:ext cx="681" cy="0"/>
            </a:xfrm>
            <a:prstGeom prst="line">
              <a:avLst/>
            </a:prstGeom>
            <a:ln w="9525" cap="flat" cmpd="sng">
              <a:solidFill>
                <a:schemeClr val="tx1"/>
              </a:solidFill>
              <a:prstDash val="solid"/>
              <a:headEnd type="none" w="med" len="med"/>
              <a:tailEnd type="triangle" w="med" len="med"/>
            </a:ln>
          </p:spPr>
        </p:sp>
        <p:sp>
          <p:nvSpPr>
            <p:cNvPr id="190480" name="Text Box 21"/>
            <p:cNvSpPr txBox="1"/>
            <p:nvPr/>
          </p:nvSpPr>
          <p:spPr>
            <a:xfrm>
              <a:off x="1338" y="1616"/>
              <a:ext cx="907" cy="63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Yacc</a:t>
              </a:r>
              <a:endParaRPr lang="en-US" altLang="zh-CN" sz="2000" dirty="0">
                <a:solidFill>
                  <a:srgbClr val="0000FF"/>
                </a:solidFill>
                <a:latin typeface="Arial" panose="020B0604020202020204" pitchFamily="34" charset="0"/>
              </a:endParaRPr>
            </a:p>
            <a:p>
              <a:pPr marL="0" lvl="0" indent="0" eaLnBrk="1" hangingPunct="1">
                <a:spcBef>
                  <a:spcPct val="0"/>
                </a:spcBef>
                <a:buNone/>
              </a:pPr>
              <a:r>
                <a:rPr lang="zh-CN" altLang="en-US" sz="2000" dirty="0">
                  <a:solidFill>
                    <a:srgbClr val="0000FF"/>
                  </a:solidFill>
                  <a:latin typeface="Arial" panose="020B0604020202020204" pitchFamily="34" charset="0"/>
                </a:rPr>
                <a:t>说明</a:t>
              </a:r>
              <a:endParaRPr lang="zh-CN" altLang="en-US" sz="2000" dirty="0">
                <a:solidFill>
                  <a:srgbClr val="0000FF"/>
                </a:solidFill>
                <a:latin typeface="Arial" panose="020B0604020202020204" pitchFamily="34" charset="0"/>
              </a:endParaRPr>
            </a:p>
            <a:p>
              <a:pPr marL="0" lvl="0" indent="0" eaLnBrk="1" hangingPunct="1">
                <a:spcBef>
                  <a:spcPct val="0"/>
                </a:spcBef>
                <a:buNone/>
              </a:pPr>
              <a:r>
                <a:rPr lang="en-US" altLang="zh-CN" sz="2000" dirty="0">
                  <a:solidFill>
                    <a:srgbClr val="0000FF"/>
                  </a:solidFill>
                  <a:latin typeface="Arial" panose="020B0604020202020204" pitchFamily="34" charset="0"/>
                </a:rPr>
                <a:t>Translate.y</a:t>
              </a:r>
              <a:endParaRPr lang="en-US" altLang="zh-CN" sz="2000" dirty="0">
                <a:solidFill>
                  <a:srgbClr val="0000FF"/>
                </a:solidFill>
                <a:latin typeface="Arial" panose="020B0604020202020204" pitchFamily="34" charset="0"/>
              </a:endParaRPr>
            </a:p>
          </p:txBody>
        </p:sp>
        <p:sp>
          <p:nvSpPr>
            <p:cNvPr id="190481" name="Text Box 22"/>
            <p:cNvSpPr txBox="1"/>
            <p:nvPr/>
          </p:nvSpPr>
          <p:spPr>
            <a:xfrm>
              <a:off x="1582" y="2462"/>
              <a:ext cx="58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y.tab.c</a:t>
              </a:r>
              <a:endParaRPr lang="en-US" altLang="zh-CN" sz="2000" dirty="0">
                <a:solidFill>
                  <a:srgbClr val="0000FF"/>
                </a:solidFill>
                <a:latin typeface="Arial" panose="020B0604020202020204" pitchFamily="34" charset="0"/>
              </a:endParaRPr>
            </a:p>
          </p:txBody>
        </p:sp>
        <p:sp>
          <p:nvSpPr>
            <p:cNvPr id="190482" name="Text Box 23"/>
            <p:cNvSpPr txBox="1"/>
            <p:nvPr/>
          </p:nvSpPr>
          <p:spPr>
            <a:xfrm>
              <a:off x="1550" y="3083"/>
              <a:ext cx="43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0000FF"/>
                  </a:solidFill>
                  <a:latin typeface="Arial" panose="020B0604020202020204" pitchFamily="34" charset="0"/>
                </a:rPr>
                <a:t>输入</a:t>
              </a:r>
              <a:endParaRPr lang="zh-CN" altLang="en-US" sz="2000" dirty="0">
                <a:solidFill>
                  <a:srgbClr val="0000FF"/>
                </a:solidFill>
                <a:latin typeface="Arial" panose="020B0604020202020204" pitchFamily="34" charset="0"/>
              </a:endParaRPr>
            </a:p>
          </p:txBody>
        </p:sp>
        <p:sp>
          <p:nvSpPr>
            <p:cNvPr id="190483" name="Text Box 24"/>
            <p:cNvSpPr txBox="1"/>
            <p:nvPr/>
          </p:nvSpPr>
          <p:spPr>
            <a:xfrm>
              <a:off x="4286" y="3133"/>
              <a:ext cx="43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0000FF"/>
                  </a:solidFill>
                  <a:latin typeface="Arial" panose="020B0604020202020204" pitchFamily="34" charset="0"/>
                </a:rPr>
                <a:t>输出</a:t>
              </a:r>
              <a:endParaRPr lang="zh-CN" altLang="en-US" sz="2000" dirty="0">
                <a:solidFill>
                  <a:srgbClr val="0000FF"/>
                </a:solidFill>
                <a:latin typeface="Arial" panose="020B0604020202020204" pitchFamily="34" charset="0"/>
              </a:endParaRPr>
            </a:p>
          </p:txBody>
        </p:sp>
        <p:sp>
          <p:nvSpPr>
            <p:cNvPr id="190484" name="Text Box 25"/>
            <p:cNvSpPr txBox="1"/>
            <p:nvPr/>
          </p:nvSpPr>
          <p:spPr>
            <a:xfrm>
              <a:off x="4274" y="2474"/>
              <a:ext cx="471"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a.out</a:t>
              </a:r>
              <a:endParaRPr lang="en-US" altLang="zh-CN" sz="2000" dirty="0">
                <a:solidFill>
                  <a:srgbClr val="0000FF"/>
                </a:solidFill>
                <a:latin typeface="Arial" panose="020B0604020202020204" pitchFamily="34" charset="0"/>
              </a:endParaRPr>
            </a:p>
          </p:txBody>
        </p:sp>
        <p:sp>
          <p:nvSpPr>
            <p:cNvPr id="190485" name="Text Box 26"/>
            <p:cNvSpPr txBox="1"/>
            <p:nvPr/>
          </p:nvSpPr>
          <p:spPr>
            <a:xfrm>
              <a:off x="4286" y="1777"/>
              <a:ext cx="58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y.tab.c</a:t>
              </a:r>
              <a:endParaRPr lang="en-US" altLang="zh-CN" sz="2000" dirty="0">
                <a:solidFill>
                  <a:srgbClr val="0000FF"/>
                </a:solidFill>
                <a:latin typeface="Arial" panose="020B0604020202020204" pitchFamily="34" charset="0"/>
              </a:endParaRPr>
            </a:p>
          </p:txBody>
        </p:sp>
      </p:grpSp>
      <p:sp>
        <p:nvSpPr>
          <p:cNvPr id="155675" name="Text Box 27"/>
          <p:cNvSpPr txBox="1"/>
          <p:nvPr/>
        </p:nvSpPr>
        <p:spPr>
          <a:xfrm>
            <a:off x="3203575" y="5734050"/>
            <a:ext cx="32400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4-57. </a:t>
            </a:r>
            <a:r>
              <a:rPr lang="zh-CN" altLang="en-US" sz="2000" b="1" dirty="0">
                <a:solidFill>
                  <a:srgbClr val="000000"/>
                </a:solidFill>
                <a:latin typeface="Times New Roman" panose="02020603050405020304" pitchFamily="18" charset="0"/>
              </a:rPr>
              <a:t>用</a:t>
            </a:r>
            <a:r>
              <a:rPr lang="en-US" altLang="zh-CN" sz="2000" b="1" dirty="0">
                <a:solidFill>
                  <a:srgbClr val="000000"/>
                </a:solidFill>
                <a:latin typeface="Times New Roman" panose="02020603050405020304" pitchFamily="18" charset="0"/>
              </a:rPr>
              <a:t>Yacc</a:t>
            </a:r>
            <a:r>
              <a:rPr lang="zh-CN" altLang="en-US" sz="2000" b="1" dirty="0">
                <a:solidFill>
                  <a:srgbClr val="000000"/>
                </a:solidFill>
                <a:latin typeface="Times New Roman" panose="02020603050405020304" pitchFamily="18" charset="0"/>
              </a:rPr>
              <a:t>建立编译器</a:t>
            </a:r>
            <a:endParaRPr lang="zh-CN" altLang="en-US" sz="2000" b="1" dirty="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5650"/>
                                        </p:tgtEl>
                                        <p:attrNameLst>
                                          <p:attrName>style.visibility</p:attrName>
                                        </p:attrNameLst>
                                      </p:cBhvr>
                                      <p:to>
                                        <p:strVal val="visible"/>
                                      </p:to>
                                    </p:set>
                                    <p:animEffect transition="in" filter="fade">
                                      <p:cBhvr>
                                        <p:cTn id="7" dur="1000">
                                          <p:stCondLst>
                                            <p:cond delay="0"/>
                                          </p:stCondLst>
                                        </p:cTn>
                                        <p:tgtEl>
                                          <p:spTgt spid="1556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55651">
                                            <p:txEl>
                                              <p:charRg st="0" end="21"/>
                                            </p:txEl>
                                          </p:spTgt>
                                        </p:tgtEl>
                                        <p:attrNameLst>
                                          <p:attrName>style.visibility</p:attrName>
                                        </p:attrNameLst>
                                      </p:cBhvr>
                                      <p:to>
                                        <p:strVal val="visible"/>
                                      </p:to>
                                    </p:set>
                                    <p:animEffect transition="in" filter="fade">
                                      <p:cBhvr>
                                        <p:cTn id="12" dur="500">
                                          <p:stCondLst>
                                            <p:cond delay="0"/>
                                          </p:stCondLst>
                                        </p:cTn>
                                        <p:tgtEl>
                                          <p:spTgt spid="155651">
                                            <p:txEl>
                                              <p:charRg st="0" end="2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5675"/>
                                        </p:tgtEl>
                                        <p:attrNameLst>
                                          <p:attrName>style.visibility</p:attrName>
                                        </p:attrNameLst>
                                      </p:cBhvr>
                                      <p:to>
                                        <p:strVal val="visible"/>
                                      </p:to>
                                    </p:set>
                                    <p:animEffect transition="in" filter="box(in)">
                                      <p:cBhvr>
                                        <p:cTn id="17" dur="500"/>
                                        <p:tgtEl>
                                          <p:spTgt spid="155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1" grpId="0" build="p"/>
      <p:bldP spid="1556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2531" name="Text Box 4"/>
          <p:cNvSpPr txBox="1"/>
          <p:nvPr/>
        </p:nvSpPr>
        <p:spPr>
          <a:xfrm>
            <a:off x="827088" y="1412875"/>
            <a:ext cx="7704137" cy="2678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A50021"/>
                </a:solidFill>
                <a:highlight>
                  <a:srgbClr val="FFFF00"/>
                </a:highlight>
                <a:latin typeface="Times New Roman" panose="02020603050405020304" pitchFamily="18" charset="0"/>
              </a:rPr>
              <a:t>最左推导</a:t>
            </a:r>
            <a:r>
              <a:rPr lang="zh-CN" altLang="en-US" sz="2400" dirty="0">
                <a:solidFill>
                  <a:srgbClr val="000000"/>
                </a:solidFill>
                <a:latin typeface="Times New Roman" panose="02020603050405020304" pitchFamily="18" charset="0"/>
              </a:rPr>
              <a:t>：每一步都</a:t>
            </a:r>
            <a:r>
              <a:rPr lang="zh-CN" altLang="en-US" sz="2400" dirty="0">
                <a:solidFill>
                  <a:srgbClr val="000000"/>
                </a:solidFill>
                <a:highlight>
                  <a:srgbClr val="FFFF00"/>
                </a:highlight>
                <a:latin typeface="Times New Roman" panose="02020603050405020304" pitchFamily="18" charset="0"/>
              </a:rPr>
              <a:t>替代最左非终结符</a:t>
            </a:r>
            <a:r>
              <a:rPr lang="zh-CN" altLang="en-US" sz="2400" dirty="0">
                <a:solidFill>
                  <a:srgbClr val="000000"/>
                </a:solidFill>
                <a:latin typeface="Times New Roman" panose="02020603050405020304" pitchFamily="18" charset="0"/>
              </a:rPr>
              <a:t>，写作</a:t>
            </a:r>
            <a:r>
              <a:rPr lang="el-GR" altLang="zh-CN" sz="2400" dirty="0">
                <a:solidFill>
                  <a:srgbClr val="000000"/>
                </a:solidFill>
                <a:latin typeface="Times New Roman" panose="02020603050405020304" pitchFamily="18" charset="0"/>
              </a:rPr>
              <a:t>α </a:t>
            </a:r>
            <a:r>
              <a:rPr lang="en-US" altLang="zh-CN" sz="2400" dirty="0">
                <a:solidFill>
                  <a:srgbClr val="000000"/>
                </a:solidFill>
                <a:latin typeface="Times New Roman" panose="02020603050405020304" pitchFamily="18" charset="0"/>
              </a:rPr>
              <a:t>=&gt; β</a:t>
            </a:r>
            <a:r>
              <a:rPr lang="en-US" altLang="zh-CN" sz="2400" dirty="0">
                <a:solidFill>
                  <a:srgbClr val="000000"/>
                </a:solidFill>
              </a:rPr>
              <a:t> </a:t>
            </a:r>
            <a:r>
              <a:rPr lang="zh-CN" altLang="en-US" sz="2400" dirty="0">
                <a:solidFill>
                  <a:srgbClr val="000000"/>
                </a:solidFill>
              </a:rPr>
              <a:t>。</a:t>
            </a:r>
            <a:endParaRPr lang="en-US" altLang="zh-CN" sz="2400" dirty="0">
              <a:solidFill>
                <a:srgbClr val="000000"/>
              </a:solidFill>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为了强调</a:t>
            </a:r>
            <a:r>
              <a:rPr lang="el-GR" altLang="zh-CN" sz="2400" dirty="0">
                <a:solidFill>
                  <a:srgbClr val="000000"/>
                </a:solidFill>
                <a:latin typeface="Times New Roman" panose="02020603050405020304" pitchFamily="18" charset="0"/>
              </a:rPr>
              <a:t>α</a:t>
            </a:r>
            <a:r>
              <a:rPr lang="zh-CN" altLang="en-US" sz="2400" dirty="0">
                <a:solidFill>
                  <a:srgbClr val="000000"/>
                </a:solidFill>
                <a:latin typeface="Times New Roman" panose="02020603050405020304" pitchFamily="18" charset="0"/>
              </a:rPr>
              <a:t>通过最左推导推出 </a:t>
            </a:r>
            <a:r>
              <a:rPr lang="en-US" altLang="zh-CN" sz="2400" dirty="0">
                <a:solidFill>
                  <a:srgbClr val="000000"/>
                </a:solidFill>
                <a:latin typeface="Times New Roman" panose="02020603050405020304" pitchFamily="18" charset="0"/>
              </a:rPr>
              <a:t>β </a:t>
            </a:r>
            <a:r>
              <a:rPr lang="zh-CN" altLang="en-US" sz="2400" dirty="0">
                <a:solidFill>
                  <a:srgbClr val="000000"/>
                </a:solidFill>
                <a:latin typeface="Times New Roman" panose="02020603050405020304" pitchFamily="18" charset="0"/>
              </a:rPr>
              <a:t>这一事实，写作</a:t>
            </a:r>
            <a:r>
              <a:rPr lang="el-GR" altLang="zh-CN" sz="2400" dirty="0">
                <a:solidFill>
                  <a:srgbClr val="000000"/>
                </a:solidFill>
                <a:latin typeface="Times New Roman" panose="02020603050405020304" pitchFamily="18" charset="0"/>
              </a:rPr>
              <a:t>α </a:t>
            </a:r>
            <a:r>
              <a:rPr lang="en-US" altLang="zh-CN" sz="2400" dirty="0">
                <a:solidFill>
                  <a:srgbClr val="000000"/>
                </a:solidFill>
                <a:latin typeface="Times New Roman" panose="02020603050405020304" pitchFamily="18" charset="0"/>
              </a:rPr>
              <a:t>=&gt; β </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S</a:t>
            </a:r>
            <a:r>
              <a:rPr lang="en-US" altLang="zh-CN" sz="2400" dirty="0">
                <a:solidFill>
                  <a:srgbClr val="000000"/>
                </a:solidFill>
              </a:rPr>
              <a:t> </a:t>
            </a:r>
            <a:r>
              <a:rPr lang="en-US" altLang="zh-CN" sz="2400" dirty="0">
                <a:solidFill>
                  <a:srgbClr val="000000"/>
                </a:solidFill>
                <a:latin typeface="Times New Roman" panose="02020603050405020304" pitchFamily="18" charset="0"/>
              </a:rPr>
              <a:t>=&gt; </a:t>
            </a:r>
            <a:r>
              <a:rPr lang="el-GR" altLang="zh-CN" sz="2400" dirty="0">
                <a:solidFill>
                  <a:srgbClr val="000000"/>
                </a:solidFill>
                <a:latin typeface="Times New Roman" panose="02020603050405020304" pitchFamily="18" charset="0"/>
              </a:rPr>
              <a:t>α</a:t>
            </a:r>
            <a:r>
              <a:rPr lang="zh-CN" altLang="en-US" sz="2400" dirty="0">
                <a:solidFill>
                  <a:srgbClr val="000000"/>
                </a:solidFill>
              </a:rPr>
              <a:t>，则称</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是该文法的</a:t>
            </a:r>
            <a:r>
              <a:rPr lang="zh-CN" altLang="en-US" sz="2400" b="1" dirty="0">
                <a:solidFill>
                  <a:srgbClr val="A50021"/>
                </a:solidFill>
                <a:highlight>
                  <a:srgbClr val="FFFF00"/>
                </a:highlight>
                <a:latin typeface="Times New Roman" panose="02020603050405020304" pitchFamily="18" charset="0"/>
                <a:ea typeface="楷体_GB2312" pitchFamily="49" charset="-122"/>
              </a:rPr>
              <a:t>左句型</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endParaRPr lang="zh-CN" altLang="en-US" sz="2400" i="1" dirty="0">
              <a:latin typeface="Times New Roman" panose="02020603050405020304" pitchFamily="18" charset="0"/>
            </a:endParaRPr>
          </a:p>
          <a:p>
            <a:pPr marL="0" lvl="0" indent="0" eaLnBrk="1" hangingPunct="1">
              <a:spcBef>
                <a:spcPct val="50000"/>
              </a:spcBef>
              <a:buNone/>
            </a:pPr>
            <a:r>
              <a:rPr lang="zh-CN" altLang="en-US" sz="2400" b="1" dirty="0">
                <a:solidFill>
                  <a:srgbClr val="A50021"/>
                </a:solidFill>
                <a:latin typeface="Times New Roman" panose="02020603050405020304" pitchFamily="18" charset="0"/>
              </a:rPr>
              <a:t>最右推导</a:t>
            </a:r>
            <a:r>
              <a:rPr lang="zh-CN" altLang="en-US" sz="2400" dirty="0">
                <a:solidFill>
                  <a:srgbClr val="000000"/>
                </a:solidFill>
                <a:latin typeface="Times New Roman" panose="02020603050405020304" pitchFamily="18" charset="0"/>
              </a:rPr>
              <a:t>（规范推导）：每一步都替代最右非终结符。</a:t>
            </a:r>
            <a:endParaRPr lang="zh-CN" altLang="en-US" sz="2400" dirty="0">
              <a:solidFill>
                <a:srgbClr val="000000"/>
              </a:solidFill>
              <a:latin typeface="Times New Roman" panose="02020603050405020304" pitchFamily="18" charset="0"/>
            </a:endParaRPr>
          </a:p>
        </p:txBody>
      </p:sp>
      <p:sp>
        <p:nvSpPr>
          <p:cNvPr id="22532" name="Text Box 5"/>
          <p:cNvSpPr txBox="1"/>
          <p:nvPr/>
        </p:nvSpPr>
        <p:spPr>
          <a:xfrm>
            <a:off x="7235825" y="1628775"/>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lm</a:t>
            </a:r>
            <a:endParaRPr lang="en-US" altLang="zh-CN" sz="1400" dirty="0">
              <a:solidFill>
                <a:srgbClr val="000000"/>
              </a:solidFill>
              <a:latin typeface="Times New Roman" panose="02020603050405020304" pitchFamily="18" charset="0"/>
            </a:endParaRPr>
          </a:p>
        </p:txBody>
      </p:sp>
      <p:sp>
        <p:nvSpPr>
          <p:cNvPr id="22533" name="Text Box 6"/>
          <p:cNvSpPr txBox="1"/>
          <p:nvPr/>
        </p:nvSpPr>
        <p:spPr>
          <a:xfrm>
            <a:off x="7364413" y="2241550"/>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lm</a:t>
            </a:r>
            <a:endParaRPr lang="en-US" altLang="zh-CN" sz="1400" dirty="0">
              <a:solidFill>
                <a:srgbClr val="0000CC"/>
              </a:solidFill>
              <a:latin typeface="Times New Roman" panose="02020603050405020304" pitchFamily="18" charset="0"/>
            </a:endParaRPr>
          </a:p>
        </p:txBody>
      </p:sp>
      <p:sp>
        <p:nvSpPr>
          <p:cNvPr id="22534" name="Text Box 7"/>
          <p:cNvSpPr txBox="1"/>
          <p:nvPr/>
        </p:nvSpPr>
        <p:spPr>
          <a:xfrm>
            <a:off x="7364413" y="1873250"/>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CC"/>
                </a:solidFill>
                <a:latin typeface="Times New Roman" panose="02020603050405020304" pitchFamily="18" charset="0"/>
              </a:rPr>
              <a:t>*</a:t>
            </a:r>
            <a:endParaRPr lang="en-US" altLang="zh-CN" sz="1400" dirty="0">
              <a:solidFill>
                <a:srgbClr val="0000CC"/>
              </a:solidFill>
              <a:latin typeface="Times New Roman" panose="02020603050405020304" pitchFamily="18" charset="0"/>
            </a:endParaRPr>
          </a:p>
        </p:txBody>
      </p:sp>
      <p:sp>
        <p:nvSpPr>
          <p:cNvPr id="22535" name="Text Box 8"/>
          <p:cNvSpPr txBox="1"/>
          <p:nvPr/>
        </p:nvSpPr>
        <p:spPr>
          <a:xfrm>
            <a:off x="1692275" y="2751138"/>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lm</a:t>
            </a:r>
            <a:endParaRPr lang="en-US" altLang="zh-CN" sz="1400" dirty="0">
              <a:solidFill>
                <a:srgbClr val="000000"/>
              </a:solidFill>
              <a:latin typeface="Times New Roman" panose="02020603050405020304" pitchFamily="18" charset="0"/>
            </a:endParaRPr>
          </a:p>
        </p:txBody>
      </p:sp>
      <p:sp>
        <p:nvSpPr>
          <p:cNvPr id="22536" name="Text Box 9"/>
          <p:cNvSpPr txBox="1"/>
          <p:nvPr/>
        </p:nvSpPr>
        <p:spPr>
          <a:xfrm>
            <a:off x="7188200" y="1338263"/>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dirty="0">
                <a:solidFill>
                  <a:srgbClr val="000000"/>
                </a:solidFill>
                <a:latin typeface="Times New Roman" panose="02020603050405020304" pitchFamily="18" charset="0"/>
              </a:rPr>
              <a:t>*</a:t>
            </a:r>
            <a:endParaRPr lang="en-US" altLang="zh-CN" sz="1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1491" name="Text Box 4"/>
          <p:cNvSpPr txBox="1"/>
          <p:nvPr/>
        </p:nvSpPr>
        <p:spPr>
          <a:xfrm>
            <a:off x="1042988" y="188913"/>
            <a:ext cx="6697662" cy="64484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600" b="1" dirty="0">
                <a:solidFill>
                  <a:srgbClr val="000000"/>
                </a:solidFill>
                <a:latin typeface="Times New Roman" panose="02020603050405020304" pitchFamily="18" charset="0"/>
              </a:rPr>
              <a:t>%{</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#include &lt;ctype. h&gt;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%token DIGIT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line   : expr ‘\n’            {printf(“%d\n,$1);}</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expr : expr  ‘+’term         { $$ = $1 + $3; }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  term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term : term  ‘*’factor     { $$ = $1 * $3;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 factor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factor :  ‘(‘ expr ‘)’      { $$ = $2; }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         ¦  DIGIT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         ;</a:t>
            </a:r>
            <a:endParaRPr lang="en-US" altLang="zh-CN" sz="1600" b="1" dirty="0">
              <a:solidFill>
                <a:srgbClr val="000000"/>
              </a:solidFill>
              <a:latin typeface="Times New Roman" panose="02020603050405020304" pitchFamily="18" charset="0"/>
            </a:endParaRPr>
          </a:p>
          <a:p>
            <a:pPr marL="0" lvl="0" indent="0" eaLnBrk="1" hangingPunct="1">
              <a:spcBef>
                <a:spcPct val="0"/>
              </a:spcBef>
              <a:buNone/>
            </a:pPr>
            <a:r>
              <a:rPr lang="en-US" altLang="zh-CN" sz="1600" b="1" dirty="0">
                <a:solidFill>
                  <a:srgbClr val="000000"/>
                </a:solidFill>
                <a:latin typeface="Times New Roman" panose="02020603050405020304" pitchFamily="18" charset="0"/>
              </a:rPr>
              <a:t>%%</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yylex() {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int c;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c = getchar( );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if (isdigit(c)) {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yylval = c-‘0’</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return DIGIT;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     return c; </a:t>
            </a:r>
            <a:br>
              <a:rPr lang="en-US" altLang="zh-CN" sz="1600" b="1" dirty="0">
                <a:solidFill>
                  <a:srgbClr val="000000"/>
                </a:solidFill>
                <a:latin typeface="Times New Roman" panose="02020603050405020304" pitchFamily="18" charset="0"/>
              </a:rPr>
            </a:br>
            <a:r>
              <a:rPr lang="en-US" altLang="zh-CN" sz="1600" b="1" dirty="0">
                <a:solidFill>
                  <a:srgbClr val="000000"/>
                </a:solidFill>
                <a:latin typeface="Times New Roman" panose="02020603050405020304" pitchFamily="18" charset="0"/>
              </a:rPr>
              <a:t>}</a:t>
            </a:r>
            <a:endParaRPr lang="en-US" altLang="zh-CN" sz="1600" b="1" dirty="0">
              <a:solidFill>
                <a:srgbClr val="000000"/>
              </a:solidFill>
              <a:latin typeface="Times New Roman" panose="02020603050405020304" pitchFamily="18" charset="0"/>
            </a:endParaRPr>
          </a:p>
          <a:p>
            <a:pPr marL="0" lvl="0" indent="0" algn="ctr" eaLnBrk="1" hangingPunct="1">
              <a:spcBef>
                <a:spcPct val="0"/>
              </a:spcBef>
              <a:buNone/>
            </a:pPr>
            <a:r>
              <a:rPr lang="zh-CN" altLang="en-US" sz="1600" b="1" dirty="0">
                <a:solidFill>
                  <a:srgbClr val="000000"/>
                </a:solidFill>
                <a:latin typeface="Times New Roman" panose="02020603050405020304" pitchFamily="18" charset="0"/>
              </a:rPr>
              <a:t>图</a:t>
            </a:r>
            <a:r>
              <a:rPr lang="en-US" altLang="zh-CN" sz="1600" b="1" dirty="0">
                <a:solidFill>
                  <a:srgbClr val="000000"/>
                </a:solidFill>
                <a:latin typeface="Times New Roman" panose="02020603050405020304" pitchFamily="18" charset="0"/>
              </a:rPr>
              <a:t>4-58 </a:t>
            </a:r>
            <a:r>
              <a:rPr lang="zh-CN" altLang="en-US" sz="1600" b="1" dirty="0">
                <a:solidFill>
                  <a:srgbClr val="000000"/>
                </a:solidFill>
                <a:latin typeface="Times New Roman" panose="02020603050405020304" pitchFamily="18" charset="0"/>
              </a:rPr>
              <a:t>简单台式计算器的</a:t>
            </a:r>
            <a:r>
              <a:rPr lang="en-US" altLang="zh-CN" sz="1600" b="1" dirty="0">
                <a:solidFill>
                  <a:srgbClr val="000000"/>
                </a:solidFill>
                <a:latin typeface="Times New Roman" panose="02020603050405020304" pitchFamily="18" charset="0"/>
              </a:rPr>
              <a:t>Yacc</a:t>
            </a:r>
            <a:r>
              <a:rPr lang="zh-CN" altLang="en-US" sz="1600" b="1" dirty="0">
                <a:solidFill>
                  <a:srgbClr val="000000"/>
                </a:solidFill>
                <a:latin typeface="Times New Roman" panose="02020603050405020304" pitchFamily="18" charset="0"/>
              </a:rPr>
              <a:t>说明</a:t>
            </a:r>
            <a:endParaRPr lang="zh-CN" altLang="en-US" sz="1600" b="1" dirty="0">
              <a:solidFill>
                <a:srgbClr val="000000"/>
              </a:solidFill>
              <a:latin typeface="Times New Roman" panose="02020603050405020304" pitchFamily="18" charset="0"/>
            </a:endParaRPr>
          </a:p>
        </p:txBody>
      </p:sp>
      <p:sp>
        <p:nvSpPr>
          <p:cNvPr id="191492" name="Text Box 5"/>
          <p:cNvSpPr txBox="1"/>
          <p:nvPr/>
        </p:nvSpPr>
        <p:spPr>
          <a:xfrm>
            <a:off x="5795963" y="404813"/>
            <a:ext cx="2808287" cy="1419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rPr>
              <a:t>E → E + T  |T</a:t>
            </a:r>
            <a:endParaRPr lang="en-US" altLang="zh-CN" sz="2000" b="1" dirty="0">
              <a:solidFill>
                <a:srgbClr val="0000FF"/>
              </a:solidFill>
            </a:endParaRPr>
          </a:p>
          <a:p>
            <a:pPr marL="0" lvl="0" indent="0" eaLnBrk="1" hangingPunct="1">
              <a:spcBef>
                <a:spcPct val="0"/>
              </a:spcBef>
              <a:buNone/>
            </a:pPr>
            <a:r>
              <a:rPr lang="en-US" altLang="zh-CN" sz="2000" b="1" dirty="0">
                <a:solidFill>
                  <a:srgbClr val="0000FF"/>
                </a:solidFill>
              </a:rPr>
              <a:t>T → T * F | F</a:t>
            </a:r>
            <a:endParaRPr lang="en-US" altLang="zh-CN" sz="2000" b="1" dirty="0">
              <a:solidFill>
                <a:srgbClr val="0000FF"/>
              </a:solidFill>
            </a:endParaRPr>
          </a:p>
          <a:p>
            <a:pPr marL="0" lvl="0" indent="0" eaLnBrk="1" hangingPunct="1">
              <a:spcBef>
                <a:spcPct val="0"/>
              </a:spcBef>
              <a:buNone/>
            </a:pPr>
            <a:r>
              <a:rPr lang="en-US" altLang="zh-CN" sz="2000" b="1" dirty="0">
                <a:solidFill>
                  <a:srgbClr val="0000FF"/>
                </a:solidFill>
              </a:rPr>
              <a:t>F→( E ) |digit</a:t>
            </a:r>
            <a:endParaRPr lang="en-US" altLang="zh-CN" sz="2000" b="1" dirty="0">
              <a:solidFill>
                <a:srgbClr val="0000FF"/>
              </a:solidFill>
            </a:endParaRPr>
          </a:p>
          <a:p>
            <a:pPr marL="0" lvl="0" indent="0" eaLnBrk="1" hangingPunct="1">
              <a:spcBef>
                <a:spcPct val="50000"/>
              </a:spcBef>
              <a:buNone/>
            </a:pPr>
            <a:endParaRPr lang="en-US" altLang="zh-CN" sz="1800" dirty="0">
              <a:solidFill>
                <a:srgbClr val="0000FF"/>
              </a:solidFill>
            </a:endParaRPr>
          </a:p>
        </p:txBody>
      </p:sp>
    </p:spTree>
  </p:cSld>
  <p:clrMapOvr>
    <a:masterClrMapping/>
  </p:clrMapOvr>
  <p:transition spd="med">
    <p:comb/>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2515" name="Rectangle 3"/>
          <p:cNvSpPr>
            <a:spLocks noGrp="1"/>
          </p:cNvSpPr>
          <p:nvPr>
            <p:ph idx="1"/>
          </p:nvPr>
        </p:nvSpPr>
        <p:spPr>
          <a:xfrm>
            <a:off x="468313" y="333375"/>
            <a:ext cx="8229600" cy="503238"/>
          </a:xfrm>
        </p:spPr>
        <p:txBody>
          <a:bodyPr vert="horz" wrap="square" lIns="91440" tIns="45720" rIns="91440" bIns="45720" anchor="t" anchorCtr="0"/>
          <a:p>
            <a:pPr eaLnBrk="1" hangingPunct="1">
              <a:lnSpc>
                <a:spcPct val="90000"/>
              </a:lnSpc>
            </a:pPr>
            <a:r>
              <a:rPr lang="en-US" altLang="zh-CN" sz="2800" b="1" dirty="0">
                <a:solidFill>
                  <a:srgbClr val="660033"/>
                </a:solidFill>
                <a:latin typeface="宋体" panose="02010600030101010101" pitchFamily="2" charset="-122"/>
                <a:cs typeface="Times New Roman" panose="02020603050405020304" pitchFamily="18" charset="0"/>
              </a:rPr>
              <a:t>4.9.2 </a:t>
            </a:r>
            <a:r>
              <a:rPr lang="zh-CN" altLang="en-US" sz="2800" b="1" dirty="0">
                <a:solidFill>
                  <a:srgbClr val="660033"/>
                </a:solidFill>
                <a:latin typeface="宋体" panose="02010600030101010101" pitchFamily="2" charset="-122"/>
                <a:cs typeface="Times New Roman" panose="02020603050405020304" pitchFamily="18" charset="0"/>
              </a:rPr>
              <a:t>用</a:t>
            </a:r>
            <a:r>
              <a:rPr lang="en-US" altLang="zh-CN" sz="2800" b="1" dirty="0">
                <a:solidFill>
                  <a:srgbClr val="660033"/>
                </a:solidFill>
                <a:latin typeface="宋体" panose="02010600030101010101" pitchFamily="2" charset="-122"/>
                <a:cs typeface="Times New Roman" panose="02020603050405020304" pitchFamily="18" charset="0"/>
              </a:rPr>
              <a:t>Yacc </a:t>
            </a:r>
            <a:r>
              <a:rPr lang="zh-CN" altLang="en-US" sz="2800" b="1" dirty="0">
                <a:solidFill>
                  <a:srgbClr val="660033"/>
                </a:solidFill>
                <a:latin typeface="宋体" panose="02010600030101010101" pitchFamily="2" charset="-122"/>
                <a:cs typeface="Times New Roman" panose="02020603050405020304" pitchFamily="18" charset="0"/>
              </a:rPr>
              <a:t>处理二义文法 </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92516" name="Text Box 4"/>
          <p:cNvSpPr txBox="1"/>
          <p:nvPr/>
        </p:nvSpPr>
        <p:spPr>
          <a:xfrm>
            <a:off x="684213" y="723900"/>
            <a:ext cx="7940675" cy="61341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dirty="0">
                <a:solidFill>
                  <a:srgbClr val="000000"/>
                </a:solidFill>
                <a:latin typeface="Times New Roman" panose="02020603050405020304" pitchFamily="18" charset="0"/>
              </a:rPr>
              <a:t>%{</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#include &lt;ctype.h&gt;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#include &lt;stdio.h&gt;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#define YYSTYPE double /* double type for Yacc stack */ </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%token NUMBER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%left ‘+’ ‘-‘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%left ‘*’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%right UMINUS </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lines     :   lines expr ‘\n’    {printf(“%g\n”, $2);}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lines ‘\n’</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             ¦    /* ε */</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expr      :    expr ‘+’ expr    {$$ = $1 + $3 ;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expr ’-‘ expr    {$$ = $1 - $3 ; }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expr  ‘*’ expr    {$$ = $1 * $3 ;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expr  ‘/’ expr    {$$ = $1 / *3;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 expr ‘)’       {$$ =$2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 expr  %prec  UMINUS  { $$ = - $2; }</a:t>
            </a:r>
            <a:br>
              <a:rPr lang="en-US" altLang="zh-CN" sz="1800" dirty="0">
                <a:solidFill>
                  <a:srgbClr val="000000"/>
                </a:solidFill>
                <a:latin typeface="Times New Roman" panose="02020603050405020304" pitchFamily="18" charset="0"/>
              </a:rPr>
            </a:br>
            <a:r>
              <a:rPr lang="en-US" altLang="zh-CN" sz="1800" dirty="0">
                <a:solidFill>
                  <a:srgbClr val="000000"/>
                </a:solidFill>
                <a:latin typeface="Times New Roman" panose="02020603050405020304" pitchFamily="18" charset="0"/>
              </a:rPr>
              <a:t>             ¦     NUMBER </a:t>
            </a:r>
            <a:endParaRPr lang="en-US" altLang="zh-CN" sz="1800" dirty="0">
              <a:solidFill>
                <a:srgbClr val="000000"/>
              </a:solidFill>
              <a:latin typeface="Times New Roman" panose="02020603050405020304" pitchFamily="18" charset="0"/>
            </a:endParaRPr>
          </a:p>
          <a:p>
            <a:pPr marL="0" lvl="0" indent="0" eaLnBrk="1" hangingPunct="1">
              <a:spcBef>
                <a:spcPct val="0"/>
              </a:spcBef>
              <a:buNone/>
            </a:pPr>
            <a:r>
              <a:rPr lang="en-US" altLang="zh-CN" sz="1800" dirty="0">
                <a:solidFill>
                  <a:srgbClr val="000000"/>
                </a:solidFill>
                <a:latin typeface="Times New Roman" panose="02020603050405020304" pitchFamily="18" charset="0"/>
              </a:rPr>
              <a:t>             ;</a:t>
            </a:r>
            <a:endParaRPr lang="en-US" altLang="zh-CN" sz="1800" dirty="0">
              <a:solidFill>
                <a:srgbClr val="000000"/>
              </a:solidFill>
              <a:latin typeface="Times New Roman" panose="02020603050405020304" pitchFamily="18" charset="0"/>
            </a:endParaRPr>
          </a:p>
        </p:txBody>
      </p:sp>
    </p:spTree>
  </p:cSld>
  <p:clrMapOvr>
    <a:masterClrMapping/>
  </p:clrMapOvr>
  <p:transition spd="med">
    <p:comb dir="ver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4563" name="Text Box 4"/>
          <p:cNvSpPr txBox="1"/>
          <p:nvPr/>
        </p:nvSpPr>
        <p:spPr>
          <a:xfrm>
            <a:off x="684213" y="1052513"/>
            <a:ext cx="7885112" cy="4664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yylex()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int c;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while ( ( c = getchar() ) == ‘ ‘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if ( (c == ‘</a:t>
            </a:r>
            <a:r>
              <a:rPr lang="en-US" altLang="zh-CN" sz="2000" dirty="0">
                <a:solidFill>
                  <a:srgbClr val="000000"/>
                </a:solidFill>
                <a:latin typeface="Times New Roman" panose="02020603050405020304" pitchFamily="18" charset="0"/>
                <a:sym typeface="Symbol" panose="05050102010706020507" pitchFamily="18" charset="2"/>
              </a:rPr>
              <a:t></a:t>
            </a:r>
            <a:r>
              <a:rPr lang="en-US" altLang="zh-CN" sz="2000" dirty="0">
                <a:solidFill>
                  <a:srgbClr val="000000"/>
                </a:solidFill>
                <a:latin typeface="Times New Roman" panose="02020603050405020304" pitchFamily="18" charset="0"/>
              </a:rPr>
              <a:t>’) ¦¦ (isdigit(c)) ) {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ungetc(c, stdin);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scanf(“%lf”, &amp;yylval); </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        return NUMBER; </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a:t>
            </a:r>
            <a:br>
              <a:rPr lang="en-US" altLang="zh-CN" sz="2000" dirty="0">
                <a:solidFill>
                  <a:srgbClr val="000000"/>
                </a:solidFill>
                <a:latin typeface="Times New Roman" panose="02020603050405020304" pitchFamily="18" charset="0"/>
              </a:rPr>
            </a:br>
            <a:r>
              <a:rPr lang="en-US" altLang="zh-CN" sz="2000" dirty="0">
                <a:solidFill>
                  <a:srgbClr val="000000"/>
                </a:solidFill>
                <a:latin typeface="Times New Roman" panose="02020603050405020304" pitchFamily="18" charset="0"/>
              </a:rPr>
              <a:t>return c;</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a:t>
            </a:r>
            <a:endParaRPr lang="en-US" altLang="zh-CN" sz="2000" b="1" dirty="0">
              <a:solidFill>
                <a:srgbClr val="000000"/>
              </a:solidFill>
              <a:latin typeface="Times New Roman" panose="02020603050405020304" pitchFamily="18" charset="0"/>
            </a:endParaRPr>
          </a:p>
          <a:p>
            <a:pPr marL="0" lvl="0" indent="0" eaLnBrk="1" hangingPunct="1">
              <a:spcBef>
                <a:spcPct val="50000"/>
              </a:spcBef>
              <a:buNone/>
            </a:pPr>
            <a:endParaRPr lang="en-US" altLang="zh-CN" sz="2000" b="1" dirty="0">
              <a:solidFill>
                <a:srgbClr val="000000"/>
              </a:solidFill>
              <a:latin typeface="Times New Roman" panose="02020603050405020304" pitchFamily="18" charset="0"/>
            </a:endParaRPr>
          </a:p>
          <a:p>
            <a:pPr marL="0" lvl="0" indent="0" eaLnBrk="1" hangingPunct="1">
              <a:spcBef>
                <a:spcPct val="50000"/>
              </a:spcBef>
              <a:buNone/>
            </a:pPr>
            <a:r>
              <a:rPr lang="en-US" altLang="zh-CN" sz="2000" b="1" dirty="0">
                <a:solidFill>
                  <a:srgbClr val="000000"/>
                </a:solidFill>
                <a:latin typeface="Times New Roman" panose="02020603050405020304" pitchFamily="18" charset="0"/>
              </a:rPr>
              <a:t>                          </a:t>
            </a: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4-59 </a:t>
            </a:r>
            <a:r>
              <a:rPr lang="zh-CN" altLang="en-US" sz="2000" b="1" dirty="0">
                <a:solidFill>
                  <a:srgbClr val="000000"/>
                </a:solidFill>
                <a:latin typeface="Times New Roman" panose="02020603050405020304" pitchFamily="18" charset="0"/>
              </a:rPr>
              <a:t>更高级的台式计算器的</a:t>
            </a:r>
            <a:r>
              <a:rPr lang="en-US" altLang="zh-CN" sz="2000" b="1" dirty="0">
                <a:solidFill>
                  <a:srgbClr val="000000"/>
                </a:solidFill>
                <a:latin typeface="Times New Roman" panose="02020603050405020304" pitchFamily="18" charset="0"/>
              </a:rPr>
              <a:t>Yacc</a:t>
            </a:r>
            <a:r>
              <a:rPr lang="zh-CN" altLang="en-US" sz="2000" b="1" dirty="0">
                <a:solidFill>
                  <a:srgbClr val="000000"/>
                </a:solidFill>
                <a:latin typeface="Times New Roman" panose="02020603050405020304" pitchFamily="18" charset="0"/>
              </a:rPr>
              <a:t>说明</a:t>
            </a:r>
            <a:endParaRPr lang="zh-CN" altLang="en-US" sz="2000" b="1" dirty="0">
              <a:solidFill>
                <a:srgbClr val="000000"/>
              </a:solidFill>
              <a:latin typeface="Times New Roman" panose="02020603050405020304" pitchFamily="18" charset="0"/>
            </a:endParaRPr>
          </a:p>
        </p:txBody>
      </p:sp>
    </p:spTree>
  </p:cSld>
  <p:clrMapOvr>
    <a:masterClrMapping/>
  </p:clrMapOvr>
  <p:transition spd="med">
    <p:split dir="in"/>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5587" name="Rectangle 3"/>
          <p:cNvSpPr>
            <a:spLocks noGrp="1"/>
          </p:cNvSpPr>
          <p:nvPr>
            <p:ph idx="1"/>
          </p:nvPr>
        </p:nvSpPr>
        <p:spPr>
          <a:xfrm>
            <a:off x="539750" y="765175"/>
            <a:ext cx="8229600" cy="431800"/>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4.9.3 </a:t>
            </a:r>
            <a:r>
              <a:rPr lang="zh-CN" altLang="en-US" sz="2800" b="1" dirty="0">
                <a:solidFill>
                  <a:srgbClr val="660033"/>
                </a:solidFill>
                <a:latin typeface="宋体" panose="02010600030101010101" pitchFamily="2" charset="-122"/>
                <a:cs typeface="Times New Roman" panose="02020603050405020304" pitchFamily="18" charset="0"/>
              </a:rPr>
              <a:t>用</a:t>
            </a:r>
            <a:r>
              <a:rPr lang="en-US" altLang="zh-CN" sz="2800" b="1" dirty="0">
                <a:solidFill>
                  <a:srgbClr val="660033"/>
                </a:solidFill>
                <a:latin typeface="宋体" panose="02010600030101010101" pitchFamily="2" charset="-122"/>
                <a:cs typeface="Times New Roman" panose="02020603050405020304" pitchFamily="18" charset="0"/>
              </a:rPr>
              <a:t>Lex</a:t>
            </a:r>
            <a:r>
              <a:rPr lang="zh-CN" altLang="en-US" sz="2800" b="1" dirty="0">
                <a:solidFill>
                  <a:srgbClr val="660033"/>
                </a:solidFill>
                <a:latin typeface="宋体" panose="02010600030101010101" pitchFamily="2" charset="-122"/>
                <a:cs typeface="Times New Roman" panose="02020603050405020304" pitchFamily="18" charset="0"/>
              </a:rPr>
              <a:t>建立</a:t>
            </a:r>
            <a:r>
              <a:rPr lang="en-US" altLang="zh-CN" sz="2800" b="1" dirty="0">
                <a:solidFill>
                  <a:srgbClr val="660033"/>
                </a:solidFill>
                <a:latin typeface="宋体" panose="02010600030101010101" pitchFamily="2" charset="-122"/>
                <a:cs typeface="Times New Roman" panose="02020603050405020304" pitchFamily="18" charset="0"/>
              </a:rPr>
              <a:t>Yacc</a:t>
            </a:r>
            <a:r>
              <a:rPr lang="zh-CN" altLang="en-US" sz="2800" b="1" dirty="0">
                <a:solidFill>
                  <a:srgbClr val="660033"/>
                </a:solidFill>
                <a:latin typeface="宋体" panose="02010600030101010101" pitchFamily="2" charset="-122"/>
                <a:cs typeface="Times New Roman" panose="02020603050405020304" pitchFamily="18" charset="0"/>
              </a:rPr>
              <a:t>的词法分析器</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95588" name="Text Box 4"/>
          <p:cNvSpPr txBox="1"/>
          <p:nvPr/>
        </p:nvSpPr>
        <p:spPr>
          <a:xfrm>
            <a:off x="1042988" y="2349500"/>
            <a:ext cx="7004050" cy="3683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00"/>
                </a:solidFill>
                <a:latin typeface="Times New Roman" panose="02020603050405020304" pitchFamily="18" charset="0"/>
              </a:rPr>
              <a:t>number          [0-9]+\.?¦ [0-9]*\.[0-9]+</a:t>
            </a:r>
            <a:br>
              <a:rPr lang="en-US" altLang="zh-CN" sz="2400" dirty="0">
                <a:solidFill>
                  <a:srgbClr val="000000"/>
                </a:solidFill>
                <a:latin typeface="Times New Roman" panose="02020603050405020304" pitchFamily="18" charset="0"/>
              </a:rPr>
            </a:br>
            <a:r>
              <a:rPr lang="en-US" altLang="zh-CN" sz="2400" dirty="0">
                <a:solidFill>
                  <a:srgbClr val="000000"/>
                </a:solidFill>
                <a:latin typeface="Times New Roman" panose="02020603050405020304" pitchFamily="18" charset="0"/>
              </a:rPr>
              <a:t>%%</a:t>
            </a:r>
            <a:br>
              <a:rPr lang="en-US" altLang="zh-CN" sz="2400" dirty="0">
                <a:solidFill>
                  <a:srgbClr val="000000"/>
                </a:solidFill>
                <a:latin typeface="Times New Roman" panose="02020603050405020304" pitchFamily="18" charset="0"/>
              </a:rPr>
            </a:br>
            <a:r>
              <a:rPr lang="en-US" altLang="zh-CN" sz="2400" dirty="0">
                <a:solidFill>
                  <a:srgbClr val="000000"/>
                </a:solidFill>
                <a:latin typeface="Times New Roman" panose="02020603050405020304" pitchFamily="18" charset="0"/>
              </a:rPr>
              <a:t>[ ]                  { /* skip blanks */} </a:t>
            </a:r>
            <a:endParaRPr lang="en-US" altLang="zh-CN"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{number}     { sscanf{ yytext, “%lf”, &amp;yylval); </a:t>
            </a:r>
            <a:br>
              <a:rPr lang="en-US" altLang="zh-CN" sz="2400" dirty="0">
                <a:solidFill>
                  <a:srgbClr val="000000"/>
                </a:solidFill>
                <a:latin typeface="Times New Roman" panose="02020603050405020304" pitchFamily="18" charset="0"/>
              </a:rPr>
            </a:br>
            <a:r>
              <a:rPr lang="en-US" altLang="zh-CN" sz="2400" dirty="0">
                <a:solidFill>
                  <a:srgbClr val="000000"/>
                </a:solidFill>
                <a:latin typeface="Times New Roman" panose="02020603050405020304" pitchFamily="18" charset="0"/>
              </a:rPr>
              <a:t>                           return NUMBER; } </a:t>
            </a:r>
            <a:endParaRPr lang="en-US" altLang="zh-CN" sz="2400" dirty="0">
              <a:solidFill>
                <a:srgbClr val="000000"/>
              </a:solidFill>
              <a:latin typeface="Times New Roman" panose="02020603050405020304" pitchFamily="18" charset="0"/>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 \n¦.               { return yytext[0];}</a:t>
            </a:r>
            <a:br>
              <a:rPr lang="en-US" altLang="zh-CN" sz="2400" dirty="0">
                <a:solidFill>
                  <a:srgbClr val="000000"/>
                </a:solidFill>
                <a:latin typeface="Times New Roman" panose="02020603050405020304" pitchFamily="18" charset="0"/>
              </a:rPr>
            </a:br>
            <a:r>
              <a:rPr lang="en-US" altLang="zh-CN" sz="2400" dirty="0">
                <a:solidFill>
                  <a:srgbClr val="000000"/>
                </a:solidFill>
                <a:latin typeface="Times New Roman" panose="02020603050405020304" pitchFamily="18" charset="0"/>
              </a:rPr>
              <a:t> </a:t>
            </a:r>
            <a:endParaRPr lang="en-US" altLang="zh-CN" sz="2400" b="1" dirty="0">
              <a:solidFill>
                <a:srgbClr val="000000"/>
              </a:solidFill>
              <a:latin typeface="Times New Roman" panose="02020603050405020304" pitchFamily="18" charset="0"/>
            </a:endParaRPr>
          </a:p>
          <a:p>
            <a:pPr marL="0" lvl="0" indent="0" algn="ctr" eaLnBrk="1" hangingPunct="1">
              <a:spcBef>
                <a:spcPct val="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4-60  </a:t>
            </a: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4-59</a:t>
            </a:r>
            <a:r>
              <a:rPr lang="zh-CN" altLang="en-US" sz="2000" b="1" dirty="0">
                <a:solidFill>
                  <a:srgbClr val="000000"/>
                </a:solidFill>
                <a:latin typeface="Times New Roman" panose="02020603050405020304" pitchFamily="18" charset="0"/>
              </a:rPr>
              <a:t>中的</a:t>
            </a:r>
            <a:r>
              <a:rPr lang="en-US" altLang="zh-CN" sz="2000" b="1" dirty="0">
                <a:solidFill>
                  <a:srgbClr val="000000"/>
                </a:solidFill>
                <a:latin typeface="Times New Roman" panose="02020603050405020304" pitchFamily="18" charset="0"/>
              </a:rPr>
              <a:t>yylex( ) </a:t>
            </a:r>
            <a:r>
              <a:rPr lang="zh-CN" altLang="en-US" sz="2000" b="1" dirty="0">
                <a:solidFill>
                  <a:srgbClr val="000000"/>
                </a:solidFill>
                <a:latin typeface="Times New Roman" panose="02020603050405020304" pitchFamily="18" charset="0"/>
              </a:rPr>
              <a:t>的</a:t>
            </a:r>
            <a:r>
              <a:rPr lang="en-US" altLang="zh-CN" sz="2000" b="1" dirty="0">
                <a:solidFill>
                  <a:srgbClr val="000000"/>
                </a:solidFill>
                <a:latin typeface="Times New Roman" panose="02020603050405020304" pitchFamily="18" charset="0"/>
              </a:rPr>
              <a:t>Lex </a:t>
            </a:r>
            <a:r>
              <a:rPr lang="zh-CN" altLang="en-US" sz="2000" b="1" dirty="0">
                <a:solidFill>
                  <a:srgbClr val="000000"/>
                </a:solidFill>
                <a:latin typeface="Times New Roman" panose="02020603050405020304" pitchFamily="18" charset="0"/>
              </a:rPr>
              <a:t>说明</a:t>
            </a:r>
            <a:br>
              <a:rPr lang="zh-CN" altLang="en-US" sz="2400" dirty="0">
                <a:solidFill>
                  <a:srgbClr val="000000"/>
                </a:solidFill>
                <a:latin typeface="Times New Roman" panose="02020603050405020304" pitchFamily="18" charset="0"/>
              </a:rPr>
            </a:br>
            <a:br>
              <a:rPr lang="zh-CN" altLang="en-US" sz="2400" dirty="0">
                <a:solidFill>
                  <a:srgbClr val="000000"/>
                </a:solidFill>
                <a:latin typeface="Times New Roman" panose="02020603050405020304" pitchFamily="18" charset="0"/>
              </a:rPr>
            </a:br>
            <a:endParaRPr lang="zh-CN" altLang="en-US" sz="2400" dirty="0">
              <a:solidFill>
                <a:srgbClr val="000000"/>
              </a:solidFill>
              <a:latin typeface="Times New Roman" panose="02020603050405020304" pitchFamily="18" charset="0"/>
            </a:endParaRPr>
          </a:p>
        </p:txBody>
      </p:sp>
      <p:sp>
        <p:nvSpPr>
          <p:cNvPr id="195589" name="Text Box 5"/>
          <p:cNvSpPr txBox="1"/>
          <p:nvPr/>
        </p:nvSpPr>
        <p:spPr>
          <a:xfrm>
            <a:off x="1042988" y="1557338"/>
            <a:ext cx="73453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t>将辅助例程的</a:t>
            </a:r>
            <a:r>
              <a:rPr lang="en-US" altLang="zh-CN" sz="2400" dirty="0"/>
              <a:t>yylex()</a:t>
            </a:r>
            <a:r>
              <a:rPr lang="zh-CN" altLang="en-US" sz="2400" dirty="0"/>
              <a:t>替换为</a:t>
            </a:r>
            <a:r>
              <a:rPr lang="en-US" altLang="zh-CN" sz="2400" dirty="0"/>
              <a:t>#include </a:t>
            </a:r>
            <a:r>
              <a:rPr lang="en-US" altLang="zh-CN" sz="2400" dirty="0">
                <a:latin typeface="Arial" panose="020B0604020202020204" pitchFamily="34" charset="0"/>
              </a:rPr>
              <a:t>“</a:t>
            </a:r>
            <a:r>
              <a:rPr lang="en-US" altLang="zh-CN" sz="2400" dirty="0"/>
              <a:t>lex.yy.c</a:t>
            </a:r>
            <a:r>
              <a:rPr lang="en-US" altLang="zh-CN" sz="2400" dirty="0">
                <a:latin typeface="Arial" panose="020B0604020202020204" pitchFamily="34" charset="0"/>
              </a:rPr>
              <a:t>”</a:t>
            </a:r>
            <a:endParaRPr lang="en-US" altLang="zh-CN" sz="2400" dirty="0"/>
          </a:p>
        </p:txBody>
      </p:sp>
    </p:spTree>
  </p:cSld>
  <p:clrMapOvr>
    <a:masterClrMapping/>
  </p:clrMapOvr>
  <p:transition spd="med">
    <p:push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6611" name="Rectangle 4"/>
          <p:cNvSpPr/>
          <p:nvPr/>
        </p:nvSpPr>
        <p:spPr>
          <a:xfrm>
            <a:off x="611188" y="908050"/>
            <a:ext cx="8207375" cy="478948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0000"/>
              </a:lnSpc>
              <a:spcBef>
                <a:spcPct val="0"/>
              </a:spcBef>
              <a:buNone/>
            </a:pP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分析的特征是：</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◇归约过程是规范的。</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◇符号栈中的符号是规范句型的前缀，且不含句柄以后的任何符号</a:t>
            </a:r>
            <a:endParaRPr lang="zh-CN" altLang="en-US" sz="2000" dirty="0">
              <a:solidFill>
                <a:srgbClr val="000000"/>
              </a:solidFill>
              <a:latin typeface="Arial" panose="020B0604020202020204" pitchFamily="34" charset="0"/>
            </a:endParaRPr>
          </a:p>
          <a:p>
            <a:pPr marL="0" lvl="0" indent="0" eaLnBrk="1" hangingPunct="1">
              <a:lnSpc>
                <a:spcPct val="140000"/>
              </a:lnSpc>
              <a:spcBef>
                <a:spcPct val="0"/>
              </a:spcBef>
              <a:buNone/>
            </a:pPr>
            <a:r>
              <a:rPr lang="zh-CN" altLang="en-US" sz="2000" dirty="0">
                <a:solidFill>
                  <a:srgbClr val="000000"/>
                </a:solidFill>
                <a:latin typeface="Arial" panose="020B0604020202020204" pitchFamily="34" charset="0"/>
              </a:rPr>
              <a:t>           </a:t>
            </a:r>
            <a:r>
              <a:rPr lang="en-US" altLang="zh-CN" sz="2000" dirty="0">
                <a:solidFill>
                  <a:srgbClr val="000000"/>
                </a:solidFill>
                <a:latin typeface="Arial" panose="020B0604020202020204" pitchFamily="34" charset="0"/>
              </a:rPr>
              <a:t>(</a:t>
            </a:r>
            <a:r>
              <a:rPr lang="zh-CN" altLang="en-US" sz="2000" dirty="0">
                <a:solidFill>
                  <a:srgbClr val="000000"/>
                </a:solidFill>
                <a:latin typeface="Arial" panose="020B0604020202020204" pitchFamily="34" charset="0"/>
              </a:rPr>
              <a:t>活前缀</a:t>
            </a:r>
            <a:r>
              <a:rPr lang="en-US" altLang="zh-CN" sz="2000" dirty="0">
                <a:solidFill>
                  <a:srgbClr val="000000"/>
                </a:solidFill>
                <a:latin typeface="Arial" panose="020B0604020202020204" pitchFamily="34" charset="0"/>
              </a:rPr>
              <a:t>)</a:t>
            </a:r>
            <a:r>
              <a:rPr lang="zh-CN" altLang="en-US" sz="2000" dirty="0">
                <a:solidFill>
                  <a:srgbClr val="000000"/>
                </a:solidFill>
                <a:latin typeface="Arial" panose="020B0604020202020204" pitchFamily="34" charset="0"/>
              </a:rPr>
              <a:t>。</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 分析决策依据栈顶状态和现行输入符号是什么来决定的。</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 为构造</a:t>
            </a: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分析表，可先构造识别活前缀和句柄的</a:t>
            </a:r>
            <a:r>
              <a:rPr lang="en-US" altLang="zh-CN" sz="2000" dirty="0">
                <a:solidFill>
                  <a:srgbClr val="000000"/>
                </a:solidFill>
                <a:latin typeface="Arial" panose="020B0604020202020204" pitchFamily="34" charset="0"/>
              </a:rPr>
              <a:t>DFA</a:t>
            </a:r>
            <a:r>
              <a:rPr lang="zh-CN" altLang="en-US" sz="2000" dirty="0">
                <a:solidFill>
                  <a:srgbClr val="000000"/>
                </a:solidFill>
                <a:latin typeface="Arial" panose="020B0604020202020204" pitchFamily="34" charset="0"/>
              </a:rPr>
              <a:t>。</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 </a:t>
            </a: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分析器的关键部分是分析表的构造，对一个文法能判断是否是</a:t>
            </a:r>
            <a:endParaRPr lang="zh-CN" altLang="en-US" sz="2000" dirty="0">
              <a:solidFill>
                <a:srgbClr val="000000"/>
              </a:solidFill>
              <a:latin typeface="Arial" panose="020B0604020202020204" pitchFamily="34" charset="0"/>
            </a:endParaRPr>
          </a:p>
          <a:p>
            <a:pPr marL="0" lvl="0" indent="0" eaLnBrk="1" hangingPunct="1">
              <a:lnSpc>
                <a:spcPct val="140000"/>
              </a:lnSpc>
              <a:spcBef>
                <a:spcPct val="0"/>
              </a:spcBef>
              <a:buNone/>
            </a:pPr>
            <a:r>
              <a:rPr lang="zh-CN" altLang="en-US" sz="2000" dirty="0">
                <a:solidFill>
                  <a:srgbClr val="000000"/>
                </a:solidFill>
                <a:latin typeface="Arial" panose="020B0604020202020204" pitchFamily="34" charset="0"/>
              </a:rPr>
              <a:t>            </a:t>
            </a: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类文法，能构造相应的</a:t>
            </a: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分析表，并能对给定的输入串进行</a:t>
            </a:r>
            <a:endParaRPr lang="zh-CN" altLang="en-US" sz="2000" dirty="0">
              <a:solidFill>
                <a:srgbClr val="000000"/>
              </a:solidFill>
              <a:latin typeface="Arial" panose="020B0604020202020204" pitchFamily="34" charset="0"/>
            </a:endParaRPr>
          </a:p>
          <a:p>
            <a:pPr marL="0" lvl="0" indent="0" eaLnBrk="1" hangingPunct="1">
              <a:lnSpc>
                <a:spcPct val="140000"/>
              </a:lnSpc>
              <a:spcBef>
                <a:spcPct val="0"/>
              </a:spcBef>
              <a:buNone/>
            </a:pPr>
            <a:r>
              <a:rPr lang="zh-CN" altLang="en-US" sz="2000" dirty="0">
                <a:solidFill>
                  <a:srgbClr val="000000"/>
                </a:solidFill>
                <a:latin typeface="Arial" panose="020B0604020202020204" pitchFamily="34" charset="0"/>
              </a:rPr>
              <a:t>            分析以决定该输入串是否为所给文法的句子</a:t>
            </a:r>
            <a:br>
              <a:rPr lang="zh-CN" altLang="en-US" sz="2000" dirty="0">
                <a:solidFill>
                  <a:srgbClr val="000000"/>
                </a:solidFill>
                <a:latin typeface="Arial" panose="020B0604020202020204" pitchFamily="34" charset="0"/>
              </a:rPr>
            </a:br>
            <a:r>
              <a:rPr lang="zh-CN" altLang="en-US" sz="2000" dirty="0">
                <a:solidFill>
                  <a:srgbClr val="000000"/>
                </a:solidFill>
                <a:latin typeface="Arial" panose="020B0604020202020204" pitchFamily="34" charset="0"/>
              </a:rPr>
              <a:t>　　◇ 四种</a:t>
            </a:r>
            <a:r>
              <a:rPr lang="en-US" altLang="zh-CN" sz="2000" dirty="0">
                <a:solidFill>
                  <a:srgbClr val="000000"/>
                </a:solidFill>
                <a:latin typeface="Arial" panose="020B0604020202020204" pitchFamily="34" charset="0"/>
              </a:rPr>
              <a:t>LR</a:t>
            </a:r>
            <a:r>
              <a:rPr lang="zh-CN" altLang="en-US" sz="2000" dirty="0">
                <a:solidFill>
                  <a:srgbClr val="000000"/>
                </a:solidFill>
                <a:latin typeface="Arial" panose="020B0604020202020204" pitchFamily="34" charset="0"/>
              </a:rPr>
              <a:t>类型：</a:t>
            </a:r>
            <a:br>
              <a:rPr lang="zh-CN" altLang="en-US" sz="2000" dirty="0">
                <a:solidFill>
                  <a:srgbClr val="000000"/>
                </a:solidFill>
                <a:latin typeface="Arial" panose="020B0604020202020204" pitchFamily="34" charset="0"/>
              </a:rPr>
            </a:br>
            <a:r>
              <a:rPr lang="zh-CN" altLang="en-US" sz="2000" dirty="0">
                <a:latin typeface="Arial" panose="020B0604020202020204" pitchFamily="34" charset="0"/>
              </a:rPr>
              <a:t>　　     </a:t>
            </a:r>
            <a:r>
              <a:rPr lang="en-US" altLang="zh-CN" sz="2000" dirty="0">
                <a:solidFill>
                  <a:srgbClr val="000000"/>
                </a:solidFill>
                <a:latin typeface="Arial" panose="020B0604020202020204" pitchFamily="34" charset="0"/>
              </a:rPr>
              <a:t>LR(0) SLR(1) LALR(1) LR(1) </a:t>
            </a:r>
            <a:r>
              <a:rPr lang="zh-CN" altLang="en-US" sz="2000" dirty="0">
                <a:solidFill>
                  <a:srgbClr val="000000"/>
                </a:solidFill>
                <a:latin typeface="Arial" panose="020B0604020202020204" pitchFamily="34" charset="0"/>
              </a:rPr>
              <a:t>功能逐个增强</a:t>
            </a:r>
            <a:endParaRPr lang="zh-CN" altLang="en-US" sz="1800" dirty="0">
              <a:solidFill>
                <a:srgbClr val="000000"/>
              </a:solidFill>
              <a:latin typeface="Arial" panose="020B0604020202020204" pitchFamily="34" charset="0"/>
            </a:endParaRPr>
          </a:p>
        </p:txBody>
      </p:sp>
      <p:sp>
        <p:nvSpPr>
          <p:cNvPr id="196612" name="Text Box 7"/>
          <p:cNvSpPr txBox="1"/>
          <p:nvPr/>
        </p:nvSpPr>
        <p:spPr>
          <a:xfrm>
            <a:off x="3419475" y="333375"/>
            <a:ext cx="2376488"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t>LR</a:t>
            </a:r>
            <a:r>
              <a:rPr lang="zh-CN" altLang="en-US" sz="2800" b="1" dirty="0"/>
              <a:t>分析小结</a:t>
            </a:r>
            <a:endParaRPr lang="zh-CN" altLang="en-US" sz="2800" b="1" dirty="0"/>
          </a:p>
        </p:txBody>
      </p:sp>
      <p:sp>
        <p:nvSpPr>
          <p:cNvPr id="196613" name="Rectangle 8"/>
          <p:cNvSpPr/>
          <p:nvPr/>
        </p:nvSpPr>
        <p:spPr>
          <a:xfrm>
            <a:off x="755650" y="5734050"/>
            <a:ext cx="8153400" cy="6413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dirty="0">
                <a:solidFill>
                  <a:srgbClr val="0000FF"/>
                </a:solidFill>
              </a:rPr>
              <a:t>LR(0)</a:t>
            </a:r>
            <a:r>
              <a:rPr lang="zh-CN" altLang="en-US" sz="1800" dirty="0">
                <a:solidFill>
                  <a:srgbClr val="0000FF"/>
                </a:solidFill>
              </a:rPr>
              <a:t>分析器在分析过程中不需向右查看输入符号，因而它对文法的限制较大，然而，它是构造其它</a:t>
            </a:r>
            <a:r>
              <a:rPr lang="en-US" altLang="zh-CN" sz="1800" dirty="0">
                <a:solidFill>
                  <a:srgbClr val="0000FF"/>
                </a:solidFill>
              </a:rPr>
              <a:t>LR</a:t>
            </a:r>
            <a:r>
              <a:rPr lang="zh-CN" altLang="en-US" sz="1800" dirty="0">
                <a:solidFill>
                  <a:srgbClr val="0000FF"/>
                </a:solidFill>
              </a:rPr>
              <a:t>类分析器的基础。 </a:t>
            </a:r>
            <a:endParaRPr lang="zh-CN" altLang="en-US" sz="1800" dirty="0">
              <a:solidFill>
                <a:srgbClr val="0000FF"/>
              </a:solidFill>
            </a:endParaRPr>
          </a:p>
        </p:txBody>
      </p:sp>
    </p:spTree>
  </p:cSld>
  <p:clrMapOvr>
    <a:masterClrMapping/>
  </p:clrMapOvr>
  <p:transition>
    <p:blinds dir="ver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7635" name="Rectangle 4"/>
          <p:cNvSpPr/>
          <p:nvPr/>
        </p:nvSpPr>
        <p:spPr>
          <a:xfrm>
            <a:off x="684213" y="765175"/>
            <a:ext cx="7848600" cy="4968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 </a:t>
            </a:r>
            <a:r>
              <a:rPr lang="zh-CN" altLang="en-US" sz="2000" dirty="0">
                <a:solidFill>
                  <a:srgbClr val="000000"/>
                </a:solidFill>
              </a:rPr>
              <a:t>四种</a:t>
            </a:r>
            <a:r>
              <a:rPr lang="en-US" altLang="zh-CN" sz="2000" dirty="0">
                <a:solidFill>
                  <a:srgbClr val="000000"/>
                </a:solidFill>
              </a:rPr>
              <a:t>LR</a:t>
            </a:r>
            <a:r>
              <a:rPr lang="zh-CN" altLang="en-US" sz="2000" dirty="0">
                <a:solidFill>
                  <a:srgbClr val="000000"/>
                </a:solidFill>
              </a:rPr>
              <a:t>类型的文法是真包含关系</a:t>
            </a:r>
            <a:br>
              <a:rPr lang="zh-CN" altLang="en-US" sz="2000" dirty="0">
                <a:solidFill>
                  <a:srgbClr val="000000"/>
                </a:solidFill>
              </a:rPr>
            </a:br>
            <a:r>
              <a:rPr lang="zh-CN" altLang="en-US" sz="2000" dirty="0">
                <a:solidFill>
                  <a:srgbClr val="000000"/>
                </a:solidFill>
              </a:rPr>
              <a:t>　　  </a:t>
            </a:r>
            <a:r>
              <a:rPr lang="zh-CN" altLang="en-US" sz="2000" dirty="0">
                <a:solidFill>
                  <a:srgbClr val="000000"/>
                </a:solidFill>
                <a:latin typeface="Arial" panose="020B0604020202020204" pitchFamily="34" charset="0"/>
              </a:rPr>
              <a:t>                                                      </a:t>
            </a:r>
            <a:br>
              <a:rPr lang="zh-CN" altLang="en-US" sz="2000" dirty="0">
                <a:solidFill>
                  <a:srgbClr val="000000"/>
                </a:solidFill>
              </a:rPr>
            </a:br>
            <a:r>
              <a:rPr lang="zh-CN" altLang="en-US" sz="2000" dirty="0">
                <a:solidFill>
                  <a:srgbClr val="000000"/>
                </a:solidFill>
              </a:rPr>
              <a:t>　　</a:t>
            </a: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四种</a:t>
            </a:r>
            <a:r>
              <a:rPr lang="en-US" altLang="zh-CN" sz="2000" dirty="0">
                <a:solidFill>
                  <a:srgbClr val="000000"/>
                </a:solidFill>
              </a:rPr>
              <a:t>LR</a:t>
            </a:r>
            <a:r>
              <a:rPr lang="zh-CN" altLang="en-US" sz="2000" dirty="0">
                <a:solidFill>
                  <a:srgbClr val="000000"/>
                </a:solidFill>
              </a:rPr>
              <a:t>类分析器的作用</a:t>
            </a:r>
            <a:br>
              <a:rPr lang="zh-CN" altLang="en-US" sz="2000" dirty="0">
                <a:solidFill>
                  <a:srgbClr val="000000"/>
                </a:solidFill>
              </a:rPr>
            </a:br>
            <a:r>
              <a:rPr lang="zh-CN" altLang="en-US" sz="2000" dirty="0">
                <a:solidFill>
                  <a:srgbClr val="000000"/>
                </a:solidFill>
              </a:rPr>
              <a:t>　　  </a:t>
            </a:r>
            <a:r>
              <a:rPr lang="zh-CN" altLang="en-US" sz="2000" dirty="0">
                <a:solidFill>
                  <a:srgbClr val="000000"/>
                </a:solidFill>
                <a:latin typeface="Arial" panose="020B0604020202020204" pitchFamily="34" charset="0"/>
              </a:rPr>
              <a:t>                                          </a:t>
            </a:r>
            <a:br>
              <a:rPr lang="zh-CN" altLang="en-US" sz="2000" dirty="0">
                <a:solidFill>
                  <a:srgbClr val="000000"/>
                </a:solidFill>
              </a:rPr>
            </a:br>
            <a:r>
              <a:rPr lang="zh-CN" altLang="en-US" sz="2000" dirty="0">
                <a:solidFill>
                  <a:srgbClr val="000000"/>
                </a:solidFill>
              </a:rPr>
              <a:t>　　</a:t>
            </a: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a:t>
            </a:r>
            <a:r>
              <a:rPr lang="en-US" altLang="zh-CN" sz="2000" dirty="0">
                <a:solidFill>
                  <a:srgbClr val="000000"/>
                </a:solidFill>
              </a:rPr>
              <a:t>LR</a:t>
            </a:r>
            <a:r>
              <a:rPr lang="zh-CN" altLang="en-US" sz="2000" dirty="0">
                <a:solidFill>
                  <a:srgbClr val="000000"/>
                </a:solidFill>
              </a:rPr>
              <a:t>类型文法是无二义的</a:t>
            </a:r>
            <a:br>
              <a:rPr lang="zh-CN" altLang="en-US" sz="2000" dirty="0">
                <a:solidFill>
                  <a:srgbClr val="000000"/>
                </a:solidFill>
              </a:rPr>
            </a:br>
            <a:r>
              <a:rPr lang="zh-CN" altLang="en-US" sz="2000" dirty="0">
                <a:solidFill>
                  <a:srgbClr val="000000"/>
                </a:solidFill>
              </a:rPr>
              <a:t>　　</a:t>
            </a: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某些二义性文法，人为地给出优先性和结合性的规定，可能构造</a:t>
            </a: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出比相应非二义性文法更优越的</a:t>
            </a:r>
            <a:r>
              <a:rPr lang="en-US" altLang="zh-CN" sz="2000" dirty="0">
                <a:solidFill>
                  <a:srgbClr val="000000"/>
                </a:solidFill>
              </a:rPr>
              <a:t>LR</a:t>
            </a:r>
            <a:r>
              <a:rPr lang="zh-CN" altLang="en-US" sz="2000" dirty="0">
                <a:solidFill>
                  <a:srgbClr val="000000"/>
                </a:solidFill>
              </a:rPr>
              <a:t>分析器。 </a:t>
            </a:r>
            <a:endParaRPr lang="zh-CN" altLang="en-US" sz="2000" dirty="0">
              <a:solidFill>
                <a:srgbClr val="000000"/>
              </a:solidFill>
            </a:endParaRPr>
          </a:p>
        </p:txBody>
      </p:sp>
      <p:pic>
        <p:nvPicPr>
          <p:cNvPr id="197636" name="Picture 5" descr="7_6_1"/>
          <p:cNvPicPr>
            <a:picLocks noChangeAspect="1"/>
          </p:cNvPicPr>
          <p:nvPr/>
        </p:nvPicPr>
        <p:blipFill>
          <a:blip r:embed="rId1"/>
          <a:stretch>
            <a:fillRect/>
          </a:stretch>
        </p:blipFill>
        <p:spPr>
          <a:xfrm>
            <a:off x="2555875" y="1268413"/>
            <a:ext cx="4176713" cy="1446212"/>
          </a:xfrm>
          <a:prstGeom prst="rect">
            <a:avLst/>
          </a:prstGeom>
          <a:noFill/>
          <a:ln w="9525">
            <a:noFill/>
          </a:ln>
        </p:spPr>
      </p:pic>
      <p:pic>
        <p:nvPicPr>
          <p:cNvPr id="197637" name="Picture 6" descr="7_6_2"/>
          <p:cNvPicPr>
            <a:picLocks noChangeAspect="1"/>
          </p:cNvPicPr>
          <p:nvPr/>
        </p:nvPicPr>
        <p:blipFill>
          <a:blip r:embed="rId2"/>
          <a:stretch>
            <a:fillRect/>
          </a:stretch>
        </p:blipFill>
        <p:spPr>
          <a:xfrm>
            <a:off x="2916238" y="3429000"/>
            <a:ext cx="3311525" cy="757238"/>
          </a:xfrm>
          <a:prstGeom prst="rect">
            <a:avLst/>
          </a:prstGeom>
          <a:noFill/>
          <a:ln w="9525">
            <a:noFill/>
          </a:ln>
        </p:spPr>
      </p:pic>
    </p:spTree>
  </p:cSld>
  <p:clrMapOvr>
    <a:masterClrMapping/>
  </p:clrMapOvr>
  <p:transition>
    <p:blinds dir="ver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aphicFrame>
        <p:nvGraphicFramePr>
          <p:cNvPr id="346114" name="Group 2"/>
          <p:cNvGraphicFramePr>
            <a:graphicFrameLocks noGrp="1"/>
          </p:cNvGraphicFramePr>
          <p:nvPr/>
        </p:nvGraphicFramePr>
        <p:xfrm>
          <a:off x="684213" y="908050"/>
          <a:ext cx="7777163" cy="5254627"/>
        </p:xfrm>
        <a:graphic>
          <a:graphicData uri="http://schemas.openxmlformats.org/drawingml/2006/table">
            <a:tbl>
              <a:tblPr/>
              <a:tblGrid>
                <a:gridCol w="2540000"/>
                <a:gridCol w="2500312"/>
                <a:gridCol w="2736850"/>
              </a:tblGrid>
              <a:tr h="431741">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LR(1)</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方</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法</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LL</a:t>
                      </a:r>
                      <a:r>
                        <a:rPr kumimoji="0" lang="en-US" altLang="zh-CN"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a:t>
                      </a:r>
                      <a:r>
                        <a:rPr kumimoji="0" lang="en-US" altLang="zh-CN"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1)</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方</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法</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7618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建立分析树的方式</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自</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下</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而</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上</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自</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上</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而</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下</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317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归约还是推导</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规</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范</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归</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约</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最</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左</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推</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导</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9525" cap="flat" cmpd="sng" algn="ctr">
                      <a:solidFill>
                        <a:schemeClr val="tx1"/>
                      </a:solidFill>
                      <a:prstDash val="solid"/>
                      <a:round/>
                      <a:headEnd type="none" w="med" len="med"/>
                      <a:tailEnd type="none" w="med" len="med"/>
                    </a:lnB>
                    <a:lnTlToBr>
                      <a:noFill/>
                    </a:lnTlToBr>
                    <a:lnBlToTr>
                      <a:noFill/>
                    </a:lnBlToTr>
                    <a:noFill/>
                  </a:tcPr>
                </a:tc>
              </a:tr>
              <a:tr h="82294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决定使用产生式的时机</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看见产生式整个右部推出的东西后才算是看准了用哪个产生式进行归约</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看见产生式右部推出的第一个终结符后便确定用哪个产生式进行推导</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r>
              <a:tr h="4317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对文法的显式限制 </a:t>
                      </a:r>
                      <a:endPar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对文法没有限制</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无左递归、无公共左因子</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r>
              <a:tr h="5791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分析表比较</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状态</a:t>
                      </a:r>
                      <a:r>
                        <a:rPr kumimoji="0" lang="en-US" altLang="zh-CN"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文法符号</a:t>
                      </a:r>
                      <a:endPar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分析表大</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9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非终结符</a:t>
                      </a:r>
                      <a:r>
                        <a:rPr kumimoji="0" lang="en-US" altLang="zh-CN"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终结符</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分析表小</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r>
              <a:tr h="5791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分析栈比较</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状态栈</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a:t>
                      </a: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通常状态比文法符号包含更多信息</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文法符号栈</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r>
              <a:tr h="82294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确定句柄 </a:t>
                      </a:r>
                      <a:endPar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根据栈顶状态和下一个符号便可以确定句柄和归约所用产生式 </a:t>
                      </a:r>
                      <a:endPar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无句柄概念 </a:t>
                      </a:r>
                      <a:endPar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r>
              <a:tr h="57910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rPr>
                        <a:t>语法错误</a:t>
                      </a:r>
                      <a:r>
                        <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决不会将出错点后的符号移入分析栈</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和</a:t>
                      </a:r>
                      <a:r>
                        <a:rPr kumimoji="0" lang="en-US" altLang="zh-CN"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LR</a:t>
                      </a: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一样，决不会读过出错点而不报错</a:t>
                      </a:r>
                      <a:r>
                        <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rPr>
                        <a:t> </a:t>
                      </a:r>
                      <a:endParaRPr kumimoji="0" lang="zh-CN" altLang="en-US" sz="1600" b="0" i="0" u="none" strike="noStrike" cap="none" normalizeH="0" baseline="0" dirty="0" smtClean="0">
                        <a:ln>
                          <a:noFill/>
                        </a:ln>
                        <a:solidFill>
                          <a:srgbClr val="000000"/>
                        </a:solidFill>
                        <a:effectLst/>
                        <a:latin typeface="Verdana" panose="020B0604030504040204" pitchFamily="34" charset="0"/>
                        <a:ea typeface="宋体" panose="02010600030101010101" pitchFamily="2" charset="-122"/>
                      </a:endParaRPr>
                    </a:p>
                  </a:txBody>
                  <a:tcPr marT="45714" marB="45714"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98701" name="Rectangle 54"/>
          <p:cNvSpPr>
            <a:spLocks noGrp="1"/>
          </p:cNvSpPr>
          <p:nvPr>
            <p:ph idx="1"/>
          </p:nvPr>
        </p:nvSpPr>
        <p:spPr>
          <a:xfrm>
            <a:off x="395288" y="260350"/>
            <a:ext cx="5978525" cy="609600"/>
          </a:xfrm>
        </p:spPr>
        <p:txBody>
          <a:bodyPr vert="horz" wrap="square" lIns="91440" tIns="45720" rIns="91440" bIns="45720" anchor="t" anchorCtr="0"/>
          <a:p>
            <a:pPr eaLnBrk="1" hangingPunct="1">
              <a:spcBef>
                <a:spcPct val="0"/>
              </a:spcBef>
              <a:buNone/>
            </a:pPr>
            <a:r>
              <a:rPr lang="en-US" altLang="zh-CN" sz="2800" b="1" dirty="0"/>
              <a:t>LR</a:t>
            </a:r>
            <a:r>
              <a:rPr lang="zh-CN" altLang="en-US" sz="2800" b="1" dirty="0"/>
              <a:t>分析方法和</a:t>
            </a:r>
            <a:r>
              <a:rPr lang="en-US" altLang="zh-CN" sz="2800" b="1" dirty="0"/>
              <a:t>LL</a:t>
            </a:r>
            <a:r>
              <a:rPr lang="zh-CN" altLang="en-US" sz="2800" b="1" dirty="0"/>
              <a:t>分析方法的比较</a:t>
            </a:r>
            <a:endParaRPr lang="zh-CN" altLang="en-US" b="1" i="1" baseline="-30000" dirty="0"/>
          </a:p>
        </p:txBody>
      </p:sp>
    </p:spTree>
  </p:cSld>
  <p:clrMapOvr>
    <a:masterClrMapping/>
  </p:clrMapOvr>
  <p:transition>
    <p:blinds dir="ver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99683" name="Rectangle 2"/>
          <p:cNvSpPr/>
          <p:nvPr/>
        </p:nvSpPr>
        <p:spPr>
          <a:xfrm>
            <a:off x="1116013" y="1125538"/>
            <a:ext cx="6840537" cy="2835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rgbClr val="000000"/>
                </a:solidFill>
              </a:rPr>
              <a:t>在下面的推导中，最后一步用的是</a:t>
            </a:r>
            <a:r>
              <a:rPr lang="en-US" altLang="zh-CN" sz="2000" i="1" dirty="0">
                <a:solidFill>
                  <a:srgbClr val="000000"/>
                </a:solidFill>
              </a:rPr>
              <a:t>A</a:t>
            </a:r>
            <a:r>
              <a:rPr lang="en-US" altLang="zh-CN" sz="2000" dirty="0">
                <a:solidFill>
                  <a:srgbClr val="000000"/>
                </a:solidFill>
                <a:sym typeface="Symbol" panose="05050102010706020507" pitchFamily="18" charset="2"/>
              </a:rPr>
              <a:t></a:t>
            </a:r>
            <a:r>
              <a:rPr lang="en-US" altLang="zh-CN" sz="2000" dirty="0">
                <a:solidFill>
                  <a:srgbClr val="000000"/>
                </a:solidFill>
              </a:rPr>
              <a:t> </a:t>
            </a:r>
            <a:r>
              <a:rPr lang="en-US" altLang="zh-CN" sz="2000" i="1" dirty="0">
                <a:solidFill>
                  <a:srgbClr val="000000"/>
                </a:solidFill>
              </a:rPr>
              <a:t>l</a:t>
            </a:r>
            <a:r>
              <a:rPr lang="en-US" altLang="zh-CN" sz="2000" i="1" dirty="0">
                <a:solidFill>
                  <a:srgbClr val="000000"/>
                </a:solidFill>
                <a:sym typeface="Symbol" panose="05050102010706020507" pitchFamily="18" charset="2"/>
              </a:rPr>
              <a:t></a:t>
            </a:r>
            <a:endParaRPr lang="en-US" altLang="zh-CN" sz="2000" i="1" dirty="0">
              <a:solidFill>
                <a:srgbClr val="000000"/>
              </a:solidFill>
            </a:endParaRPr>
          </a:p>
          <a:p>
            <a:pPr marL="0" lvl="0" indent="0" eaLnBrk="1" hangingPunct="1">
              <a:spcBef>
                <a:spcPct val="0"/>
              </a:spcBef>
              <a:buNone/>
            </a:pPr>
            <a:r>
              <a:rPr lang="en-US" altLang="zh-CN" sz="2000" b="1" i="1" dirty="0"/>
              <a:t>	</a:t>
            </a:r>
            <a:endParaRPr lang="en-US" altLang="zh-CN" sz="2000" b="1" i="1" dirty="0"/>
          </a:p>
          <a:p>
            <a:pPr marL="0" lvl="0" indent="0" eaLnBrk="1" hangingPunct="1">
              <a:spcBef>
                <a:spcPct val="0"/>
              </a:spcBef>
              <a:buNone/>
            </a:pPr>
            <a:endParaRPr lang="en-US" altLang="zh-CN" sz="2000" b="1" i="1" dirty="0"/>
          </a:p>
          <a:p>
            <a:pPr marL="0" lvl="0" indent="0" eaLnBrk="1" hangingPunct="1">
              <a:spcBef>
                <a:spcPct val="0"/>
              </a:spcBef>
              <a:buNone/>
            </a:pPr>
            <a:r>
              <a:rPr lang="en-US" altLang="zh-CN" sz="2000" b="1" i="1" dirty="0"/>
              <a:t>	</a:t>
            </a:r>
            <a:endParaRPr lang="en-US" altLang="zh-CN" sz="2000" b="1" i="1" dirty="0"/>
          </a:p>
          <a:p>
            <a:pPr marL="0" lvl="0" indent="0" eaLnBrk="1" hangingPunct="1">
              <a:spcBef>
                <a:spcPct val="0"/>
              </a:spcBef>
              <a:buNone/>
            </a:pPr>
            <a:r>
              <a:rPr lang="en-US" altLang="zh-CN" sz="2000" b="1" i="1" dirty="0"/>
              <a:t>	</a:t>
            </a:r>
            <a:endParaRPr lang="en-US" altLang="zh-CN" sz="2000" b="1" i="1" dirty="0"/>
          </a:p>
          <a:p>
            <a:pPr marL="0" lvl="0" indent="0" eaLnBrk="1" hangingPunct="1">
              <a:spcBef>
                <a:spcPct val="0"/>
              </a:spcBef>
              <a:buNone/>
            </a:pPr>
            <a:endParaRPr lang="en-US" altLang="zh-CN" sz="2000" b="1" i="1" dirty="0"/>
          </a:p>
          <a:p>
            <a:pPr marL="0" lvl="0" indent="0" eaLnBrk="1" hangingPunct="1">
              <a:spcBef>
                <a:spcPct val="0"/>
              </a:spcBef>
              <a:buNone/>
            </a:pPr>
            <a:r>
              <a:rPr lang="en-US" altLang="zh-CN" sz="2000" b="1" i="1" dirty="0"/>
              <a:t>          </a:t>
            </a:r>
            <a:endParaRPr lang="en-US" altLang="zh-CN" sz="2000" b="1" i="1" dirty="0"/>
          </a:p>
          <a:p>
            <a:pPr marL="0" lvl="0" indent="0" eaLnBrk="1" hangingPunct="1">
              <a:spcBef>
                <a:spcPct val="0"/>
              </a:spcBef>
              <a:buNone/>
            </a:pPr>
            <a:endParaRPr lang="en-US" altLang="zh-CN" sz="2000" b="1" i="1" dirty="0"/>
          </a:p>
          <a:p>
            <a:pPr marL="0" lvl="0" indent="0" eaLnBrk="1" hangingPunct="1">
              <a:spcBef>
                <a:spcPct val="0"/>
              </a:spcBef>
              <a:buNone/>
            </a:pPr>
            <a:r>
              <a:rPr lang="en-US" altLang="zh-CN" sz="2000" b="1" i="1" dirty="0"/>
              <a:t>          </a:t>
            </a:r>
            <a:r>
              <a:rPr lang="en-US" altLang="zh-CN" sz="2000" i="1" dirty="0">
                <a:solidFill>
                  <a:srgbClr val="000000"/>
                </a:solidFill>
              </a:rPr>
              <a:t>S </a:t>
            </a:r>
            <a:r>
              <a:rPr lang="en-US" altLang="zh-CN" sz="2000" dirty="0">
                <a:solidFill>
                  <a:srgbClr val="000000"/>
                </a:solidFill>
                <a:sym typeface="Symbol" panose="05050102010706020507" pitchFamily="18" charset="2"/>
              </a:rPr>
              <a:t></a:t>
            </a:r>
            <a:r>
              <a:rPr lang="en-US" altLang="zh-CN" sz="2000" i="1" dirty="0">
                <a:solidFill>
                  <a:srgbClr val="000000"/>
                </a:solidFill>
              </a:rPr>
              <a:t> </a:t>
            </a:r>
            <a:r>
              <a:rPr lang="en-US" altLang="zh-CN" sz="2000" i="1" dirty="0">
                <a:solidFill>
                  <a:srgbClr val="000000"/>
                </a:solidFill>
                <a:latin typeface="Arial" panose="020B0604020202020204" pitchFamily="34" charset="0"/>
              </a:rPr>
              <a:t>…</a:t>
            </a:r>
            <a:r>
              <a:rPr lang="en-US" altLang="zh-CN" sz="2000" i="1" dirty="0">
                <a:solidFill>
                  <a:srgbClr val="000000"/>
                </a:solidFill>
              </a:rPr>
              <a:t> </a:t>
            </a:r>
            <a:r>
              <a:rPr lang="en-US" altLang="zh-CN" sz="2000" dirty="0">
                <a:solidFill>
                  <a:srgbClr val="000000"/>
                </a:solidFill>
                <a:sym typeface="Symbol" panose="05050102010706020507" pitchFamily="18" charset="2"/>
              </a:rPr>
              <a:t></a:t>
            </a:r>
            <a:r>
              <a:rPr lang="en-US" altLang="zh-CN" sz="2000" i="1" dirty="0">
                <a:solidFill>
                  <a:srgbClr val="000000"/>
                </a:solidFill>
              </a:rPr>
              <a:t> </a:t>
            </a:r>
            <a:r>
              <a:rPr lang="en-US" altLang="zh-CN" sz="2000" i="1" dirty="0">
                <a:solidFill>
                  <a:srgbClr val="000000"/>
                </a:solidFill>
                <a:sym typeface="Symbol" panose="05050102010706020507" pitchFamily="18" charset="2"/>
              </a:rPr>
              <a:t></a:t>
            </a:r>
            <a:r>
              <a:rPr lang="en-US" altLang="zh-CN" sz="2000" i="1" dirty="0">
                <a:solidFill>
                  <a:srgbClr val="000000"/>
                </a:solidFill>
              </a:rPr>
              <a:t> A b w </a:t>
            </a:r>
            <a:r>
              <a:rPr lang="en-US" altLang="zh-CN" sz="2000" dirty="0">
                <a:solidFill>
                  <a:srgbClr val="000000"/>
                </a:solidFill>
                <a:sym typeface="Symbol" panose="05050102010706020507" pitchFamily="18" charset="2"/>
              </a:rPr>
              <a:t></a:t>
            </a:r>
            <a:r>
              <a:rPr lang="en-US" altLang="zh-CN" sz="2000" i="1" dirty="0">
                <a:solidFill>
                  <a:srgbClr val="000000"/>
                </a:solidFill>
              </a:rPr>
              <a:t> </a:t>
            </a:r>
            <a:r>
              <a:rPr lang="en-US" altLang="zh-CN" sz="2000" i="1" dirty="0">
                <a:solidFill>
                  <a:srgbClr val="000000"/>
                </a:solidFill>
                <a:sym typeface="Symbol" panose="05050102010706020507" pitchFamily="18" charset="2"/>
              </a:rPr>
              <a:t></a:t>
            </a:r>
            <a:r>
              <a:rPr lang="en-US" altLang="zh-CN" sz="2000" i="1" dirty="0">
                <a:solidFill>
                  <a:srgbClr val="000000"/>
                </a:solidFill>
              </a:rPr>
              <a:t> l </a:t>
            </a:r>
            <a:r>
              <a:rPr lang="en-US" altLang="zh-CN" sz="2000" i="1" dirty="0">
                <a:solidFill>
                  <a:srgbClr val="000000"/>
                </a:solidFill>
                <a:sym typeface="Symbol" panose="05050102010706020507" pitchFamily="18" charset="2"/>
              </a:rPr>
              <a:t></a:t>
            </a:r>
            <a:r>
              <a:rPr lang="en-US" altLang="zh-CN" sz="2000" i="1" dirty="0">
                <a:solidFill>
                  <a:srgbClr val="000000"/>
                </a:solidFill>
              </a:rPr>
              <a:t> b w</a:t>
            </a:r>
            <a:r>
              <a:rPr lang="en-US" altLang="zh-CN" sz="2000" dirty="0"/>
              <a:t> </a:t>
            </a:r>
            <a:endParaRPr lang="en-US" altLang="zh-CN" sz="2000" dirty="0"/>
          </a:p>
        </p:txBody>
      </p:sp>
      <p:sp>
        <p:nvSpPr>
          <p:cNvPr id="199684" name="Line 3"/>
          <p:cNvSpPr/>
          <p:nvPr/>
        </p:nvSpPr>
        <p:spPr>
          <a:xfrm>
            <a:off x="4940300" y="3908425"/>
            <a:ext cx="0" cy="533400"/>
          </a:xfrm>
          <a:prstGeom prst="line">
            <a:avLst/>
          </a:prstGeom>
          <a:ln w="12700" cap="flat" cmpd="sng">
            <a:solidFill>
              <a:schemeClr val="tx1"/>
            </a:solidFill>
            <a:prstDash val="solid"/>
            <a:headEnd type="stealth" w="lg" len="med"/>
            <a:tailEnd type="none" w="sm" len="sm"/>
          </a:ln>
        </p:spPr>
      </p:sp>
      <p:sp>
        <p:nvSpPr>
          <p:cNvPr id="199685" name="Rectangle 4" descr="Green marble"/>
          <p:cNvSpPr/>
          <p:nvPr/>
        </p:nvSpPr>
        <p:spPr>
          <a:xfrm>
            <a:off x="4787900" y="4365625"/>
            <a:ext cx="2362200" cy="990600"/>
          </a:xfrm>
          <a:prstGeom prst="rect">
            <a:avLst/>
          </a:prstGeom>
          <a:noFill/>
          <a:ln w="12700">
            <a:noFill/>
          </a:ln>
        </p:spPr>
        <p:txBody>
          <a:bodyPr wrap="none"/>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buNone/>
            </a:pPr>
            <a:r>
              <a:rPr lang="en-US" altLang="zh-CN" sz="2400" b="1" dirty="0">
                <a:latin typeface="Times New Roman" panose="02020603050405020304" pitchFamily="18" charset="0"/>
              </a:rPr>
              <a:t>LL(1)</a:t>
            </a:r>
            <a:r>
              <a:rPr lang="zh-CN" altLang="en-US" sz="2400" b="1" dirty="0">
                <a:latin typeface="Times New Roman" panose="02020603050405020304" pitchFamily="18" charset="0"/>
              </a:rPr>
              <a:t>决定用该</a:t>
            </a:r>
            <a:endParaRPr lang="zh-CN" altLang="en-US" sz="2400" b="1" dirty="0">
              <a:latin typeface="Times New Roman" panose="02020603050405020304" pitchFamily="18" charset="0"/>
            </a:endParaRPr>
          </a:p>
          <a:p>
            <a:pPr marL="0" lvl="0" indent="0">
              <a:buNone/>
            </a:pPr>
            <a:r>
              <a:rPr lang="zh-CN" altLang="en-US" sz="2400" b="1" dirty="0">
                <a:latin typeface="Times New Roman" panose="02020603050405020304" pitchFamily="18" charset="0"/>
              </a:rPr>
              <a:t>产生式的位置</a:t>
            </a:r>
            <a:endParaRPr lang="zh-CN" altLang="en-US" sz="2400" b="1" i="1" dirty="0">
              <a:latin typeface="Times New Roman" panose="02020603050405020304" pitchFamily="18" charset="0"/>
            </a:endParaRPr>
          </a:p>
        </p:txBody>
      </p:sp>
      <p:sp>
        <p:nvSpPr>
          <p:cNvPr id="199686" name="Line 5"/>
          <p:cNvSpPr/>
          <p:nvPr/>
        </p:nvSpPr>
        <p:spPr>
          <a:xfrm>
            <a:off x="5381625" y="3200400"/>
            <a:ext cx="0" cy="381000"/>
          </a:xfrm>
          <a:prstGeom prst="line">
            <a:avLst/>
          </a:prstGeom>
          <a:ln w="12700" cap="flat" cmpd="sng">
            <a:solidFill>
              <a:schemeClr val="tx1"/>
            </a:solidFill>
            <a:prstDash val="solid"/>
            <a:headEnd type="none" w="sm" len="sm"/>
            <a:tailEnd type="stealth" w="lg" len="med"/>
          </a:ln>
        </p:spPr>
      </p:sp>
      <p:sp>
        <p:nvSpPr>
          <p:cNvPr id="199687" name="Rectangle 6" descr="Green marble"/>
          <p:cNvSpPr/>
          <p:nvPr/>
        </p:nvSpPr>
        <p:spPr>
          <a:xfrm>
            <a:off x="5076825" y="2276475"/>
            <a:ext cx="2362200" cy="847725"/>
          </a:xfrm>
          <a:prstGeom prst="rect">
            <a:avLst/>
          </a:prstGeom>
          <a:noFill/>
          <a:ln w="12700">
            <a:noFill/>
          </a:ln>
        </p:spPr>
        <p:txBody>
          <a:bodyPr wrap="none"/>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buNone/>
            </a:pPr>
            <a:r>
              <a:rPr lang="en-US" altLang="zh-CN" sz="2400" b="1" dirty="0">
                <a:latin typeface="Times New Roman" panose="02020603050405020304" pitchFamily="18" charset="0"/>
              </a:rPr>
              <a:t>LR(1)</a:t>
            </a:r>
            <a:r>
              <a:rPr lang="zh-CN" altLang="en-US" sz="2400" b="1" dirty="0">
                <a:latin typeface="Times New Roman" panose="02020603050405020304" pitchFamily="18" charset="0"/>
              </a:rPr>
              <a:t>决定用该</a:t>
            </a:r>
            <a:endParaRPr lang="zh-CN" altLang="en-US" sz="2400" b="1" dirty="0">
              <a:latin typeface="Times New Roman" panose="02020603050405020304" pitchFamily="18" charset="0"/>
            </a:endParaRPr>
          </a:p>
          <a:p>
            <a:pPr marL="0" lvl="0" indent="0">
              <a:buNone/>
            </a:pPr>
            <a:r>
              <a:rPr lang="zh-CN" altLang="en-US" sz="2400" b="1" dirty="0">
                <a:latin typeface="Times New Roman" panose="02020603050405020304" pitchFamily="18" charset="0"/>
              </a:rPr>
              <a:t>产生式的位置</a:t>
            </a:r>
            <a:endParaRPr lang="zh-CN" altLang="en-US" sz="2400" b="1" i="1" dirty="0">
              <a:latin typeface="Times New Roman" panose="02020603050405020304" pitchFamily="18" charset="0"/>
            </a:endParaRPr>
          </a:p>
        </p:txBody>
      </p:sp>
      <p:sp>
        <p:nvSpPr>
          <p:cNvPr id="199688" name="Rectangle 7"/>
          <p:cNvSpPr/>
          <p:nvPr/>
        </p:nvSpPr>
        <p:spPr>
          <a:xfrm>
            <a:off x="2268538" y="3716338"/>
            <a:ext cx="4699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600" i="1" dirty="0">
                <a:solidFill>
                  <a:srgbClr val="000000"/>
                </a:solidFill>
              </a:rPr>
              <a:t>rm</a:t>
            </a:r>
            <a:endParaRPr lang="en-US" altLang="zh-CN" sz="1600" i="1" dirty="0">
              <a:solidFill>
                <a:srgbClr val="000000"/>
              </a:solidFill>
            </a:endParaRPr>
          </a:p>
        </p:txBody>
      </p:sp>
      <p:sp>
        <p:nvSpPr>
          <p:cNvPr id="199689" name="Rectangle 8"/>
          <p:cNvSpPr/>
          <p:nvPr/>
        </p:nvSpPr>
        <p:spPr>
          <a:xfrm>
            <a:off x="2916238" y="3716338"/>
            <a:ext cx="4699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600" i="1" dirty="0">
                <a:solidFill>
                  <a:srgbClr val="000000"/>
                </a:solidFill>
              </a:rPr>
              <a:t>rm</a:t>
            </a:r>
            <a:endParaRPr lang="en-US" altLang="zh-CN" sz="1600" i="1" dirty="0">
              <a:solidFill>
                <a:srgbClr val="000000"/>
              </a:solidFill>
            </a:endParaRPr>
          </a:p>
        </p:txBody>
      </p:sp>
      <p:sp>
        <p:nvSpPr>
          <p:cNvPr id="199690" name="Rectangle 9"/>
          <p:cNvSpPr/>
          <p:nvPr/>
        </p:nvSpPr>
        <p:spPr>
          <a:xfrm>
            <a:off x="4284663" y="3789363"/>
            <a:ext cx="433387"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400" i="1" dirty="0">
                <a:solidFill>
                  <a:srgbClr val="000000"/>
                </a:solidFill>
              </a:rPr>
              <a:t>rm</a:t>
            </a:r>
            <a:endParaRPr lang="en-US" altLang="zh-CN" sz="1400" i="1" dirty="0">
              <a:solidFill>
                <a:srgbClr val="000000"/>
              </a:solidFill>
            </a:endParaRPr>
          </a:p>
        </p:txBody>
      </p:sp>
    </p:spTree>
  </p:cSld>
  <p:clrMapOvr>
    <a:masterClrMapping/>
  </p:clrMapOvr>
  <p:transition>
    <p:blinds dir="ver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00707" name="Text Box 4"/>
          <p:cNvSpPr txBox="1"/>
          <p:nvPr/>
        </p:nvSpPr>
        <p:spPr>
          <a:xfrm>
            <a:off x="3779838" y="981075"/>
            <a:ext cx="15843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t>总   结</a:t>
            </a:r>
            <a:r>
              <a:rPr lang="zh-CN" altLang="en-US" sz="2400" b="1" dirty="0"/>
              <a:t> </a:t>
            </a:r>
            <a:endParaRPr lang="zh-CN" altLang="en-US" sz="2400" b="1" dirty="0"/>
          </a:p>
        </p:txBody>
      </p:sp>
      <p:sp>
        <p:nvSpPr>
          <p:cNvPr id="200708" name="Text Box 5"/>
          <p:cNvSpPr txBox="1"/>
          <p:nvPr/>
        </p:nvSpPr>
        <p:spPr>
          <a:xfrm>
            <a:off x="1042988" y="2492375"/>
            <a:ext cx="7632700" cy="854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语法的描述：</a:t>
            </a:r>
            <a:r>
              <a:rPr lang="zh-CN" altLang="en-US" sz="2000" dirty="0">
                <a:solidFill>
                  <a:srgbClr val="0000FF"/>
                </a:solidFill>
              </a:rPr>
              <a:t>上下文无关文法</a:t>
            </a:r>
            <a:endParaRPr lang="zh-CN" altLang="en-US" sz="2000" dirty="0">
              <a:solidFill>
                <a:srgbClr val="0000FF"/>
              </a:solidFill>
            </a:endParaRPr>
          </a:p>
          <a:p>
            <a:pPr marL="0" lvl="0" indent="0" eaLnBrk="1" hangingPunct="1">
              <a:spcBef>
                <a:spcPct val="50000"/>
              </a:spcBef>
              <a:buNone/>
            </a:pPr>
            <a:r>
              <a:rPr lang="zh-CN" altLang="en-US" sz="2000" dirty="0">
                <a:solidFill>
                  <a:srgbClr val="000000"/>
                </a:solidFill>
              </a:rPr>
              <a:t>语法分析方法：自顶向下：</a:t>
            </a:r>
            <a:r>
              <a:rPr lang="zh-CN" altLang="en-US" sz="2000" dirty="0">
                <a:solidFill>
                  <a:srgbClr val="0000FF"/>
                </a:solidFill>
              </a:rPr>
              <a:t>非递归的预测分析法</a:t>
            </a:r>
            <a:endParaRPr lang="zh-CN" altLang="en-US" sz="2000" dirty="0">
              <a:solidFill>
                <a:srgbClr val="0000FF"/>
              </a:solidFill>
            </a:endParaRPr>
          </a:p>
        </p:txBody>
      </p:sp>
      <p:sp>
        <p:nvSpPr>
          <p:cNvPr id="200709" name="Text Box 7"/>
          <p:cNvSpPr txBox="1"/>
          <p:nvPr/>
        </p:nvSpPr>
        <p:spPr>
          <a:xfrm>
            <a:off x="2843213" y="3933825"/>
            <a:ext cx="2016125" cy="809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自底向上：</a:t>
            </a:r>
            <a:endParaRPr lang="zh-CN" altLang="en-US" sz="2000" dirty="0">
              <a:solidFill>
                <a:srgbClr val="000000"/>
              </a:solidFill>
            </a:endParaRPr>
          </a:p>
          <a:p>
            <a:pPr marL="0" lvl="0" indent="0" eaLnBrk="1" hangingPunct="1">
              <a:spcBef>
                <a:spcPct val="50000"/>
              </a:spcBef>
              <a:buNone/>
            </a:pPr>
            <a:r>
              <a:rPr lang="zh-CN" altLang="en-US" sz="1800" dirty="0">
                <a:solidFill>
                  <a:srgbClr val="000000"/>
                </a:solidFill>
              </a:rPr>
              <a:t>移动归约分析法</a:t>
            </a:r>
            <a:r>
              <a:rPr lang="en-US" altLang="zh-CN" sz="1800" dirty="0">
                <a:solidFill>
                  <a:srgbClr val="000000"/>
                </a:solidFill>
                <a:latin typeface="Arial" panose="020B0604020202020204" pitchFamily="34" charset="0"/>
              </a:rPr>
              <a:t>—</a:t>
            </a:r>
            <a:endParaRPr lang="en-US" altLang="zh-CN" sz="1800" dirty="0">
              <a:solidFill>
                <a:srgbClr val="000000"/>
              </a:solidFill>
            </a:endParaRPr>
          </a:p>
        </p:txBody>
      </p:sp>
      <p:sp>
        <p:nvSpPr>
          <p:cNvPr id="200710" name="Text Box 10"/>
          <p:cNvSpPr txBox="1"/>
          <p:nvPr/>
        </p:nvSpPr>
        <p:spPr>
          <a:xfrm>
            <a:off x="4859338" y="4365625"/>
            <a:ext cx="1296987"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LR</a:t>
            </a:r>
            <a:r>
              <a:rPr lang="zh-CN" altLang="en-US" sz="2000" dirty="0">
                <a:solidFill>
                  <a:srgbClr val="000000"/>
                </a:solidFill>
              </a:rPr>
              <a:t>分析法</a:t>
            </a:r>
            <a:endParaRPr lang="zh-CN" altLang="en-US" sz="2000" dirty="0">
              <a:solidFill>
                <a:srgbClr val="000000"/>
              </a:solidFill>
            </a:endParaRPr>
          </a:p>
        </p:txBody>
      </p:sp>
      <p:sp>
        <p:nvSpPr>
          <p:cNvPr id="200711" name="AutoShape 11"/>
          <p:cNvSpPr/>
          <p:nvPr/>
        </p:nvSpPr>
        <p:spPr>
          <a:xfrm>
            <a:off x="2698750" y="3141663"/>
            <a:ext cx="215900" cy="1008062"/>
          </a:xfrm>
          <a:prstGeom prst="leftBrace">
            <a:avLst>
              <a:gd name="adj1" fmla="val 38909"/>
              <a:gd name="adj2" fmla="val 50000"/>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200712" name="AutoShape 12"/>
          <p:cNvSpPr/>
          <p:nvPr/>
        </p:nvSpPr>
        <p:spPr>
          <a:xfrm>
            <a:off x="6227763" y="3940175"/>
            <a:ext cx="288925" cy="1441450"/>
          </a:xfrm>
          <a:prstGeom prst="leftBrace">
            <a:avLst>
              <a:gd name="adj1" fmla="val 31227"/>
              <a:gd name="adj2" fmla="val 43389"/>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zh-CN" sz="1800" dirty="0">
              <a:solidFill>
                <a:srgbClr val="000000"/>
              </a:solidFill>
            </a:endParaRPr>
          </a:p>
        </p:txBody>
      </p:sp>
      <p:sp>
        <p:nvSpPr>
          <p:cNvPr id="200713" name="Text Box 13"/>
          <p:cNvSpPr txBox="1"/>
          <p:nvPr/>
        </p:nvSpPr>
        <p:spPr>
          <a:xfrm>
            <a:off x="6553200" y="4173538"/>
            <a:ext cx="8636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CC"/>
                </a:solidFill>
              </a:rPr>
              <a:t>SLR</a:t>
            </a:r>
            <a:endParaRPr lang="en-US" altLang="zh-CN" sz="2000" dirty="0">
              <a:solidFill>
                <a:srgbClr val="0000CC"/>
              </a:solidFill>
            </a:endParaRPr>
          </a:p>
        </p:txBody>
      </p:sp>
      <p:sp>
        <p:nvSpPr>
          <p:cNvPr id="200714" name="Text Box 14"/>
          <p:cNvSpPr txBox="1"/>
          <p:nvPr/>
        </p:nvSpPr>
        <p:spPr>
          <a:xfrm>
            <a:off x="6553200" y="4678363"/>
            <a:ext cx="136683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规范</a:t>
            </a:r>
            <a:r>
              <a:rPr lang="en-US" altLang="zh-CN" sz="2000" dirty="0">
                <a:solidFill>
                  <a:srgbClr val="000000"/>
                </a:solidFill>
              </a:rPr>
              <a:t>LR</a:t>
            </a:r>
            <a:endParaRPr lang="en-US" altLang="zh-CN" sz="2000" dirty="0">
              <a:solidFill>
                <a:srgbClr val="000000"/>
              </a:solidFill>
            </a:endParaRPr>
          </a:p>
        </p:txBody>
      </p:sp>
      <p:sp>
        <p:nvSpPr>
          <p:cNvPr id="200715" name="Text Box 15"/>
          <p:cNvSpPr txBox="1"/>
          <p:nvPr/>
        </p:nvSpPr>
        <p:spPr>
          <a:xfrm>
            <a:off x="6553200" y="5183188"/>
            <a:ext cx="8636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LALR</a:t>
            </a:r>
            <a:endParaRPr lang="en-US" altLang="zh-CN" sz="2000" dirty="0">
              <a:solidFill>
                <a:srgbClr val="000000"/>
              </a:solidFill>
            </a:endParaRPr>
          </a:p>
        </p:txBody>
      </p:sp>
      <p:sp>
        <p:nvSpPr>
          <p:cNvPr id="200716" name="Text Box 16"/>
          <p:cNvSpPr txBox="1"/>
          <p:nvPr/>
        </p:nvSpPr>
        <p:spPr>
          <a:xfrm>
            <a:off x="1042988" y="1773238"/>
            <a:ext cx="72739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基本概念：推导、句型、句柄、活前缀等</a:t>
            </a:r>
            <a:endParaRPr lang="zh-CN" altLang="en-US" sz="2000" dirty="0">
              <a:solidFill>
                <a:srgbClr val="000000"/>
              </a:solidFill>
            </a:endParaRPr>
          </a:p>
        </p:txBody>
      </p:sp>
      <p:sp>
        <p:nvSpPr>
          <p:cNvPr id="200717" name="Text Box 15"/>
          <p:cNvSpPr txBox="1"/>
          <p:nvPr/>
        </p:nvSpPr>
        <p:spPr>
          <a:xfrm>
            <a:off x="6553200" y="3668713"/>
            <a:ext cx="8636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LR(0)</a:t>
            </a:r>
            <a:endParaRPr lang="en-US" altLang="zh-CN" sz="2000" dirty="0">
              <a:solidFill>
                <a:srgbClr val="000000"/>
              </a:solidFill>
            </a:endParaRPr>
          </a:p>
        </p:txBody>
      </p:sp>
    </p:spTree>
  </p:cSld>
  <p:clrMapOvr>
    <a:masterClrMapping/>
  </p:clrMapOvr>
  <p:transition>
    <p:blinds dir="ver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01731" name="Text Box 4"/>
          <p:cNvSpPr txBox="1"/>
          <p:nvPr/>
        </p:nvSpPr>
        <p:spPr>
          <a:xfrm>
            <a:off x="971550" y="1341438"/>
            <a:ext cx="273526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000000"/>
                </a:solidFill>
              </a:rPr>
              <a:t>   </a:t>
            </a:r>
            <a:r>
              <a:rPr lang="zh-CN" altLang="en-US" sz="2800" b="1" dirty="0"/>
              <a:t>作业</a:t>
            </a:r>
            <a:endParaRPr lang="zh-CN" altLang="en-US" sz="2400" dirty="0">
              <a:solidFill>
                <a:srgbClr val="000000"/>
              </a:solidFill>
            </a:endParaRPr>
          </a:p>
        </p:txBody>
      </p:sp>
      <p:sp>
        <p:nvSpPr>
          <p:cNvPr id="201732" name="Text Box 28"/>
          <p:cNvSpPr txBox="1"/>
          <p:nvPr/>
        </p:nvSpPr>
        <p:spPr>
          <a:xfrm>
            <a:off x="2051050" y="2060575"/>
            <a:ext cx="4464050" cy="2124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rPr>
              <a:t>P130  </a:t>
            </a:r>
            <a:r>
              <a:rPr lang="zh-CN" altLang="en-US" sz="2400" dirty="0">
                <a:solidFill>
                  <a:srgbClr val="000000"/>
                </a:solidFill>
              </a:rPr>
              <a:t>练习</a:t>
            </a:r>
            <a:r>
              <a:rPr lang="en-US" altLang="zh-CN" sz="2400" dirty="0">
                <a:solidFill>
                  <a:srgbClr val="000000"/>
                </a:solidFill>
              </a:rPr>
              <a:t>4.2.1</a:t>
            </a:r>
            <a:endParaRPr lang="en-US" altLang="zh-CN" sz="2400" dirty="0">
              <a:solidFill>
                <a:srgbClr val="000000"/>
              </a:solidFill>
            </a:endParaRPr>
          </a:p>
          <a:p>
            <a:pPr marL="0" lvl="0" indent="0" eaLnBrk="1" hangingPunct="1">
              <a:spcBef>
                <a:spcPct val="50000"/>
              </a:spcBef>
              <a:buNone/>
            </a:pPr>
            <a:r>
              <a:rPr lang="en-US" altLang="zh-CN" sz="2400" dirty="0">
                <a:solidFill>
                  <a:srgbClr val="000000"/>
                </a:solidFill>
              </a:rPr>
              <a:t>P137  </a:t>
            </a:r>
            <a:r>
              <a:rPr lang="zh-CN" altLang="en-US" sz="2400" dirty="0">
                <a:solidFill>
                  <a:srgbClr val="000000"/>
                </a:solidFill>
              </a:rPr>
              <a:t>练习</a:t>
            </a:r>
            <a:r>
              <a:rPr lang="en-US" altLang="zh-CN" sz="2400" dirty="0">
                <a:solidFill>
                  <a:srgbClr val="000000"/>
                </a:solidFill>
              </a:rPr>
              <a:t>4.3.2</a:t>
            </a: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a:t>
            </a:r>
            <a:endParaRPr lang="en-US" altLang="zh-CN" sz="2400" dirty="0">
              <a:solidFill>
                <a:srgbClr val="000000"/>
              </a:solidFill>
            </a:endParaRPr>
          </a:p>
          <a:p>
            <a:pPr marL="0" lvl="0" indent="0" eaLnBrk="1" hangingPunct="1">
              <a:spcBef>
                <a:spcPct val="50000"/>
              </a:spcBef>
              <a:buNone/>
            </a:pPr>
            <a:r>
              <a:rPr lang="en-US" altLang="zh-CN" sz="2400" dirty="0">
                <a:solidFill>
                  <a:srgbClr val="000000"/>
                </a:solidFill>
              </a:rPr>
              <a:t>P147  </a:t>
            </a:r>
            <a:r>
              <a:rPr lang="zh-CN" altLang="en-US" sz="2400" dirty="0">
                <a:solidFill>
                  <a:srgbClr val="000000"/>
                </a:solidFill>
              </a:rPr>
              <a:t>练习</a:t>
            </a:r>
            <a:r>
              <a:rPr lang="en-US" altLang="zh-CN" sz="2400" dirty="0">
                <a:solidFill>
                  <a:srgbClr val="000000"/>
                </a:solidFill>
              </a:rPr>
              <a:t>4.4.1 </a:t>
            </a:r>
            <a:r>
              <a:rPr lang="zh-CN" altLang="en-US" sz="2400" dirty="0">
                <a:solidFill>
                  <a:srgbClr val="000000"/>
                </a:solidFill>
              </a:rPr>
              <a:t>（</a:t>
            </a:r>
            <a:r>
              <a:rPr lang="en-US" altLang="zh-CN" sz="2400" dirty="0">
                <a:solidFill>
                  <a:srgbClr val="000000"/>
                </a:solidFill>
              </a:rPr>
              <a:t>1</a:t>
            </a:r>
            <a:r>
              <a:rPr lang="zh-CN" altLang="en-US" sz="2400" dirty="0">
                <a:solidFill>
                  <a:srgbClr val="000000"/>
                </a:solidFill>
              </a:rPr>
              <a:t>）（</a:t>
            </a:r>
            <a:r>
              <a:rPr lang="en-US" altLang="zh-CN" sz="2400" dirty="0">
                <a:solidFill>
                  <a:srgbClr val="000000"/>
                </a:solidFill>
              </a:rPr>
              <a:t>2</a:t>
            </a:r>
            <a:r>
              <a:rPr lang="zh-CN" altLang="en-US" sz="2400" dirty="0">
                <a:solidFill>
                  <a:srgbClr val="000000"/>
                </a:solidFill>
              </a:rPr>
              <a:t>）</a:t>
            </a:r>
            <a:endParaRPr lang="zh-CN" altLang="en-US" sz="2400" dirty="0">
              <a:solidFill>
                <a:srgbClr val="000000"/>
              </a:solidFill>
            </a:endParaRPr>
          </a:p>
          <a:p>
            <a:pPr marL="0" lvl="0" indent="0" eaLnBrk="1" hangingPunct="1">
              <a:spcBef>
                <a:spcPct val="50000"/>
              </a:spcBef>
              <a:buNone/>
            </a:pPr>
            <a:r>
              <a:rPr lang="en-US" altLang="zh-CN" sz="2400" dirty="0">
                <a:solidFill>
                  <a:srgbClr val="000000"/>
                </a:solidFill>
              </a:rPr>
              <a:t>P164  </a:t>
            </a:r>
            <a:r>
              <a:rPr lang="zh-CN" altLang="en-US" sz="2400" dirty="0">
                <a:solidFill>
                  <a:srgbClr val="000000"/>
                </a:solidFill>
              </a:rPr>
              <a:t>练习</a:t>
            </a:r>
            <a:r>
              <a:rPr lang="en-US" altLang="zh-CN" sz="2400" dirty="0">
                <a:solidFill>
                  <a:srgbClr val="000000"/>
                </a:solidFill>
              </a:rPr>
              <a:t>4.6.2   </a:t>
            </a:r>
            <a:r>
              <a:rPr lang="zh-CN" altLang="en-US" sz="2400" dirty="0">
                <a:solidFill>
                  <a:srgbClr val="000000"/>
                </a:solidFill>
              </a:rPr>
              <a:t>练习</a:t>
            </a:r>
            <a:r>
              <a:rPr lang="en-US" altLang="zh-CN" sz="2400" dirty="0">
                <a:solidFill>
                  <a:srgbClr val="000000"/>
                </a:solidFill>
              </a:rPr>
              <a:t>4.6.3</a:t>
            </a:r>
            <a:endParaRPr lang="en-US" altLang="zh-CN" sz="2400" dirty="0">
              <a:solidFill>
                <a:srgbClr val="000000"/>
              </a:solidFill>
            </a:endParaRPr>
          </a:p>
        </p:txBody>
      </p:sp>
      <p:sp>
        <p:nvSpPr>
          <p:cNvPr id="201733" name="矩形 1"/>
          <p:cNvSpPr/>
          <p:nvPr/>
        </p:nvSpPr>
        <p:spPr>
          <a:xfrm>
            <a:off x="1403350" y="4797425"/>
            <a:ext cx="6403975"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rPr>
              <a:t>实验二：语法分析程序设计 （第</a:t>
            </a:r>
            <a:r>
              <a:rPr lang="en-US" altLang="zh-CN" sz="2800" b="1" dirty="0">
                <a:latin typeface="Times New Roman" panose="02020603050405020304" pitchFamily="18" charset="0"/>
              </a:rPr>
              <a:t>9</a:t>
            </a:r>
            <a:r>
              <a:rPr lang="zh-CN" altLang="en-US" sz="2800" b="1" dirty="0">
                <a:latin typeface="Times New Roman" panose="02020603050405020304" pitchFamily="18" charset="0"/>
              </a:rPr>
              <a:t>周）</a:t>
            </a:r>
            <a:endParaRPr lang="zh-CN" altLang="en-US" sz="2800" b="1" dirty="0">
              <a:latin typeface="Times New Roman" panose="02020603050405020304" pitchFamily="18" charset="0"/>
            </a:endParaRPr>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3555" name="Rectangle 4"/>
          <p:cNvSpPr/>
          <p:nvPr/>
        </p:nvSpPr>
        <p:spPr>
          <a:xfrm>
            <a:off x="611188" y="549275"/>
            <a:ext cx="33845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rgbClr val="660033"/>
                </a:solidFill>
                <a:latin typeface="宋体" panose="02010600030101010101" pitchFamily="2" charset="-122"/>
                <a:cs typeface="Times New Roman" panose="02020603050405020304" pitchFamily="18" charset="0"/>
              </a:rPr>
              <a:t>4.2.4 </a:t>
            </a:r>
            <a:r>
              <a:rPr lang="zh-CN" altLang="en-US" sz="2800" b="1" dirty="0">
                <a:solidFill>
                  <a:srgbClr val="660033"/>
                </a:solidFill>
                <a:latin typeface="宋体" panose="02010600030101010101" pitchFamily="2" charset="-122"/>
                <a:cs typeface="Times New Roman" panose="02020603050405020304" pitchFamily="18" charset="0"/>
              </a:rPr>
              <a:t>分析树和推导</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23556" name="Rectangle 2"/>
          <p:cNvSpPr>
            <a:spLocks noGrp="1"/>
          </p:cNvSpPr>
          <p:nvPr>
            <p:ph type="title"/>
          </p:nvPr>
        </p:nvSpPr>
        <p:spPr>
          <a:xfrm>
            <a:off x="646113" y="1412875"/>
            <a:ext cx="7848600" cy="1871663"/>
          </a:xfrm>
        </p:spPr>
        <p:txBody>
          <a:bodyPr vert="horz" wrap="square" lIns="91440" tIns="45720" rIns="91440" bIns="45720" anchor="b" anchorCtr="0"/>
          <a:p>
            <a:pPr algn="l" eaLnBrk="1" hangingPunct="1">
              <a:lnSpc>
                <a:spcPct val="120000"/>
              </a:lnSpc>
            </a:pPr>
            <a:r>
              <a:rPr lang="en-US" altLang="zh-CN" sz="2400" dirty="0">
                <a:solidFill>
                  <a:srgbClr val="000000"/>
                </a:solidFill>
                <a:effectLst/>
                <a:latin typeface="Times New Roman" panose="02020603050405020304" pitchFamily="18" charset="0"/>
              </a:rPr>
              <a:t>        </a:t>
            </a:r>
            <a:r>
              <a:rPr lang="zh-CN" altLang="en-US" sz="2400" dirty="0">
                <a:solidFill>
                  <a:srgbClr val="000000"/>
                </a:solidFill>
                <a:effectLst/>
                <a:latin typeface="Times New Roman" panose="02020603050405020304" pitchFamily="18" charset="0"/>
              </a:rPr>
              <a:t>分析树描绘了如何从文法的开始符号开始推导出它的一个语句。如果非终结符</a:t>
            </a:r>
            <a:r>
              <a:rPr lang="en-US" altLang="zh-CN" sz="2400" dirty="0">
                <a:solidFill>
                  <a:srgbClr val="000000"/>
                </a:solidFill>
                <a:effectLst/>
                <a:latin typeface="Times New Roman" panose="02020603050405020304" pitchFamily="18" charset="0"/>
              </a:rPr>
              <a:t>A</a:t>
            </a:r>
            <a:r>
              <a:rPr lang="zh-CN" altLang="en-US" sz="2400" dirty="0">
                <a:solidFill>
                  <a:srgbClr val="000000"/>
                </a:solidFill>
                <a:effectLst/>
                <a:latin typeface="Times New Roman" panose="02020603050405020304" pitchFamily="18" charset="0"/>
              </a:rPr>
              <a:t>具有一个产生式</a:t>
            </a:r>
            <a:r>
              <a:rPr lang="en-US" altLang="zh-CN" sz="2400" dirty="0">
                <a:solidFill>
                  <a:srgbClr val="000000"/>
                </a:solidFill>
                <a:effectLst/>
                <a:latin typeface="Times New Roman" panose="02020603050405020304" pitchFamily="18" charset="0"/>
              </a:rPr>
              <a:t>A→ XYZ</a:t>
            </a:r>
            <a:r>
              <a:rPr lang="zh-CN" altLang="en-US" sz="2400" dirty="0">
                <a:solidFill>
                  <a:srgbClr val="000000"/>
                </a:solidFill>
                <a:effectLst/>
                <a:latin typeface="Times New Roman" panose="02020603050405020304" pitchFamily="18" charset="0"/>
              </a:rPr>
              <a:t>，则</a:t>
            </a:r>
            <a:r>
              <a:rPr lang="en-US" altLang="zh-CN" sz="2400" dirty="0">
                <a:solidFill>
                  <a:srgbClr val="000000"/>
                </a:solidFill>
                <a:effectLst/>
                <a:latin typeface="Times New Roman" panose="02020603050405020304" pitchFamily="18" charset="0"/>
              </a:rPr>
              <a:t>A</a:t>
            </a:r>
            <a:r>
              <a:rPr lang="zh-CN" altLang="en-US" sz="2400" dirty="0">
                <a:solidFill>
                  <a:srgbClr val="000000"/>
                </a:solidFill>
                <a:effectLst/>
                <a:latin typeface="Times New Roman" panose="02020603050405020304" pitchFamily="18" charset="0"/>
              </a:rPr>
              <a:t>的一棵分析树如下图所示，内节点标记为</a:t>
            </a:r>
            <a:r>
              <a:rPr lang="en-US" altLang="zh-CN" sz="2400" dirty="0">
                <a:solidFill>
                  <a:srgbClr val="000000"/>
                </a:solidFill>
                <a:effectLst/>
                <a:latin typeface="Times New Roman" panose="02020603050405020304" pitchFamily="18" charset="0"/>
              </a:rPr>
              <a:t>A</a:t>
            </a:r>
            <a:r>
              <a:rPr lang="zh-CN" altLang="en-US" sz="2400" dirty="0">
                <a:solidFill>
                  <a:srgbClr val="000000"/>
                </a:solidFill>
                <a:effectLst/>
                <a:latin typeface="Times New Roman" panose="02020603050405020304" pitchFamily="18" charset="0"/>
              </a:rPr>
              <a:t>，</a:t>
            </a:r>
            <a:r>
              <a:rPr lang="en-US" altLang="zh-CN" sz="2400" dirty="0">
                <a:solidFill>
                  <a:srgbClr val="000000"/>
                </a:solidFill>
                <a:effectLst/>
                <a:latin typeface="Times New Roman" panose="02020603050405020304" pitchFamily="18" charset="0"/>
              </a:rPr>
              <a:t>A</a:t>
            </a:r>
            <a:r>
              <a:rPr lang="zh-CN" altLang="en-US" sz="2400" dirty="0">
                <a:solidFill>
                  <a:srgbClr val="000000"/>
                </a:solidFill>
                <a:effectLst/>
                <a:latin typeface="Times New Roman" panose="02020603050405020304" pitchFamily="18" charset="0"/>
              </a:rPr>
              <a:t>的三个子节点从左到右分别标记为</a:t>
            </a:r>
            <a:r>
              <a:rPr lang="en-US" altLang="zh-CN" sz="2400" dirty="0">
                <a:solidFill>
                  <a:srgbClr val="000000"/>
                </a:solidFill>
                <a:effectLst/>
                <a:latin typeface="Times New Roman" panose="02020603050405020304" pitchFamily="18" charset="0"/>
              </a:rPr>
              <a:t>X</a:t>
            </a:r>
            <a:r>
              <a:rPr lang="zh-CN" altLang="en-US" sz="2400" dirty="0">
                <a:solidFill>
                  <a:srgbClr val="000000"/>
                </a:solidFill>
                <a:effectLst/>
                <a:latin typeface="Times New Roman" panose="02020603050405020304" pitchFamily="18" charset="0"/>
              </a:rPr>
              <a:t>、</a:t>
            </a:r>
            <a:r>
              <a:rPr lang="en-US" altLang="zh-CN" sz="2400" dirty="0">
                <a:solidFill>
                  <a:srgbClr val="000000"/>
                </a:solidFill>
                <a:effectLst/>
                <a:latin typeface="Times New Roman" panose="02020603050405020304" pitchFamily="18" charset="0"/>
              </a:rPr>
              <a:t>Y</a:t>
            </a:r>
            <a:r>
              <a:rPr lang="zh-CN" altLang="en-US" sz="2400" dirty="0">
                <a:solidFill>
                  <a:srgbClr val="000000"/>
                </a:solidFill>
                <a:effectLst/>
                <a:latin typeface="Times New Roman" panose="02020603050405020304" pitchFamily="18" charset="0"/>
              </a:rPr>
              <a:t>和</a:t>
            </a:r>
            <a:r>
              <a:rPr lang="en-US" altLang="zh-CN" sz="2400" dirty="0">
                <a:solidFill>
                  <a:srgbClr val="000000"/>
                </a:solidFill>
                <a:effectLst/>
                <a:latin typeface="Times New Roman" panose="02020603050405020304" pitchFamily="18" charset="0"/>
              </a:rPr>
              <a:t>Z</a:t>
            </a:r>
            <a:r>
              <a:rPr lang="zh-CN" altLang="en-US" sz="2400" dirty="0">
                <a:solidFill>
                  <a:srgbClr val="000000"/>
                </a:solidFill>
                <a:effectLst/>
                <a:latin typeface="Times New Roman" panose="02020603050405020304" pitchFamily="18" charset="0"/>
              </a:rPr>
              <a:t>。</a:t>
            </a:r>
            <a:endParaRPr lang="zh-CN" altLang="en-US" sz="2400" dirty="0">
              <a:solidFill>
                <a:srgbClr val="000000"/>
              </a:solidFill>
              <a:effectLst/>
              <a:latin typeface="Times New Roman" panose="02020603050405020304" pitchFamily="18" charset="0"/>
            </a:endParaRPr>
          </a:p>
        </p:txBody>
      </p:sp>
      <p:grpSp>
        <p:nvGrpSpPr>
          <p:cNvPr id="23557" name="Group 13"/>
          <p:cNvGrpSpPr/>
          <p:nvPr/>
        </p:nvGrpSpPr>
        <p:grpSpPr>
          <a:xfrm>
            <a:off x="3130550" y="3716338"/>
            <a:ext cx="2879725" cy="1663700"/>
            <a:chOff x="1881" y="2341"/>
            <a:chExt cx="1814" cy="1048"/>
          </a:xfrm>
        </p:grpSpPr>
        <p:sp>
          <p:nvSpPr>
            <p:cNvPr id="23558" name="Text Box 5"/>
            <p:cNvSpPr txBox="1"/>
            <p:nvPr/>
          </p:nvSpPr>
          <p:spPr>
            <a:xfrm>
              <a:off x="2562" y="2341"/>
              <a:ext cx="317" cy="231"/>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latin typeface="Times New Roman" panose="02020603050405020304" pitchFamily="18" charset="0"/>
                </a:rPr>
                <a:t>A</a:t>
              </a:r>
              <a:endParaRPr lang="en-US" altLang="zh-CN" sz="1800" dirty="0">
                <a:solidFill>
                  <a:srgbClr val="0000CC"/>
                </a:solidFill>
                <a:latin typeface="Times New Roman" panose="02020603050405020304" pitchFamily="18" charset="0"/>
              </a:endParaRPr>
            </a:p>
          </p:txBody>
        </p:sp>
        <p:sp>
          <p:nvSpPr>
            <p:cNvPr id="23559" name="Text Box 6"/>
            <p:cNvSpPr txBox="1"/>
            <p:nvPr/>
          </p:nvSpPr>
          <p:spPr>
            <a:xfrm>
              <a:off x="1881" y="3157"/>
              <a:ext cx="317" cy="231"/>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latin typeface="Times New Roman" panose="02020603050405020304" pitchFamily="18" charset="0"/>
                </a:rPr>
                <a:t>X</a:t>
              </a:r>
              <a:endParaRPr lang="en-US" altLang="zh-CN" sz="1800" dirty="0">
                <a:solidFill>
                  <a:srgbClr val="0000CC"/>
                </a:solidFill>
                <a:latin typeface="Times New Roman" panose="02020603050405020304" pitchFamily="18" charset="0"/>
              </a:endParaRPr>
            </a:p>
          </p:txBody>
        </p:sp>
        <p:sp>
          <p:nvSpPr>
            <p:cNvPr id="23560" name="Text Box 7"/>
            <p:cNvSpPr txBox="1"/>
            <p:nvPr/>
          </p:nvSpPr>
          <p:spPr>
            <a:xfrm>
              <a:off x="2653" y="3158"/>
              <a:ext cx="227" cy="231"/>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latin typeface="Times New Roman" panose="02020603050405020304" pitchFamily="18" charset="0"/>
                </a:rPr>
                <a:t>Y</a:t>
              </a:r>
              <a:endParaRPr lang="en-US" altLang="zh-CN" sz="1800" dirty="0">
                <a:solidFill>
                  <a:srgbClr val="0000CC"/>
                </a:solidFill>
                <a:latin typeface="Times New Roman" panose="02020603050405020304" pitchFamily="18" charset="0"/>
              </a:endParaRPr>
            </a:p>
          </p:txBody>
        </p:sp>
        <p:sp>
          <p:nvSpPr>
            <p:cNvPr id="23561" name="Text Box 8"/>
            <p:cNvSpPr txBox="1"/>
            <p:nvPr/>
          </p:nvSpPr>
          <p:spPr>
            <a:xfrm>
              <a:off x="3378" y="3157"/>
              <a:ext cx="317" cy="231"/>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latin typeface="Times New Roman" panose="02020603050405020304" pitchFamily="18" charset="0"/>
                </a:rPr>
                <a:t>Z</a:t>
              </a:r>
              <a:endParaRPr lang="en-US" altLang="zh-CN" sz="1800" dirty="0">
                <a:solidFill>
                  <a:srgbClr val="0000CC"/>
                </a:solidFill>
                <a:latin typeface="Times New Roman" panose="02020603050405020304" pitchFamily="18" charset="0"/>
              </a:endParaRPr>
            </a:p>
          </p:txBody>
        </p:sp>
        <p:sp>
          <p:nvSpPr>
            <p:cNvPr id="23562" name="Line 9"/>
            <p:cNvSpPr/>
            <p:nvPr/>
          </p:nvSpPr>
          <p:spPr>
            <a:xfrm flipH="1">
              <a:off x="2108" y="2613"/>
              <a:ext cx="499" cy="499"/>
            </a:xfrm>
            <a:prstGeom prst="line">
              <a:avLst/>
            </a:prstGeom>
            <a:ln w="9525" cap="flat" cmpd="sng">
              <a:solidFill>
                <a:schemeClr val="tx1"/>
              </a:solidFill>
              <a:prstDash val="solid"/>
              <a:headEnd type="none" w="med" len="med"/>
              <a:tailEnd type="none" w="med" len="med"/>
            </a:ln>
          </p:spPr>
        </p:sp>
        <p:sp>
          <p:nvSpPr>
            <p:cNvPr id="23563" name="Line 10"/>
            <p:cNvSpPr/>
            <p:nvPr/>
          </p:nvSpPr>
          <p:spPr>
            <a:xfrm>
              <a:off x="2743" y="2613"/>
              <a:ext cx="0" cy="499"/>
            </a:xfrm>
            <a:prstGeom prst="line">
              <a:avLst/>
            </a:prstGeom>
            <a:ln w="9525" cap="flat" cmpd="sng">
              <a:solidFill>
                <a:schemeClr val="tx1"/>
              </a:solidFill>
              <a:prstDash val="solid"/>
              <a:headEnd type="none" w="med" len="med"/>
              <a:tailEnd type="none" w="med" len="med"/>
            </a:ln>
          </p:spPr>
        </p:sp>
        <p:sp>
          <p:nvSpPr>
            <p:cNvPr id="23564" name="Line 11"/>
            <p:cNvSpPr/>
            <p:nvPr/>
          </p:nvSpPr>
          <p:spPr>
            <a:xfrm>
              <a:off x="2879" y="2613"/>
              <a:ext cx="590" cy="499"/>
            </a:xfrm>
            <a:prstGeom prst="line">
              <a:avLst/>
            </a:prstGeom>
            <a:ln w="9525" cap="flat" cmpd="sng">
              <a:solidFill>
                <a:schemeClr val="tx1"/>
              </a:solidFill>
              <a:prstDash val="solid"/>
              <a:headEnd type="none" w="med" len="med"/>
              <a:tailEnd type="none" w="med" len="med"/>
            </a:ln>
          </p:spPr>
        </p:sp>
      </p:gr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147" name="Rectangle 2"/>
          <p:cNvSpPr>
            <a:spLocks noGrp="1"/>
          </p:cNvSpPr>
          <p:nvPr>
            <p:ph type="title"/>
          </p:nvPr>
        </p:nvSpPr>
        <p:spPr>
          <a:xfrm>
            <a:off x="468313" y="476250"/>
            <a:ext cx="8243887" cy="581025"/>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4.1 </a:t>
            </a:r>
            <a:r>
              <a:rPr lang="zh-CN" altLang="en-US" sz="3200" b="1" dirty="0">
                <a:solidFill>
                  <a:schemeClr val="tx1"/>
                </a:solidFill>
                <a:effectLst/>
                <a:latin typeface="宋体" panose="02010600030101010101" pitchFamily="2" charset="-122"/>
                <a:cs typeface="Times New Roman" panose="02020603050405020304" pitchFamily="18" charset="0"/>
              </a:rPr>
              <a:t>引论</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149509" name="Line 5"/>
          <p:cNvSpPr/>
          <p:nvPr/>
        </p:nvSpPr>
        <p:spPr>
          <a:xfrm>
            <a:off x="250825" y="2420938"/>
            <a:ext cx="973138" cy="0"/>
          </a:xfrm>
          <a:prstGeom prst="line">
            <a:avLst/>
          </a:prstGeom>
          <a:ln w="9525" cap="flat" cmpd="sng">
            <a:solidFill>
              <a:schemeClr val="tx1"/>
            </a:solidFill>
            <a:prstDash val="solid"/>
            <a:headEnd type="none" w="med" len="med"/>
            <a:tailEnd type="triangle" w="med" len="med"/>
          </a:ln>
        </p:spPr>
      </p:sp>
      <p:sp>
        <p:nvSpPr>
          <p:cNvPr id="149513" name="Rectangle 9"/>
          <p:cNvSpPr/>
          <p:nvPr/>
        </p:nvSpPr>
        <p:spPr>
          <a:xfrm>
            <a:off x="1187450" y="2009775"/>
            <a:ext cx="1512888" cy="79375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zh-CN" sz="2000" b="1" dirty="0">
              <a:solidFill>
                <a:srgbClr val="0000FF"/>
              </a:solidFill>
              <a:latin typeface="Times New Roman" panose="02020603050405020304" pitchFamily="18" charset="0"/>
              <a:ea typeface="GulimChe" pitchFamily="49" charset="-128"/>
            </a:endParaRPr>
          </a:p>
        </p:txBody>
      </p:sp>
      <p:sp>
        <p:nvSpPr>
          <p:cNvPr id="149518" name="Rectangle 14"/>
          <p:cNvSpPr/>
          <p:nvPr/>
        </p:nvSpPr>
        <p:spPr>
          <a:xfrm>
            <a:off x="3635375" y="1989138"/>
            <a:ext cx="1441450" cy="79375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语法分析器</a:t>
            </a:r>
            <a:endParaRPr lang="zh-CN" altLang="en-US" sz="2000" b="1" dirty="0">
              <a:solidFill>
                <a:srgbClr val="0000FF"/>
              </a:solidFill>
              <a:latin typeface="Times New Roman" panose="02020603050405020304" pitchFamily="18" charset="0"/>
              <a:ea typeface="GulimChe" pitchFamily="49" charset="-128"/>
            </a:endParaRPr>
          </a:p>
        </p:txBody>
      </p:sp>
      <p:sp>
        <p:nvSpPr>
          <p:cNvPr id="149519" name="Rectangle 15"/>
          <p:cNvSpPr/>
          <p:nvPr/>
        </p:nvSpPr>
        <p:spPr>
          <a:xfrm>
            <a:off x="5940425" y="1989138"/>
            <a:ext cx="1439863" cy="86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前端的</a:t>
            </a:r>
            <a:endParaRPr lang="zh-CN" altLang="en-US" sz="2000" b="1" dirty="0">
              <a:solidFill>
                <a:srgbClr val="0000FF"/>
              </a:solidFill>
              <a:latin typeface="Times New Roman" panose="02020603050405020304" pitchFamily="18" charset="0"/>
              <a:ea typeface="GulimChe" pitchFamily="49" charset="-128"/>
            </a:endParaRPr>
          </a:p>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其余部分</a:t>
            </a:r>
            <a:endParaRPr lang="zh-CN" altLang="en-US" sz="2000" b="1" dirty="0">
              <a:solidFill>
                <a:srgbClr val="0000FF"/>
              </a:solidFill>
              <a:latin typeface="Times New Roman" panose="02020603050405020304" pitchFamily="18" charset="0"/>
              <a:ea typeface="GulimChe" pitchFamily="49" charset="-128"/>
            </a:endParaRPr>
          </a:p>
        </p:txBody>
      </p:sp>
      <p:sp>
        <p:nvSpPr>
          <p:cNvPr id="149520" name="Rectangle 16"/>
          <p:cNvSpPr/>
          <p:nvPr/>
        </p:nvSpPr>
        <p:spPr>
          <a:xfrm>
            <a:off x="3527425" y="3502025"/>
            <a:ext cx="1655763" cy="48736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符号表</a:t>
            </a:r>
            <a:endParaRPr lang="zh-CN" altLang="en-US" sz="2000" b="1" dirty="0">
              <a:solidFill>
                <a:srgbClr val="0000FF"/>
              </a:solidFill>
              <a:latin typeface="Times New Roman" panose="02020603050405020304" pitchFamily="18" charset="0"/>
              <a:ea typeface="GulimChe" pitchFamily="49" charset="-128"/>
            </a:endParaRPr>
          </a:p>
        </p:txBody>
      </p:sp>
      <p:sp>
        <p:nvSpPr>
          <p:cNvPr id="149522" name="Line 18"/>
          <p:cNvSpPr/>
          <p:nvPr/>
        </p:nvSpPr>
        <p:spPr>
          <a:xfrm>
            <a:off x="2700338" y="2276475"/>
            <a:ext cx="933450" cy="0"/>
          </a:xfrm>
          <a:prstGeom prst="line">
            <a:avLst/>
          </a:prstGeom>
          <a:ln w="9525" cap="flat" cmpd="sng">
            <a:solidFill>
              <a:schemeClr val="tx1"/>
            </a:solidFill>
            <a:prstDash val="solid"/>
            <a:headEnd type="none" w="med" len="med"/>
            <a:tailEnd type="triangle" w="med" len="med"/>
          </a:ln>
        </p:spPr>
      </p:sp>
      <p:sp>
        <p:nvSpPr>
          <p:cNvPr id="149524" name="Line 20"/>
          <p:cNvSpPr/>
          <p:nvPr/>
        </p:nvSpPr>
        <p:spPr>
          <a:xfrm>
            <a:off x="5076825" y="2420938"/>
            <a:ext cx="863600" cy="0"/>
          </a:xfrm>
          <a:prstGeom prst="line">
            <a:avLst/>
          </a:prstGeom>
          <a:ln w="22225" cap="flat" cmpd="sng">
            <a:solidFill>
              <a:schemeClr val="tx1"/>
            </a:solidFill>
            <a:prstDash val="dash"/>
            <a:headEnd type="none" w="med" len="med"/>
            <a:tailEnd type="triangle" w="med" len="med"/>
          </a:ln>
        </p:spPr>
      </p:sp>
      <p:sp>
        <p:nvSpPr>
          <p:cNvPr id="149525" name="Line 21"/>
          <p:cNvSpPr/>
          <p:nvPr/>
        </p:nvSpPr>
        <p:spPr>
          <a:xfrm>
            <a:off x="7380288" y="2420938"/>
            <a:ext cx="1584325" cy="0"/>
          </a:xfrm>
          <a:prstGeom prst="line">
            <a:avLst/>
          </a:prstGeom>
          <a:ln w="9525" cap="flat" cmpd="sng">
            <a:solidFill>
              <a:schemeClr val="tx1"/>
            </a:solidFill>
            <a:prstDash val="solid"/>
            <a:headEnd type="none" w="med" len="med"/>
            <a:tailEnd type="triangle" w="med" len="med"/>
          </a:ln>
        </p:spPr>
      </p:sp>
      <p:sp>
        <p:nvSpPr>
          <p:cNvPr id="149526" name="Line 22"/>
          <p:cNvSpPr/>
          <p:nvPr/>
        </p:nvSpPr>
        <p:spPr>
          <a:xfrm flipH="1">
            <a:off x="2700338" y="2636838"/>
            <a:ext cx="935037" cy="0"/>
          </a:xfrm>
          <a:prstGeom prst="line">
            <a:avLst/>
          </a:prstGeom>
          <a:ln w="9525" cap="flat" cmpd="sng">
            <a:solidFill>
              <a:schemeClr val="tx1"/>
            </a:solidFill>
            <a:prstDash val="solid"/>
            <a:headEnd type="none" w="med" len="med"/>
            <a:tailEnd type="triangle" w="med" len="med"/>
          </a:ln>
        </p:spPr>
      </p:sp>
      <p:cxnSp>
        <p:nvCxnSpPr>
          <p:cNvPr id="149530" name="AutoShape 26"/>
          <p:cNvCxnSpPr>
            <a:stCxn id="149513" idx="2"/>
            <a:endCxn id="149520" idx="1"/>
          </p:cNvCxnSpPr>
          <p:nvPr/>
        </p:nvCxnSpPr>
        <p:spPr>
          <a:xfrm>
            <a:off x="1944688" y="2803525"/>
            <a:ext cx="1582737" cy="942975"/>
          </a:xfrm>
          <a:prstGeom prst="straightConnector1">
            <a:avLst/>
          </a:prstGeom>
          <a:ln w="9525" cap="flat" cmpd="sng">
            <a:solidFill>
              <a:schemeClr val="tx1"/>
            </a:solidFill>
            <a:prstDash val="solid"/>
            <a:headEnd type="triangle" w="med" len="med"/>
            <a:tailEnd type="triangle" w="med" len="med"/>
          </a:ln>
        </p:spPr>
      </p:cxnSp>
      <p:cxnSp>
        <p:nvCxnSpPr>
          <p:cNvPr id="149531" name="AutoShape 27"/>
          <p:cNvCxnSpPr>
            <a:stCxn id="149519" idx="2"/>
            <a:endCxn id="149520" idx="3"/>
          </p:cNvCxnSpPr>
          <p:nvPr/>
        </p:nvCxnSpPr>
        <p:spPr>
          <a:xfrm flipH="1">
            <a:off x="5183188" y="2852738"/>
            <a:ext cx="1477962" cy="893762"/>
          </a:xfrm>
          <a:prstGeom prst="straightConnector1">
            <a:avLst/>
          </a:prstGeom>
          <a:ln w="9525" cap="flat" cmpd="sng">
            <a:solidFill>
              <a:schemeClr val="tx1"/>
            </a:solidFill>
            <a:prstDash val="solid"/>
            <a:headEnd type="triangle" w="med" len="med"/>
            <a:tailEnd type="triangle" w="med" len="med"/>
          </a:ln>
        </p:spPr>
      </p:cxnSp>
      <p:sp>
        <p:nvSpPr>
          <p:cNvPr id="149532" name="Text Box 28"/>
          <p:cNvSpPr txBox="1"/>
          <p:nvPr/>
        </p:nvSpPr>
        <p:spPr>
          <a:xfrm>
            <a:off x="179388" y="2022475"/>
            <a:ext cx="94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源程序</a:t>
            </a:r>
            <a:endParaRPr lang="zh-CN" altLang="en-US" sz="2000" b="1" dirty="0">
              <a:solidFill>
                <a:srgbClr val="0000FF"/>
              </a:solidFill>
              <a:latin typeface="Times New Roman" panose="02020603050405020304" pitchFamily="18" charset="0"/>
              <a:ea typeface="GulimChe" pitchFamily="49" charset="-128"/>
            </a:endParaRPr>
          </a:p>
        </p:txBody>
      </p:sp>
      <p:sp>
        <p:nvSpPr>
          <p:cNvPr id="149533" name="Text Box 29"/>
          <p:cNvSpPr txBox="1"/>
          <p:nvPr/>
        </p:nvSpPr>
        <p:spPr>
          <a:xfrm>
            <a:off x="1476375" y="2044700"/>
            <a:ext cx="946150"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词法</a:t>
            </a:r>
            <a:endParaRPr lang="zh-CN" altLang="en-US" sz="2000" b="1" dirty="0">
              <a:solidFill>
                <a:srgbClr val="0000FF"/>
              </a:solidFill>
              <a:latin typeface="Times New Roman" panose="02020603050405020304" pitchFamily="18" charset="0"/>
              <a:ea typeface="GulimChe" pitchFamily="49" charset="-128"/>
            </a:endParaRPr>
          </a:p>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分析器</a:t>
            </a:r>
            <a:endParaRPr lang="zh-CN" altLang="en-US" sz="2000" b="1" dirty="0">
              <a:solidFill>
                <a:srgbClr val="0000FF"/>
              </a:solidFill>
              <a:latin typeface="Times New Roman" panose="02020603050405020304" pitchFamily="18" charset="0"/>
              <a:ea typeface="GulimChe" pitchFamily="49" charset="-128"/>
            </a:endParaRPr>
          </a:p>
        </p:txBody>
      </p:sp>
      <p:sp>
        <p:nvSpPr>
          <p:cNvPr id="149534" name="Text Box 30"/>
          <p:cNvSpPr txBox="1"/>
          <p:nvPr/>
        </p:nvSpPr>
        <p:spPr>
          <a:xfrm>
            <a:off x="2794000" y="1584325"/>
            <a:ext cx="698500"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词法</a:t>
            </a:r>
            <a:endParaRPr lang="en-US" altLang="zh-CN" sz="2000" b="1" dirty="0">
              <a:solidFill>
                <a:srgbClr val="0000FF"/>
              </a:solidFill>
              <a:latin typeface="Times New Roman" panose="02020603050405020304" pitchFamily="18" charset="0"/>
              <a:ea typeface="GulimChe" pitchFamily="49" charset="-128"/>
            </a:endParaRPr>
          </a:p>
          <a:p>
            <a:pPr marL="0" lvl="0" indent="0"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单元</a:t>
            </a:r>
            <a:endParaRPr lang="zh-CN" altLang="en-US" sz="2000" b="1" dirty="0">
              <a:solidFill>
                <a:srgbClr val="0000FF"/>
              </a:solidFill>
              <a:latin typeface="Times New Roman" panose="02020603050405020304" pitchFamily="18" charset="0"/>
              <a:ea typeface="GulimChe" pitchFamily="49" charset="-128"/>
            </a:endParaRPr>
          </a:p>
        </p:txBody>
      </p:sp>
      <p:sp>
        <p:nvSpPr>
          <p:cNvPr id="149535" name="Text Box 31"/>
          <p:cNvSpPr txBox="1">
            <a:spLocks noChangeArrowheads="1"/>
          </p:cNvSpPr>
          <p:nvPr/>
        </p:nvSpPr>
        <p:spPr bwMode="auto">
          <a:xfrm>
            <a:off x="2700338" y="2692400"/>
            <a:ext cx="9588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rgbClr val="0000FF"/>
                </a:solidFill>
                <a:effectLst/>
                <a:uLnTx/>
                <a:uFillTx/>
                <a:latin typeface="+mn-lt"/>
                <a:ea typeface="GulimChe" pitchFamily="49" charset="-128"/>
                <a:cs typeface="+mn-cs"/>
              </a:rPr>
              <a:t>取下一</a:t>
            </a:r>
            <a:endParaRPr kumimoji="0" lang="zh-CN" altLang="en-US" sz="2000" b="1" i="0" u="none" strike="noStrike" kern="1200" cap="none" spc="0" normalizeH="0" baseline="0" noProof="0" dirty="0" smtClean="0">
              <a:ln>
                <a:noFill/>
              </a:ln>
              <a:solidFill>
                <a:srgbClr val="0000FF"/>
              </a:solidFill>
              <a:effectLst/>
              <a:uLnTx/>
              <a:uFillTx/>
              <a:latin typeface="+mn-lt"/>
              <a:ea typeface="GulimChe" pitchFamily="49"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rgbClr val="0000FF"/>
                </a:solidFill>
                <a:effectLst/>
                <a:uLnTx/>
                <a:uFillTx/>
                <a:latin typeface="+mn-lt"/>
                <a:ea typeface="GulimChe" pitchFamily="49" charset="-128"/>
                <a:cs typeface="+mn-cs"/>
              </a:rPr>
              <a:t>个词法</a:t>
            </a:r>
            <a:endParaRPr kumimoji="0" lang="en-US" altLang="zh-CN" sz="2000" b="1" i="0" u="none" strike="noStrike" kern="1200" cap="none" spc="0" normalizeH="0" baseline="0" noProof="0" dirty="0" smtClean="0">
              <a:ln>
                <a:noFill/>
              </a:ln>
              <a:solidFill>
                <a:srgbClr val="0000FF"/>
              </a:solidFill>
              <a:effectLst/>
              <a:uLnTx/>
              <a:uFillTx/>
              <a:latin typeface="+mn-lt"/>
              <a:ea typeface="GulimChe" pitchFamily="49" charset="-128"/>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rgbClr val="0000FF"/>
                </a:solidFill>
                <a:effectLst/>
                <a:uLnTx/>
                <a:uFillTx/>
                <a:latin typeface="+mn-lt"/>
                <a:ea typeface="GulimChe" pitchFamily="49" charset="-128"/>
                <a:cs typeface="+mn-cs"/>
              </a:rPr>
              <a:t>单元</a:t>
            </a:r>
            <a:endParaRPr kumimoji="0" lang="zh-CN" altLang="en-US" sz="2000" b="1" i="0" u="none" strike="noStrike" kern="1200" cap="none" spc="0" normalizeH="0" baseline="0" noProof="0" dirty="0" smtClean="0">
              <a:ln>
                <a:noFill/>
              </a:ln>
              <a:solidFill>
                <a:srgbClr val="0000FF"/>
              </a:solidFill>
              <a:effectLst/>
              <a:uLnTx/>
              <a:uFillTx/>
              <a:latin typeface="+mn-lt"/>
              <a:ea typeface="GulimChe" pitchFamily="49" charset="-128"/>
              <a:cs typeface="+mn-cs"/>
            </a:endParaRPr>
          </a:p>
        </p:txBody>
      </p:sp>
      <p:sp>
        <p:nvSpPr>
          <p:cNvPr id="149537" name="Text Box 33"/>
          <p:cNvSpPr txBox="1"/>
          <p:nvPr/>
        </p:nvSpPr>
        <p:spPr>
          <a:xfrm>
            <a:off x="5011738" y="1728788"/>
            <a:ext cx="957262"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语法</a:t>
            </a:r>
            <a:endParaRPr lang="en-US" altLang="zh-CN" sz="2000" b="1" dirty="0">
              <a:solidFill>
                <a:srgbClr val="0000FF"/>
              </a:solidFill>
              <a:latin typeface="Times New Roman" panose="02020603050405020304" pitchFamily="18" charset="0"/>
              <a:ea typeface="GulimChe" pitchFamily="49" charset="-128"/>
            </a:endParaRPr>
          </a:p>
          <a:p>
            <a:pPr marL="0" lvl="0" indent="0" algn="ctr"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分析树</a:t>
            </a:r>
            <a:endParaRPr lang="zh-CN" altLang="en-US" sz="2000" b="1" dirty="0">
              <a:solidFill>
                <a:srgbClr val="0000FF"/>
              </a:solidFill>
              <a:latin typeface="Times New Roman" panose="02020603050405020304" pitchFamily="18" charset="0"/>
              <a:ea typeface="GulimChe" pitchFamily="49" charset="-128"/>
            </a:endParaRPr>
          </a:p>
        </p:txBody>
      </p:sp>
      <p:sp>
        <p:nvSpPr>
          <p:cNvPr id="149539" name="Text Box 35"/>
          <p:cNvSpPr txBox="1"/>
          <p:nvPr/>
        </p:nvSpPr>
        <p:spPr>
          <a:xfrm>
            <a:off x="7380288" y="2028825"/>
            <a:ext cx="1200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rgbClr val="0000FF"/>
                </a:solidFill>
                <a:latin typeface="Times New Roman" panose="02020603050405020304" pitchFamily="18" charset="0"/>
                <a:ea typeface="GulimChe" pitchFamily="49" charset="-128"/>
              </a:rPr>
              <a:t>中间表示</a:t>
            </a:r>
            <a:endParaRPr lang="zh-CN" altLang="en-US" sz="2000" b="1" dirty="0">
              <a:solidFill>
                <a:srgbClr val="0000FF"/>
              </a:solidFill>
              <a:latin typeface="Times New Roman" panose="02020603050405020304" pitchFamily="18" charset="0"/>
              <a:ea typeface="GulimChe" pitchFamily="49" charset="-128"/>
            </a:endParaRPr>
          </a:p>
        </p:txBody>
      </p:sp>
      <p:sp>
        <p:nvSpPr>
          <p:cNvPr id="149541" name="Text Box 37"/>
          <p:cNvSpPr txBox="1"/>
          <p:nvPr/>
        </p:nvSpPr>
        <p:spPr>
          <a:xfrm>
            <a:off x="2114550" y="4876800"/>
            <a:ext cx="45370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0000"/>
                </a:solidFill>
                <a:latin typeface="宋体" panose="02010600030101010101" pitchFamily="2" charset="-122"/>
              </a:rPr>
              <a:t>图</a:t>
            </a:r>
            <a:r>
              <a:rPr lang="en-US" altLang="zh-CN" sz="2000" b="1" dirty="0">
                <a:solidFill>
                  <a:srgbClr val="000000"/>
                </a:solidFill>
                <a:latin typeface="宋体" panose="02010600030101010101" pitchFamily="2" charset="-122"/>
              </a:rPr>
              <a:t>4-1   </a:t>
            </a:r>
            <a:r>
              <a:rPr lang="zh-CN" altLang="en-US" sz="2000" b="1" dirty="0">
                <a:solidFill>
                  <a:srgbClr val="000000"/>
                </a:solidFill>
                <a:latin typeface="宋体" panose="02010600030101010101" pitchFamily="2" charset="-122"/>
              </a:rPr>
              <a:t>语法分析器在编译器中的位置</a:t>
            </a:r>
            <a:endParaRPr lang="zh-CN" altLang="en-US" sz="2000" b="1" dirty="0">
              <a:solidFill>
                <a:srgbClr val="000000"/>
              </a:solidFill>
              <a:latin typeface="宋体" panose="02010600030101010101" pitchFamily="2" charset="-122"/>
            </a:endParaRPr>
          </a:p>
        </p:txBody>
      </p:sp>
      <p:sp>
        <p:nvSpPr>
          <p:cNvPr id="6166" name="Rectangle 42"/>
          <p:cNvSpPr>
            <a:spLocks noGrp="1"/>
          </p:cNvSpPr>
          <p:nvPr>
            <p:ph idx="1"/>
          </p:nvPr>
        </p:nvSpPr>
        <p:spPr>
          <a:xfrm>
            <a:off x="539750" y="1052513"/>
            <a:ext cx="8229600" cy="676275"/>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4.1.1 </a:t>
            </a:r>
            <a:r>
              <a:rPr lang="zh-CN" altLang="en-US" sz="2800" b="1" dirty="0">
                <a:solidFill>
                  <a:srgbClr val="660033"/>
                </a:solidFill>
                <a:latin typeface="宋体" panose="02010600030101010101" pitchFamily="2" charset="-122"/>
                <a:cs typeface="Times New Roman" panose="02020603050405020304" pitchFamily="18" charset="0"/>
              </a:rPr>
              <a:t>语法分析器的作用</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6167" name="Line 43"/>
          <p:cNvSpPr/>
          <p:nvPr/>
        </p:nvSpPr>
        <p:spPr>
          <a:xfrm>
            <a:off x="4356100" y="2781300"/>
            <a:ext cx="0" cy="720725"/>
          </a:xfrm>
          <a:prstGeom prst="line">
            <a:avLst/>
          </a:prstGeom>
          <a:ln w="9525" cap="flat" cmpd="sng">
            <a:solidFill>
              <a:schemeClr val="tx1"/>
            </a:solidFill>
            <a:prstDash val="solid"/>
            <a:headEnd type="triangle" w="med" len="med"/>
            <a:tailEnd type="triangle" w="med" len="med"/>
          </a:ln>
        </p:spPr>
      </p:sp>
      <p:sp>
        <p:nvSpPr>
          <p:cNvPr id="2" name="矩形 1"/>
          <p:cNvSpPr/>
          <p:nvPr/>
        </p:nvSpPr>
        <p:spPr>
          <a:xfrm>
            <a:off x="492125" y="4327525"/>
            <a:ext cx="8256588" cy="1412875"/>
          </a:xfrm>
          <a:prstGeom prst="rect">
            <a:avLst/>
          </a:prstGeom>
          <a:solidFill>
            <a:srgbClr val="FEE5FF"/>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50000"/>
              </a:lnSpc>
              <a:spcBef>
                <a:spcPct val="0"/>
              </a:spcBef>
              <a:buNone/>
            </a:pPr>
            <a:r>
              <a:rPr lang="zh-CN" altLang="en-US" sz="2000" dirty="0"/>
              <a:t>      语法分析器从词法分析器获得一个由词法单元组成的串，并验证这个串是否能够由源语言的语法规则生成，并对语法分析中发现的错误，作出必要的处理 。</a:t>
            </a:r>
            <a:endParaRPr lang="zh-CN" altLang="en-US" sz="2000" dirty="0"/>
          </a:p>
        </p:txBody>
      </p:sp>
      <p:sp>
        <p:nvSpPr>
          <p:cNvPr id="11" name="文本框 10"/>
          <p:cNvSpPr txBox="1"/>
          <p:nvPr/>
        </p:nvSpPr>
        <p:spPr>
          <a:xfrm>
            <a:off x="539750" y="4395788"/>
            <a:ext cx="8147050" cy="1938337"/>
          </a:xfrm>
          <a:prstGeom prst="rect">
            <a:avLst/>
          </a:prstGeom>
          <a:solidFill>
            <a:srgbClr val="FDEAB9"/>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50000"/>
              </a:lnSpc>
              <a:spcBef>
                <a:spcPct val="0"/>
              </a:spcBef>
              <a:buNone/>
            </a:pPr>
            <a:r>
              <a:rPr lang="zh-CN" altLang="en-US" sz="2000" dirty="0"/>
              <a:t>如果语法分析器作为单独一遍，通常以语法分析树的形式作为其输出，供语法分析的后续阶段继续分析。 如果语法分析与语义分析、中间代码生成构成一遍，则每当识别一个语法结构时，就调用相应分析程序，并生成中间代码，因此输出为中间代码形式。</a:t>
            </a:r>
            <a:endParaRPr lang="zh-CN" altLang="en-US" sz="2000"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9509"/>
                                        </p:tgtEl>
                                        <p:attrNameLst>
                                          <p:attrName>style.visibility</p:attrName>
                                        </p:attrNameLst>
                                      </p:cBhvr>
                                      <p:to>
                                        <p:strVal val="visible"/>
                                      </p:to>
                                    </p:set>
                                    <p:animEffect transition="in" filter="blinds(horizontal)">
                                      <p:cBhvr>
                                        <p:cTn id="7" dur="500"/>
                                        <p:tgtEl>
                                          <p:spTgt spid="149509"/>
                                        </p:tgtEl>
                                      </p:cBhvr>
                                    </p:animEffect>
                                  </p:childTnLst>
                                </p:cTn>
                              </p:par>
                              <p:par>
                                <p:cTn id="8" presetID="3" presetClass="entr" presetSubtype="10" fill="hold" nodeType="withEffect">
                                  <p:stCondLst>
                                    <p:cond delay="0"/>
                                  </p:stCondLst>
                                  <p:childTnLst>
                                    <p:set>
                                      <p:cBhvr>
                                        <p:cTn id="9" dur="1" fill="hold">
                                          <p:stCondLst>
                                            <p:cond delay="0"/>
                                          </p:stCondLst>
                                        </p:cTn>
                                        <p:tgtEl>
                                          <p:spTgt spid="149532"/>
                                        </p:tgtEl>
                                        <p:attrNameLst>
                                          <p:attrName>style.visibility</p:attrName>
                                        </p:attrNameLst>
                                      </p:cBhvr>
                                      <p:to>
                                        <p:strVal val="visible"/>
                                      </p:to>
                                    </p:set>
                                    <p:animEffect transition="in" filter="blinds(horizontal)">
                                      <p:cBhvr>
                                        <p:cTn id="10" dur="500"/>
                                        <p:tgtEl>
                                          <p:spTgt spid="14953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49513"/>
                                        </p:tgtEl>
                                        <p:attrNameLst>
                                          <p:attrName>style.visibility</p:attrName>
                                        </p:attrNameLst>
                                      </p:cBhvr>
                                      <p:to>
                                        <p:strVal val="visible"/>
                                      </p:to>
                                    </p:set>
                                    <p:animEffect transition="in" filter="checkerboard(across)">
                                      <p:cBhvr>
                                        <p:cTn id="15" dur="500"/>
                                        <p:tgtEl>
                                          <p:spTgt spid="149513"/>
                                        </p:tgtEl>
                                      </p:cBhvr>
                                    </p:animEffect>
                                  </p:childTnLst>
                                </p:cTn>
                              </p:par>
                              <p:par>
                                <p:cTn id="16" presetID="5" presetClass="entr" presetSubtype="10" fill="hold" nodeType="withEffect">
                                  <p:stCondLst>
                                    <p:cond delay="0"/>
                                  </p:stCondLst>
                                  <p:childTnLst>
                                    <p:set>
                                      <p:cBhvr>
                                        <p:cTn id="17" dur="1" fill="hold">
                                          <p:stCondLst>
                                            <p:cond delay="0"/>
                                          </p:stCondLst>
                                        </p:cTn>
                                        <p:tgtEl>
                                          <p:spTgt spid="149522"/>
                                        </p:tgtEl>
                                        <p:attrNameLst>
                                          <p:attrName>style.visibility</p:attrName>
                                        </p:attrNameLst>
                                      </p:cBhvr>
                                      <p:to>
                                        <p:strVal val="visible"/>
                                      </p:to>
                                    </p:set>
                                    <p:animEffect transition="in" filter="checkerboard(across)">
                                      <p:cBhvr>
                                        <p:cTn id="18" dur="500"/>
                                        <p:tgtEl>
                                          <p:spTgt spid="149522"/>
                                        </p:tgtEl>
                                      </p:cBhvr>
                                    </p:animEffect>
                                  </p:childTnLst>
                                </p:cTn>
                              </p:par>
                              <p:par>
                                <p:cTn id="19" presetID="5" presetClass="entr" presetSubtype="10" fill="hold" nodeType="withEffect">
                                  <p:stCondLst>
                                    <p:cond delay="0"/>
                                  </p:stCondLst>
                                  <p:childTnLst>
                                    <p:set>
                                      <p:cBhvr>
                                        <p:cTn id="20" dur="1" fill="hold">
                                          <p:stCondLst>
                                            <p:cond delay="0"/>
                                          </p:stCondLst>
                                        </p:cTn>
                                        <p:tgtEl>
                                          <p:spTgt spid="149526"/>
                                        </p:tgtEl>
                                        <p:attrNameLst>
                                          <p:attrName>style.visibility</p:attrName>
                                        </p:attrNameLst>
                                      </p:cBhvr>
                                      <p:to>
                                        <p:strVal val="visible"/>
                                      </p:to>
                                    </p:set>
                                    <p:animEffect transition="in" filter="checkerboard(across)">
                                      <p:cBhvr>
                                        <p:cTn id="21" dur="500"/>
                                        <p:tgtEl>
                                          <p:spTgt spid="149526"/>
                                        </p:tgtEl>
                                      </p:cBhvr>
                                    </p:animEffect>
                                  </p:childTnLst>
                                </p:cTn>
                              </p:par>
                              <p:par>
                                <p:cTn id="22" presetID="5" presetClass="entr" presetSubtype="10" fill="hold" grpId="1" nodeType="withEffect">
                                  <p:stCondLst>
                                    <p:cond delay="0"/>
                                  </p:stCondLst>
                                  <p:childTnLst>
                                    <p:set>
                                      <p:cBhvr>
                                        <p:cTn id="23" dur="1" fill="hold">
                                          <p:stCondLst>
                                            <p:cond delay="0"/>
                                          </p:stCondLst>
                                        </p:cTn>
                                        <p:tgtEl>
                                          <p:spTgt spid="149533"/>
                                        </p:tgtEl>
                                        <p:attrNameLst>
                                          <p:attrName>style.visibility</p:attrName>
                                        </p:attrNameLst>
                                      </p:cBhvr>
                                      <p:to>
                                        <p:strVal val="visible"/>
                                      </p:to>
                                    </p:set>
                                    <p:animEffect transition="in" filter="checkerboard(across)">
                                      <p:cBhvr>
                                        <p:cTn id="24" dur="500"/>
                                        <p:tgtEl>
                                          <p:spTgt spid="149533"/>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49534"/>
                                        </p:tgtEl>
                                        <p:attrNameLst>
                                          <p:attrName>style.visibility</p:attrName>
                                        </p:attrNameLst>
                                      </p:cBhvr>
                                      <p:to>
                                        <p:strVal val="visible"/>
                                      </p:to>
                                    </p:set>
                                    <p:animEffect transition="in" filter="checkerboard(across)">
                                      <p:cBhvr>
                                        <p:cTn id="27" dur="500"/>
                                        <p:tgtEl>
                                          <p:spTgt spid="149534"/>
                                        </p:tgtEl>
                                      </p:cBhvr>
                                    </p:animEffect>
                                  </p:childTnLst>
                                </p:cTn>
                              </p:par>
                              <p:par>
                                <p:cTn id="28" presetID="5" presetClass="entr" presetSubtype="10" fill="hold" grpId="1" nodeType="withEffect">
                                  <p:stCondLst>
                                    <p:cond delay="0"/>
                                  </p:stCondLst>
                                  <p:childTnLst>
                                    <p:set>
                                      <p:cBhvr>
                                        <p:cTn id="29" dur="1" fill="hold">
                                          <p:stCondLst>
                                            <p:cond delay="0"/>
                                          </p:stCondLst>
                                        </p:cTn>
                                        <p:tgtEl>
                                          <p:spTgt spid="149535"/>
                                        </p:tgtEl>
                                        <p:attrNameLst>
                                          <p:attrName>style.visibility</p:attrName>
                                        </p:attrNameLst>
                                      </p:cBhvr>
                                      <p:to>
                                        <p:strVal val="visible"/>
                                      </p:to>
                                    </p:set>
                                    <p:animEffect transition="in" filter="checkerboard(across)">
                                      <p:cBhvr>
                                        <p:cTn id="30" dur="500"/>
                                        <p:tgtEl>
                                          <p:spTgt spid="149535"/>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149533"/>
                                        </p:tgtEl>
                                        <p:attrNameLst>
                                          <p:attrName>style.visibility</p:attrName>
                                        </p:attrNameLst>
                                      </p:cBhvr>
                                      <p:to>
                                        <p:strVal val="visible"/>
                                      </p:to>
                                    </p:set>
                                    <p:anim calcmode="lin" valueType="num">
                                      <p:cBhvr additive="base">
                                        <p:cTn id="33" dur="500" fill="hold"/>
                                        <p:tgtEl>
                                          <p:spTgt spid="149533"/>
                                        </p:tgtEl>
                                        <p:attrNameLst>
                                          <p:attrName>ppt_x</p:attrName>
                                        </p:attrNameLst>
                                      </p:cBhvr>
                                      <p:tavLst>
                                        <p:tav tm="0">
                                          <p:val>
                                            <p:strVal val="#ppt_x"/>
                                          </p:val>
                                        </p:tav>
                                        <p:tav tm="100000">
                                          <p:val>
                                            <p:strVal val="#ppt_x"/>
                                          </p:val>
                                        </p:tav>
                                      </p:tavLst>
                                    </p:anim>
                                    <p:anim calcmode="lin" valueType="num">
                                      <p:cBhvr additive="base">
                                        <p:cTn id="34" dur="500" fill="hold"/>
                                        <p:tgtEl>
                                          <p:spTgt spid="14953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9535"/>
                                        </p:tgtEl>
                                        <p:attrNameLst>
                                          <p:attrName>style.visibility</p:attrName>
                                        </p:attrNameLst>
                                      </p:cBhvr>
                                      <p:to>
                                        <p:strVal val="visible"/>
                                      </p:to>
                                    </p:set>
                                    <p:anim calcmode="lin" valueType="num">
                                      <p:cBhvr additive="base">
                                        <p:cTn id="37" dur="500" fill="hold"/>
                                        <p:tgtEl>
                                          <p:spTgt spid="149535"/>
                                        </p:tgtEl>
                                        <p:attrNameLst>
                                          <p:attrName>ppt_x</p:attrName>
                                        </p:attrNameLst>
                                      </p:cBhvr>
                                      <p:tavLst>
                                        <p:tav tm="0">
                                          <p:val>
                                            <p:strVal val="#ppt_x"/>
                                          </p:val>
                                        </p:tav>
                                        <p:tav tm="100000">
                                          <p:val>
                                            <p:strVal val="#ppt_x"/>
                                          </p:val>
                                        </p:tav>
                                      </p:tavLst>
                                    </p:anim>
                                    <p:anim calcmode="lin" valueType="num">
                                      <p:cBhvr additive="base">
                                        <p:cTn id="38" dur="500" fill="hold"/>
                                        <p:tgtEl>
                                          <p:spTgt spid="14953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9518"/>
                                        </p:tgtEl>
                                        <p:attrNameLst>
                                          <p:attrName>style.visibility</p:attrName>
                                        </p:attrNameLst>
                                      </p:cBhvr>
                                      <p:to>
                                        <p:strVal val="visible"/>
                                      </p:to>
                                    </p:set>
                                    <p:anim calcmode="lin" valueType="num">
                                      <p:cBhvr additive="base">
                                        <p:cTn id="43" dur="500" fill="hold"/>
                                        <p:tgtEl>
                                          <p:spTgt spid="149518"/>
                                        </p:tgtEl>
                                        <p:attrNameLst>
                                          <p:attrName>ppt_x</p:attrName>
                                        </p:attrNameLst>
                                      </p:cBhvr>
                                      <p:tavLst>
                                        <p:tav tm="0">
                                          <p:val>
                                            <p:strVal val="#ppt_x"/>
                                          </p:val>
                                        </p:tav>
                                        <p:tav tm="100000">
                                          <p:val>
                                            <p:strVal val="#ppt_x"/>
                                          </p:val>
                                        </p:tav>
                                      </p:tavLst>
                                    </p:anim>
                                    <p:anim calcmode="lin" valueType="num">
                                      <p:cBhvr additive="base">
                                        <p:cTn id="44" dur="500" fill="hold"/>
                                        <p:tgtEl>
                                          <p:spTgt spid="1495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nodeType="clickEffect">
                                  <p:stCondLst>
                                    <p:cond delay="0"/>
                                  </p:stCondLst>
                                  <p:childTnLst>
                                    <p:set>
                                      <p:cBhvr>
                                        <p:cTn id="48" dur="1" fill="hold">
                                          <p:stCondLst>
                                            <p:cond delay="0"/>
                                          </p:stCondLst>
                                        </p:cTn>
                                        <p:tgtEl>
                                          <p:spTgt spid="149519"/>
                                        </p:tgtEl>
                                        <p:attrNameLst>
                                          <p:attrName>style.visibility</p:attrName>
                                        </p:attrNameLst>
                                      </p:cBhvr>
                                      <p:to>
                                        <p:strVal val="visible"/>
                                      </p:to>
                                    </p:set>
                                    <p:animEffect transition="in" filter="diamond(in)">
                                      <p:cBhvr>
                                        <p:cTn id="49" dur="2000"/>
                                        <p:tgtEl>
                                          <p:spTgt spid="149519"/>
                                        </p:tgtEl>
                                      </p:cBhvr>
                                    </p:animEffect>
                                  </p:childTnLst>
                                </p:cTn>
                              </p:par>
                              <p:par>
                                <p:cTn id="50" presetID="8" presetClass="entr" presetSubtype="16" fill="hold" nodeType="withEffect">
                                  <p:stCondLst>
                                    <p:cond delay="0"/>
                                  </p:stCondLst>
                                  <p:childTnLst>
                                    <p:set>
                                      <p:cBhvr>
                                        <p:cTn id="51" dur="1" fill="hold">
                                          <p:stCondLst>
                                            <p:cond delay="0"/>
                                          </p:stCondLst>
                                        </p:cTn>
                                        <p:tgtEl>
                                          <p:spTgt spid="149524"/>
                                        </p:tgtEl>
                                        <p:attrNameLst>
                                          <p:attrName>style.visibility</p:attrName>
                                        </p:attrNameLst>
                                      </p:cBhvr>
                                      <p:to>
                                        <p:strVal val="visible"/>
                                      </p:to>
                                    </p:set>
                                    <p:animEffect transition="in" filter="diamond(in)">
                                      <p:cBhvr>
                                        <p:cTn id="52" dur="2000"/>
                                        <p:tgtEl>
                                          <p:spTgt spid="149524"/>
                                        </p:tgtEl>
                                      </p:cBhvr>
                                    </p:animEffect>
                                  </p:childTnLst>
                                </p:cTn>
                              </p:par>
                              <p:par>
                                <p:cTn id="53" presetID="8" presetClass="entr" presetSubtype="16" fill="hold" nodeType="withEffect">
                                  <p:stCondLst>
                                    <p:cond delay="0"/>
                                  </p:stCondLst>
                                  <p:childTnLst>
                                    <p:set>
                                      <p:cBhvr>
                                        <p:cTn id="54" dur="1" fill="hold">
                                          <p:stCondLst>
                                            <p:cond delay="0"/>
                                          </p:stCondLst>
                                        </p:cTn>
                                        <p:tgtEl>
                                          <p:spTgt spid="149525"/>
                                        </p:tgtEl>
                                        <p:attrNameLst>
                                          <p:attrName>style.visibility</p:attrName>
                                        </p:attrNameLst>
                                      </p:cBhvr>
                                      <p:to>
                                        <p:strVal val="visible"/>
                                      </p:to>
                                    </p:set>
                                    <p:animEffect transition="in" filter="diamond(in)">
                                      <p:cBhvr>
                                        <p:cTn id="55" dur="2000"/>
                                        <p:tgtEl>
                                          <p:spTgt spid="149525"/>
                                        </p:tgtEl>
                                      </p:cBhvr>
                                    </p:animEffect>
                                  </p:childTnLst>
                                </p:cTn>
                              </p:par>
                              <p:par>
                                <p:cTn id="56" presetID="8" presetClass="entr" presetSubtype="16" fill="hold" nodeType="withEffect">
                                  <p:stCondLst>
                                    <p:cond delay="0"/>
                                  </p:stCondLst>
                                  <p:childTnLst>
                                    <p:set>
                                      <p:cBhvr>
                                        <p:cTn id="57" dur="1" fill="hold">
                                          <p:stCondLst>
                                            <p:cond delay="0"/>
                                          </p:stCondLst>
                                        </p:cTn>
                                        <p:tgtEl>
                                          <p:spTgt spid="149537"/>
                                        </p:tgtEl>
                                        <p:attrNameLst>
                                          <p:attrName>style.visibility</p:attrName>
                                        </p:attrNameLst>
                                      </p:cBhvr>
                                      <p:to>
                                        <p:strVal val="visible"/>
                                      </p:to>
                                    </p:set>
                                    <p:animEffect transition="in" filter="diamond(in)">
                                      <p:cBhvr>
                                        <p:cTn id="58" dur="2000"/>
                                        <p:tgtEl>
                                          <p:spTgt spid="149537"/>
                                        </p:tgtEl>
                                      </p:cBhvr>
                                    </p:animEffect>
                                  </p:childTnLst>
                                </p:cTn>
                              </p:par>
                              <p:par>
                                <p:cTn id="59" presetID="8" presetClass="entr" presetSubtype="16" fill="hold" nodeType="withEffect">
                                  <p:stCondLst>
                                    <p:cond delay="0"/>
                                  </p:stCondLst>
                                  <p:childTnLst>
                                    <p:set>
                                      <p:cBhvr>
                                        <p:cTn id="60" dur="1" fill="hold">
                                          <p:stCondLst>
                                            <p:cond delay="0"/>
                                          </p:stCondLst>
                                        </p:cTn>
                                        <p:tgtEl>
                                          <p:spTgt spid="149539"/>
                                        </p:tgtEl>
                                        <p:attrNameLst>
                                          <p:attrName>style.visibility</p:attrName>
                                        </p:attrNameLst>
                                      </p:cBhvr>
                                      <p:to>
                                        <p:strVal val="visible"/>
                                      </p:to>
                                    </p:set>
                                    <p:animEffect transition="in" filter="diamond(in)">
                                      <p:cBhvr>
                                        <p:cTn id="61" dur="2000"/>
                                        <p:tgtEl>
                                          <p:spTgt spid="14953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49520"/>
                                        </p:tgtEl>
                                        <p:attrNameLst>
                                          <p:attrName>style.visibility</p:attrName>
                                        </p:attrNameLst>
                                      </p:cBhvr>
                                      <p:to>
                                        <p:strVal val="visible"/>
                                      </p:to>
                                    </p:set>
                                    <p:anim calcmode="lin" valueType="num">
                                      <p:cBhvr additive="base">
                                        <p:cTn id="66" dur="500" fill="hold"/>
                                        <p:tgtEl>
                                          <p:spTgt spid="149520"/>
                                        </p:tgtEl>
                                        <p:attrNameLst>
                                          <p:attrName>ppt_x</p:attrName>
                                        </p:attrNameLst>
                                      </p:cBhvr>
                                      <p:tavLst>
                                        <p:tav tm="0">
                                          <p:val>
                                            <p:strVal val="#ppt_x"/>
                                          </p:val>
                                        </p:tav>
                                        <p:tav tm="100000">
                                          <p:val>
                                            <p:strVal val="#ppt_x"/>
                                          </p:val>
                                        </p:tav>
                                      </p:tavLst>
                                    </p:anim>
                                    <p:anim calcmode="lin" valueType="num">
                                      <p:cBhvr additive="base">
                                        <p:cTn id="67" dur="500" fill="hold"/>
                                        <p:tgtEl>
                                          <p:spTgt spid="1495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149530"/>
                                        </p:tgtEl>
                                        <p:attrNameLst>
                                          <p:attrName>style.visibility</p:attrName>
                                        </p:attrNameLst>
                                      </p:cBhvr>
                                      <p:to>
                                        <p:strVal val="visible"/>
                                      </p:to>
                                    </p:set>
                                    <p:animEffect transition="in" filter="box(in)">
                                      <p:cBhvr>
                                        <p:cTn id="72" dur="500"/>
                                        <p:tgtEl>
                                          <p:spTgt spid="149530"/>
                                        </p:tgtEl>
                                      </p:cBhvr>
                                    </p:animEffect>
                                  </p:childTnLst>
                                </p:cTn>
                              </p:par>
                              <p:par>
                                <p:cTn id="73" presetID="4" presetClass="entr" presetSubtype="16" fill="hold" nodeType="withEffect">
                                  <p:stCondLst>
                                    <p:cond delay="0"/>
                                  </p:stCondLst>
                                  <p:childTnLst>
                                    <p:set>
                                      <p:cBhvr>
                                        <p:cTn id="74" dur="1" fill="hold">
                                          <p:stCondLst>
                                            <p:cond delay="0"/>
                                          </p:stCondLst>
                                        </p:cTn>
                                        <p:tgtEl>
                                          <p:spTgt spid="149531"/>
                                        </p:tgtEl>
                                        <p:attrNameLst>
                                          <p:attrName>style.visibility</p:attrName>
                                        </p:attrNameLst>
                                      </p:cBhvr>
                                      <p:to>
                                        <p:strVal val="visible"/>
                                      </p:to>
                                    </p:set>
                                    <p:animEffect transition="in" filter="box(in)">
                                      <p:cBhvr>
                                        <p:cTn id="75" dur="500"/>
                                        <p:tgtEl>
                                          <p:spTgt spid="149531"/>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mph" presetSubtype="0" fill="hold" nodeType="clickEffect">
                                  <p:stCondLst>
                                    <p:cond delay="0"/>
                                  </p:stCondLst>
                                  <p:childTnLst>
                                    <p:animScale>
                                      <p:cBhvr>
                                        <p:cTn id="79" dur="2000" fill="hold"/>
                                        <p:tgtEl>
                                          <p:spTgt spid="149541"/>
                                        </p:tgtEl>
                                      </p:cBhvr>
                                      <p:by x="150000" y="150000"/>
                                    </p:animScale>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additive="base">
                                        <p:cTn id="84" dur="500" fill="hold"/>
                                        <p:tgtEl>
                                          <p:spTgt spid="2"/>
                                        </p:tgtEl>
                                        <p:attrNameLst>
                                          <p:attrName>ppt_x</p:attrName>
                                        </p:attrNameLst>
                                      </p:cBhvr>
                                      <p:tavLst>
                                        <p:tav tm="0">
                                          <p:val>
                                            <p:strVal val="#ppt_x"/>
                                          </p:val>
                                        </p:tav>
                                        <p:tav tm="100000">
                                          <p:val>
                                            <p:strVal val="#ppt_x"/>
                                          </p:val>
                                        </p:tav>
                                      </p:tavLst>
                                    </p:anim>
                                    <p:anim calcmode="lin" valueType="num">
                                      <p:cBhvr additive="base">
                                        <p:cTn id="8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xit" presetSubtype="0" fill="hold" grpId="1" nodeType="clickEffect">
                                  <p:stCondLst>
                                    <p:cond delay="0"/>
                                  </p:stCondLst>
                                  <p:childTnLst>
                                    <p:animEffect transition="out" filter="fade">
                                      <p:cBhvr>
                                        <p:cTn id="89" dur="1000"/>
                                        <p:tgtEl>
                                          <p:spTgt spid="2"/>
                                        </p:tgtEl>
                                      </p:cBhvr>
                                    </p:animEffect>
                                    <p:anim calcmode="lin" valueType="num">
                                      <p:cBhvr>
                                        <p:cTn id="90" dur="1000"/>
                                        <p:tgtEl>
                                          <p:spTgt spid="2"/>
                                        </p:tgtEl>
                                        <p:attrNameLst>
                                          <p:attrName>ppt_x</p:attrName>
                                        </p:attrNameLst>
                                      </p:cBhvr>
                                      <p:tavLst>
                                        <p:tav tm="0">
                                          <p:val>
                                            <p:strVal val="ppt_x"/>
                                          </p:val>
                                        </p:tav>
                                        <p:tav tm="100000">
                                          <p:val>
                                            <p:strVal val="ppt_x"/>
                                          </p:val>
                                        </p:tav>
                                      </p:tavLst>
                                    </p:anim>
                                    <p:anim calcmode="lin" valueType="num">
                                      <p:cBhvr>
                                        <p:cTn id="91" dur="1000"/>
                                        <p:tgtEl>
                                          <p:spTgt spid="2"/>
                                        </p:tgtEl>
                                        <p:attrNameLst>
                                          <p:attrName>ppt_y</p:attrName>
                                        </p:attrNameLst>
                                      </p:cBhvr>
                                      <p:tavLst>
                                        <p:tav tm="0">
                                          <p:val>
                                            <p:strVal val="ppt_y"/>
                                          </p:val>
                                        </p:tav>
                                        <p:tav tm="100000">
                                          <p:val>
                                            <p:strVal val="ppt_y+.1"/>
                                          </p:val>
                                        </p:tav>
                                      </p:tavLst>
                                    </p:anim>
                                    <p:set>
                                      <p:cBhvr>
                                        <p:cTn id="92" dur="1" fill="hold">
                                          <p:stCondLst>
                                            <p:cond delay="999"/>
                                          </p:stCondLst>
                                        </p:cTn>
                                        <p:tgtEl>
                                          <p:spTgt spid="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animBg="1"/>
      <p:bldP spid="149518" grpId="0" animBg="1"/>
      <p:bldP spid="149533" grpId="0"/>
      <p:bldP spid="149533" grpId="1"/>
      <p:bldP spid="149534" grpId="0"/>
      <p:bldP spid="149535" grpId="0"/>
      <p:bldP spid="149535" grpId="1"/>
      <p:bldP spid="2" grpId="0" animBg="1"/>
      <p:bldP spid="2" grpId="1"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4579" name="Rectangle 2"/>
          <p:cNvSpPr>
            <a:spLocks noGrp="1"/>
          </p:cNvSpPr>
          <p:nvPr>
            <p:ph type="title"/>
          </p:nvPr>
        </p:nvSpPr>
        <p:spPr>
          <a:xfrm>
            <a:off x="539750" y="765175"/>
            <a:ext cx="8229600" cy="792163"/>
          </a:xfrm>
        </p:spPr>
        <p:txBody>
          <a:bodyPr vert="horz" wrap="square" lIns="91440" tIns="45720" rIns="91440" bIns="45720" anchor="b" anchorCtr="0"/>
          <a:p>
            <a:pPr algn="l" eaLnBrk="1" hangingPunct="1"/>
            <a:r>
              <a:rPr lang="en-US" altLang="zh-CN" sz="2400" dirty="0">
                <a:solidFill>
                  <a:srgbClr val="000000"/>
                </a:solidFill>
                <a:effectLst/>
                <a:latin typeface="Times New Roman" panose="02020603050405020304" pitchFamily="18" charset="0"/>
              </a:rPr>
              <a:t>        </a:t>
            </a:r>
            <a:r>
              <a:rPr lang="zh-CN" altLang="en-US" sz="2400" dirty="0">
                <a:solidFill>
                  <a:srgbClr val="000000"/>
                </a:solidFill>
                <a:effectLst/>
                <a:latin typeface="Times New Roman" panose="02020603050405020304" pitchFamily="18" charset="0"/>
              </a:rPr>
              <a:t>形式的说，给定一个上下文无关文法，</a:t>
            </a:r>
            <a:r>
              <a:rPr lang="zh-CN" altLang="en-US" sz="2400" b="1" dirty="0">
                <a:solidFill>
                  <a:schemeClr val="tx1"/>
                </a:solidFill>
                <a:effectLst/>
                <a:latin typeface="Times New Roman" panose="02020603050405020304" pitchFamily="18" charset="0"/>
              </a:rPr>
              <a:t>分析树</a:t>
            </a:r>
            <a:r>
              <a:rPr lang="zh-CN" altLang="en-US" sz="2400" dirty="0">
                <a:solidFill>
                  <a:srgbClr val="000000"/>
                </a:solidFill>
                <a:effectLst/>
                <a:latin typeface="Times New Roman" panose="02020603050405020304" pitchFamily="18" charset="0"/>
              </a:rPr>
              <a:t>是具有如下特征的树：</a:t>
            </a:r>
            <a:endParaRPr lang="zh-CN" altLang="en-US" sz="2400" dirty="0">
              <a:solidFill>
                <a:srgbClr val="000000"/>
              </a:solidFill>
              <a:effectLst/>
              <a:latin typeface="Times New Roman" panose="02020603050405020304" pitchFamily="18" charset="0"/>
            </a:endParaRPr>
          </a:p>
        </p:txBody>
      </p:sp>
      <p:sp>
        <p:nvSpPr>
          <p:cNvPr id="6" name="Text Box 4"/>
          <p:cNvSpPr txBox="1"/>
          <p:nvPr/>
        </p:nvSpPr>
        <p:spPr>
          <a:xfrm>
            <a:off x="755650" y="2636838"/>
            <a:ext cx="72723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3. </a:t>
            </a:r>
            <a:r>
              <a:rPr lang="zh-CN" altLang="en-US" sz="2400" dirty="0">
                <a:solidFill>
                  <a:srgbClr val="000000"/>
                </a:solidFill>
                <a:latin typeface="Times New Roman" panose="02020603050405020304" pitchFamily="18" charset="0"/>
              </a:rPr>
              <a:t>每个</a:t>
            </a:r>
            <a:r>
              <a:rPr lang="zh-CN" altLang="en-US" sz="2400" dirty="0">
                <a:solidFill>
                  <a:srgbClr val="000000"/>
                </a:solidFill>
                <a:highlight>
                  <a:srgbClr val="FFFF00"/>
                </a:highlight>
                <a:latin typeface="Times New Roman" panose="02020603050405020304" pitchFamily="18" charset="0"/>
              </a:rPr>
              <a:t>内节点由一个非终结符标记。</a:t>
            </a:r>
            <a:endParaRPr lang="zh-CN" altLang="en-US" sz="2400" dirty="0">
              <a:solidFill>
                <a:srgbClr val="000000"/>
              </a:solidFill>
              <a:highlight>
                <a:srgbClr val="FFFF00"/>
              </a:highlight>
              <a:latin typeface="Times New Roman" panose="02020603050405020304" pitchFamily="18" charset="0"/>
            </a:endParaRPr>
          </a:p>
        </p:txBody>
      </p:sp>
      <p:sp>
        <p:nvSpPr>
          <p:cNvPr id="7" name="Text Box 5"/>
          <p:cNvSpPr txBox="1"/>
          <p:nvPr/>
        </p:nvSpPr>
        <p:spPr>
          <a:xfrm>
            <a:off x="755650" y="2132013"/>
            <a:ext cx="79930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每个</a:t>
            </a:r>
            <a:r>
              <a:rPr lang="zh-CN" altLang="en-US" sz="2400" dirty="0">
                <a:solidFill>
                  <a:srgbClr val="000000"/>
                </a:solidFill>
                <a:highlight>
                  <a:srgbClr val="FFFF00"/>
                </a:highlight>
                <a:latin typeface="Times New Roman" panose="02020603050405020304" pitchFamily="18" charset="0"/>
              </a:rPr>
              <a:t>叶节点由终结符或</a:t>
            </a:r>
            <a:r>
              <a:rPr lang="en-US" altLang="zh-CN" sz="2400" b="1" dirty="0">
                <a:solidFill>
                  <a:srgbClr val="000000"/>
                </a:solidFill>
                <a:highlight>
                  <a:srgbClr val="FFFF00"/>
                </a:highlight>
                <a:latin typeface="Times New Roman" panose="02020603050405020304" pitchFamily="18" charset="0"/>
              </a:rPr>
              <a:t>ε</a:t>
            </a:r>
            <a:r>
              <a:rPr lang="zh-CN" altLang="en-US" sz="2400" dirty="0">
                <a:solidFill>
                  <a:srgbClr val="000000"/>
                </a:solidFill>
                <a:highlight>
                  <a:srgbClr val="FFFF00"/>
                </a:highlight>
                <a:latin typeface="Times New Roman" panose="02020603050405020304" pitchFamily="18" charset="0"/>
              </a:rPr>
              <a:t>标记。</a:t>
            </a:r>
            <a:endParaRPr lang="zh-CN" altLang="en-US" sz="2400" dirty="0">
              <a:solidFill>
                <a:srgbClr val="000000"/>
              </a:solidFill>
              <a:highlight>
                <a:srgbClr val="FFFF00"/>
              </a:highlight>
              <a:latin typeface="Times New Roman" panose="02020603050405020304" pitchFamily="18" charset="0"/>
            </a:endParaRPr>
          </a:p>
        </p:txBody>
      </p:sp>
      <p:sp>
        <p:nvSpPr>
          <p:cNvPr id="8" name="Text Box 6"/>
          <p:cNvSpPr txBox="1"/>
          <p:nvPr/>
        </p:nvSpPr>
        <p:spPr>
          <a:xfrm>
            <a:off x="755650" y="1628775"/>
            <a:ext cx="79930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树根标记为开始符号。</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9" name="Rectangle 7"/>
          <p:cNvSpPr txBox="1">
            <a:spLocks noChangeArrowheads="1"/>
          </p:cNvSpPr>
          <p:nvPr/>
        </p:nvSpPr>
        <p:spPr bwMode="auto">
          <a:xfrm>
            <a:off x="755650" y="3070225"/>
            <a:ext cx="7920038"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4. </a:t>
            </a:r>
            <a:r>
              <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如果</a:t>
            </a:r>
            <a:r>
              <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A</a:t>
            </a:r>
            <a:r>
              <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是某个内节点的非终结符标记， </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1</a:t>
            </a:r>
            <a:r>
              <a:rPr kumimoji="0" lang="zh-CN" altLang="en-US"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2</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n</a:t>
            </a:r>
            <a:r>
              <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 </a:t>
            </a:r>
            <a:r>
              <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是</a:t>
            </a:r>
            <a:endPar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    该节点从左到右排列的所有子节点的标记，则</a:t>
            </a:r>
            <a:r>
              <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A → </a:t>
            </a:r>
            <a:endPar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    </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1</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2</a:t>
            </a:r>
            <a:r>
              <a:rPr kumimoji="0" lang="en-US" altLang="zh-CN" sz="2400" b="0" i="1"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highlight>
                  <a:srgbClr val="FFFF00"/>
                </a:highlight>
                <a:uLnTx/>
                <a:uFillTx/>
                <a:latin typeface="Times New Roman" panose="02020603050405020304" pitchFamily="18" charset="0"/>
                <a:ea typeface="+mn-ea"/>
                <a:cs typeface="+mn-cs"/>
              </a:rPr>
              <a:t>n</a:t>
            </a:r>
            <a:r>
              <a:rPr kumimoji="0" lang="en-US" altLang="zh-CN"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 </a:t>
            </a:r>
            <a:r>
              <a:rPr kumimoji="0" lang="zh-CN" altLang="en-US" sz="2400" b="0" i="0" u="none" strike="noStrike" kern="0" cap="none" spc="0" normalizeH="0" baseline="0" noProof="0" smtClean="0">
                <a:ln>
                  <a:noFill/>
                </a:ln>
                <a:solidFill>
                  <a:srgbClr val="000000"/>
                </a:solidFill>
                <a:effectLst/>
                <a:highlight>
                  <a:srgbClr val="FFFF00"/>
                </a:highlight>
                <a:uLnTx/>
                <a:uFillTx/>
                <a:latin typeface="Times New Roman" panose="02020603050405020304" pitchFamily="18" charset="0"/>
                <a:ea typeface="+mn-ea"/>
                <a:cs typeface="+mn-cs"/>
              </a:rPr>
              <a:t>是一个产生式。</a:t>
            </a: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这里， </a:t>
            </a: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mn-ea"/>
                <a:cs typeface="+mn-cs"/>
              </a:rPr>
              <a:t>1</a:t>
            </a:r>
            <a:r>
              <a:rPr kumimoji="0" lang="zh-CN" altLang="en-US" sz="2400" b="0" i="1"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a:t>
            </a: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mn-ea"/>
                <a:cs typeface="+mn-cs"/>
              </a:rPr>
              <a:t>2</a:t>
            </a: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……X</a:t>
            </a:r>
            <a:r>
              <a:rPr kumimoji="0" lang="en-US" altLang="zh-CN" sz="2400" b="0" i="1" u="none" strike="noStrike" kern="0" cap="none" spc="0" normalizeH="0" baseline="-25000" noProof="0" smtClean="0">
                <a:ln>
                  <a:noFill/>
                </a:ln>
                <a:solidFill>
                  <a:srgbClr val="000000"/>
                </a:solidFill>
                <a:effectLst/>
                <a:uLnTx/>
                <a:uFillTx/>
                <a:latin typeface="Times New Roman" panose="02020603050405020304" pitchFamily="18" charset="0"/>
                <a:ea typeface="+mn-ea"/>
                <a:cs typeface="+mn-cs"/>
              </a:rPr>
              <a:t>n</a:t>
            </a:r>
            <a:r>
              <a:rPr kumimoji="0" lang="en-US" altLang="zh-CN"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 </a:t>
            </a: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是一个</a:t>
            </a:r>
            <a:endPar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    终结符或非终结符。对于</a:t>
            </a:r>
            <a:r>
              <a:rPr kumimoji="0" lang="en-US" altLang="zh-CN" sz="2400" b="0" i="1"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A</a:t>
            </a:r>
            <a:r>
              <a:rPr kumimoji="0" lang="en-US" altLang="zh-CN"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→ε</a:t>
            </a: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 分析树中标记为</a:t>
            </a:r>
            <a:r>
              <a:rPr kumimoji="0" lang="en-US" altLang="zh-CN"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A</a:t>
            </a: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的</a:t>
            </a:r>
            <a:endPar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   节点只有一个标记为</a:t>
            </a:r>
            <a:r>
              <a:rPr kumimoji="0" lang="en-US" altLang="zh-CN"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ε</a:t>
            </a:r>
            <a:r>
              <a:rPr kumimoji="0" lang="zh-CN" altLang="en-US" sz="2400" b="0" i="0" u="none" strike="noStrike" kern="0" cap="none" spc="0" normalizeH="0" baseline="0" noProof="0" smtClean="0">
                <a:ln>
                  <a:noFill/>
                </a:ln>
                <a:solidFill>
                  <a:srgbClr val="000000"/>
                </a:solidFill>
                <a:effectLst/>
                <a:uLnTx/>
                <a:uFillTx/>
                <a:latin typeface="Times New Roman" panose="02020603050405020304" pitchFamily="18" charset="0"/>
                <a:ea typeface="+mn-ea"/>
                <a:cs typeface="+mn-cs"/>
              </a:rPr>
              <a:t>的子节点。</a:t>
            </a:r>
            <a:endParaRPr kumimoji="0" lang="zh-CN" altLang="en-US" sz="2400" b="0" i="0" u="none" strike="noStrike" kern="0" cap="none" spc="0" normalizeH="0" baseline="0" noProof="0" smtClean="0">
              <a:ln>
                <a:noFill/>
              </a:ln>
              <a:solidFill>
                <a:srgbClr val="6600FF"/>
              </a:solidFill>
              <a:effectLst/>
              <a:uLnTx/>
              <a:uFillTx/>
              <a:latin typeface="Times New Roman" panose="02020603050405020304" pitchFamily="18" charset="0"/>
              <a:ea typeface="+mn-ea"/>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xEl>
                                              <p:charRg st="0" end="33"/>
                                            </p:txEl>
                                          </p:spTgt>
                                        </p:tgtEl>
                                        <p:attrNameLst>
                                          <p:attrName>style.visibility</p:attrName>
                                        </p:attrNameLst>
                                      </p:cBhvr>
                                      <p:to>
                                        <p:strVal val="visible"/>
                                      </p:to>
                                    </p:set>
                                    <p:anim calcmode="lin" valueType="num">
                                      <p:cBhvr additive="base">
                                        <p:cTn id="23" dur="500" fill="hold"/>
                                        <p:tgtEl>
                                          <p:spTgt spid="9">
                                            <p:txEl>
                                              <p:charRg st="0" end="3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charRg st="0" end="3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xEl>
                                              <p:charRg st="33" end="62"/>
                                            </p:txEl>
                                          </p:spTgt>
                                        </p:tgtEl>
                                        <p:attrNameLst>
                                          <p:attrName>style.visibility</p:attrName>
                                        </p:attrNameLst>
                                      </p:cBhvr>
                                      <p:to>
                                        <p:strVal val="visible"/>
                                      </p:to>
                                    </p:set>
                                    <p:anim calcmode="lin" valueType="num">
                                      <p:cBhvr additive="base">
                                        <p:cTn id="27" dur="500" fill="hold"/>
                                        <p:tgtEl>
                                          <p:spTgt spid="9">
                                            <p:txEl>
                                              <p:charRg st="33" end="6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charRg st="33" end="62"/>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xEl>
                                              <p:charRg st="62" end="100"/>
                                            </p:txEl>
                                          </p:spTgt>
                                        </p:tgtEl>
                                        <p:attrNameLst>
                                          <p:attrName>style.visibility</p:attrName>
                                        </p:attrNameLst>
                                      </p:cBhvr>
                                      <p:to>
                                        <p:strVal val="visible"/>
                                      </p:to>
                                    </p:set>
                                    <p:anim calcmode="lin" valueType="num">
                                      <p:cBhvr additive="base">
                                        <p:cTn id="31" dur="500" fill="hold"/>
                                        <p:tgtEl>
                                          <p:spTgt spid="9">
                                            <p:txEl>
                                              <p:charRg st="62" end="10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
                                            <p:txEl>
                                              <p:charRg st="62" end="10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xEl>
                                              <p:charRg st="100" end="130"/>
                                            </p:txEl>
                                          </p:spTgt>
                                        </p:tgtEl>
                                        <p:attrNameLst>
                                          <p:attrName>style.visibility</p:attrName>
                                        </p:attrNameLst>
                                      </p:cBhvr>
                                      <p:to>
                                        <p:strVal val="visible"/>
                                      </p:to>
                                    </p:set>
                                    <p:anim calcmode="lin" valueType="num">
                                      <p:cBhvr additive="base">
                                        <p:cTn id="35" dur="500" fill="hold"/>
                                        <p:tgtEl>
                                          <p:spTgt spid="9">
                                            <p:txEl>
                                              <p:charRg st="100" end="13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
                                            <p:txEl>
                                              <p:charRg st="100" end="130"/>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xEl>
                                              <p:charRg st="130" end="149"/>
                                            </p:txEl>
                                          </p:spTgt>
                                        </p:tgtEl>
                                        <p:attrNameLst>
                                          <p:attrName>style.visibility</p:attrName>
                                        </p:attrNameLst>
                                      </p:cBhvr>
                                      <p:to>
                                        <p:strVal val="visible"/>
                                      </p:to>
                                    </p:set>
                                    <p:anim calcmode="lin" valueType="num">
                                      <p:cBhvr additive="base">
                                        <p:cTn id="39" dur="500" fill="hold"/>
                                        <p:tgtEl>
                                          <p:spTgt spid="9">
                                            <p:txEl>
                                              <p:charRg st="130" end="14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
                                            <p:txEl>
                                              <p:charRg st="130" end="14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5603" name="Text Box 4"/>
          <p:cNvSpPr txBox="1"/>
          <p:nvPr/>
        </p:nvSpPr>
        <p:spPr>
          <a:xfrm>
            <a:off x="900113" y="971550"/>
            <a:ext cx="7343775" cy="400050"/>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6600FF"/>
                </a:solidFill>
                <a:latin typeface="Times New Roman" panose="02020603050405020304" pitchFamily="18" charset="0"/>
              </a:rPr>
              <a:t>例：</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由＋和－分隔的数字序列的文法推导出的串</a:t>
            </a:r>
            <a:r>
              <a:rPr lang="en-US" altLang="zh-CN" sz="2000" dirty="0">
                <a:solidFill>
                  <a:srgbClr val="000000"/>
                </a:solidFill>
                <a:latin typeface="Times New Roman" panose="02020603050405020304" pitchFamily="18" charset="0"/>
              </a:rPr>
              <a:t>9-5+2</a:t>
            </a:r>
            <a:r>
              <a:rPr lang="zh-CN" altLang="en-US" sz="2000" dirty="0">
                <a:solidFill>
                  <a:srgbClr val="000000"/>
                </a:solidFill>
                <a:latin typeface="Times New Roman" panose="02020603050405020304" pitchFamily="18" charset="0"/>
              </a:rPr>
              <a:t>的分析树。</a:t>
            </a:r>
            <a:endParaRPr lang="zh-CN" altLang="en-US" sz="2000" dirty="0">
              <a:solidFill>
                <a:srgbClr val="000000"/>
              </a:solidFill>
              <a:latin typeface="Times New Roman" panose="02020603050405020304" pitchFamily="18" charset="0"/>
            </a:endParaRPr>
          </a:p>
        </p:txBody>
      </p:sp>
      <p:grpSp>
        <p:nvGrpSpPr>
          <p:cNvPr id="25604" name="Group 24"/>
          <p:cNvGrpSpPr/>
          <p:nvPr/>
        </p:nvGrpSpPr>
        <p:grpSpPr>
          <a:xfrm>
            <a:off x="3779838" y="1668463"/>
            <a:ext cx="4537075" cy="3409950"/>
            <a:chOff x="1292" y="1117"/>
            <a:chExt cx="2858" cy="2148"/>
          </a:xfrm>
        </p:grpSpPr>
        <p:sp>
          <p:nvSpPr>
            <p:cNvPr id="25607" name="Text Box 5"/>
            <p:cNvSpPr txBox="1"/>
            <p:nvPr/>
          </p:nvSpPr>
          <p:spPr>
            <a:xfrm>
              <a:off x="2562" y="1117"/>
              <a:ext cx="680" cy="288"/>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CC"/>
                  </a:solidFill>
                  <a:latin typeface="Times New Roman" panose="02020603050405020304" pitchFamily="18" charset="0"/>
                </a:rPr>
                <a:t>list</a:t>
              </a:r>
              <a:endParaRPr lang="en-US" altLang="zh-CN" sz="2400" dirty="0">
                <a:solidFill>
                  <a:srgbClr val="0000CC"/>
                </a:solidFill>
                <a:latin typeface="Times New Roman" panose="02020603050405020304" pitchFamily="18" charset="0"/>
              </a:endParaRPr>
            </a:p>
          </p:txBody>
        </p:sp>
        <p:sp>
          <p:nvSpPr>
            <p:cNvPr id="25608" name="Text Box 6"/>
            <p:cNvSpPr txBox="1"/>
            <p:nvPr/>
          </p:nvSpPr>
          <p:spPr>
            <a:xfrm>
              <a:off x="1882" y="1661"/>
              <a:ext cx="2268" cy="288"/>
            </a:xfrm>
            <a:prstGeom prst="rect">
              <a:avLst/>
            </a:prstGeom>
            <a:noFill/>
            <a:ln w="9525">
              <a:noFill/>
            </a:ln>
          </p:spPr>
          <p:txBody>
            <a:bodyPr anchor="ctr"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CC"/>
                  </a:solidFill>
                  <a:latin typeface="Times New Roman" panose="02020603050405020304" pitchFamily="18" charset="0"/>
                </a:rPr>
                <a:t>list                               digit   </a:t>
              </a:r>
              <a:endParaRPr lang="en-US" altLang="zh-CN" sz="2400" dirty="0">
                <a:solidFill>
                  <a:srgbClr val="0000CC"/>
                </a:solidFill>
                <a:latin typeface="Times New Roman" panose="02020603050405020304" pitchFamily="18" charset="0"/>
              </a:endParaRPr>
            </a:p>
          </p:txBody>
        </p:sp>
        <p:sp>
          <p:nvSpPr>
            <p:cNvPr id="25609" name="Text Box 7"/>
            <p:cNvSpPr txBox="1"/>
            <p:nvPr/>
          </p:nvSpPr>
          <p:spPr>
            <a:xfrm>
              <a:off x="1337" y="2296"/>
              <a:ext cx="1588" cy="28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CC"/>
                  </a:solidFill>
                  <a:latin typeface="Times New Roman" panose="02020603050405020304" pitchFamily="18" charset="0"/>
                </a:rPr>
                <a:t>list                digit</a:t>
              </a:r>
              <a:endParaRPr lang="en-US" altLang="zh-CN" sz="2400" dirty="0">
                <a:solidFill>
                  <a:srgbClr val="0000CC"/>
                </a:solidFill>
                <a:latin typeface="Times New Roman" panose="02020603050405020304" pitchFamily="18" charset="0"/>
              </a:endParaRPr>
            </a:p>
          </p:txBody>
        </p:sp>
        <p:sp>
          <p:nvSpPr>
            <p:cNvPr id="25610" name="Text Box 8"/>
            <p:cNvSpPr txBox="1"/>
            <p:nvPr/>
          </p:nvSpPr>
          <p:spPr>
            <a:xfrm>
              <a:off x="1382" y="2977"/>
              <a:ext cx="1451" cy="28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CC"/>
                  </a:solidFill>
                  <a:latin typeface="Times New Roman" panose="02020603050405020304" pitchFamily="18" charset="0"/>
                </a:rPr>
                <a:t>    </a:t>
              </a:r>
              <a:r>
                <a:rPr lang="en-US" altLang="zh-CN" sz="2400" dirty="0">
                  <a:solidFill>
                    <a:srgbClr val="0000CC"/>
                  </a:solidFill>
                  <a:latin typeface="Times New Roman" panose="02020603050405020304" pitchFamily="18" charset="0"/>
                </a:rPr>
                <a:t>9       </a:t>
              </a:r>
              <a:r>
                <a:rPr lang="zh-CN" altLang="en-US" sz="1800" dirty="0">
                  <a:solidFill>
                    <a:srgbClr val="0000CC"/>
                  </a:solidFill>
                  <a:latin typeface="Times New Roman" panose="02020603050405020304" pitchFamily="18" charset="0"/>
                </a:rPr>
                <a:t>－</a:t>
              </a:r>
              <a:r>
                <a:rPr lang="zh-CN" altLang="en-US" sz="2400" dirty="0">
                  <a:solidFill>
                    <a:srgbClr val="0000CC"/>
                  </a:solidFill>
                  <a:latin typeface="Times New Roman" panose="02020603050405020304" pitchFamily="18" charset="0"/>
                </a:rPr>
                <a:t>       </a:t>
              </a:r>
              <a:r>
                <a:rPr lang="en-US" altLang="zh-CN" sz="2400" dirty="0">
                  <a:solidFill>
                    <a:srgbClr val="0000CC"/>
                  </a:solidFill>
                  <a:latin typeface="Times New Roman" panose="02020603050405020304" pitchFamily="18" charset="0"/>
                </a:rPr>
                <a:t>5</a:t>
              </a:r>
              <a:endParaRPr lang="en-US" altLang="zh-CN" sz="2400" dirty="0">
                <a:solidFill>
                  <a:srgbClr val="0000CC"/>
                </a:solidFill>
                <a:latin typeface="Times New Roman" panose="02020603050405020304" pitchFamily="18" charset="0"/>
              </a:endParaRPr>
            </a:p>
          </p:txBody>
        </p:sp>
        <p:sp>
          <p:nvSpPr>
            <p:cNvPr id="25611" name="Line 9"/>
            <p:cNvSpPr/>
            <p:nvPr/>
          </p:nvSpPr>
          <p:spPr>
            <a:xfrm flipH="1">
              <a:off x="2063" y="1389"/>
              <a:ext cx="771" cy="318"/>
            </a:xfrm>
            <a:prstGeom prst="line">
              <a:avLst/>
            </a:prstGeom>
            <a:ln w="9525" cap="flat" cmpd="sng">
              <a:solidFill>
                <a:schemeClr val="tx1"/>
              </a:solidFill>
              <a:prstDash val="solid"/>
              <a:headEnd type="none" w="med" len="med"/>
              <a:tailEnd type="none" w="med" len="med"/>
            </a:ln>
          </p:spPr>
        </p:sp>
        <p:sp>
          <p:nvSpPr>
            <p:cNvPr id="25612" name="Line 10"/>
            <p:cNvSpPr/>
            <p:nvPr/>
          </p:nvSpPr>
          <p:spPr>
            <a:xfrm>
              <a:off x="2925" y="1389"/>
              <a:ext cx="0" cy="1542"/>
            </a:xfrm>
            <a:prstGeom prst="line">
              <a:avLst/>
            </a:prstGeom>
            <a:ln w="9525" cap="flat" cmpd="sng">
              <a:solidFill>
                <a:schemeClr val="tx1"/>
              </a:solidFill>
              <a:prstDash val="solid"/>
              <a:headEnd type="none" w="med" len="med"/>
              <a:tailEnd type="none" w="med" len="med"/>
            </a:ln>
          </p:spPr>
        </p:sp>
        <p:sp>
          <p:nvSpPr>
            <p:cNvPr id="25613" name="Line 11"/>
            <p:cNvSpPr/>
            <p:nvPr/>
          </p:nvSpPr>
          <p:spPr>
            <a:xfrm>
              <a:off x="3016" y="1389"/>
              <a:ext cx="906" cy="318"/>
            </a:xfrm>
            <a:prstGeom prst="line">
              <a:avLst/>
            </a:prstGeom>
            <a:ln w="9525" cap="flat" cmpd="sng">
              <a:solidFill>
                <a:schemeClr val="tx1"/>
              </a:solidFill>
              <a:prstDash val="solid"/>
              <a:headEnd type="none" w="med" len="med"/>
              <a:tailEnd type="none" w="med" len="med"/>
            </a:ln>
          </p:spPr>
        </p:sp>
        <p:sp>
          <p:nvSpPr>
            <p:cNvPr id="25614" name="Line 12"/>
            <p:cNvSpPr/>
            <p:nvPr/>
          </p:nvSpPr>
          <p:spPr>
            <a:xfrm>
              <a:off x="3877" y="1934"/>
              <a:ext cx="0" cy="1043"/>
            </a:xfrm>
            <a:prstGeom prst="line">
              <a:avLst/>
            </a:prstGeom>
            <a:ln w="9525" cap="flat" cmpd="sng">
              <a:solidFill>
                <a:schemeClr val="tx1"/>
              </a:solidFill>
              <a:prstDash val="solid"/>
              <a:headEnd type="none" w="med" len="med"/>
              <a:tailEnd type="none" w="med" len="med"/>
            </a:ln>
          </p:spPr>
        </p:sp>
        <p:sp>
          <p:nvSpPr>
            <p:cNvPr id="25615" name="Line 13"/>
            <p:cNvSpPr/>
            <p:nvPr/>
          </p:nvSpPr>
          <p:spPr>
            <a:xfrm>
              <a:off x="2062" y="1916"/>
              <a:ext cx="1" cy="1015"/>
            </a:xfrm>
            <a:prstGeom prst="line">
              <a:avLst/>
            </a:prstGeom>
            <a:ln w="9525" cap="flat" cmpd="sng">
              <a:solidFill>
                <a:schemeClr val="tx1"/>
              </a:solidFill>
              <a:prstDash val="solid"/>
              <a:headEnd type="none" w="med" len="med"/>
              <a:tailEnd type="none" w="med" len="med"/>
            </a:ln>
          </p:spPr>
        </p:sp>
        <p:sp>
          <p:nvSpPr>
            <p:cNvPr id="25616" name="Line 14"/>
            <p:cNvSpPr/>
            <p:nvPr/>
          </p:nvSpPr>
          <p:spPr>
            <a:xfrm flipH="1">
              <a:off x="1609" y="1916"/>
              <a:ext cx="363" cy="363"/>
            </a:xfrm>
            <a:prstGeom prst="line">
              <a:avLst/>
            </a:prstGeom>
            <a:ln w="9525" cap="flat" cmpd="sng">
              <a:solidFill>
                <a:schemeClr val="tx1"/>
              </a:solidFill>
              <a:prstDash val="solid"/>
              <a:headEnd type="none" w="med" len="med"/>
              <a:tailEnd type="none" w="med" len="med"/>
            </a:ln>
          </p:spPr>
        </p:sp>
        <p:sp>
          <p:nvSpPr>
            <p:cNvPr id="25617" name="Line 15"/>
            <p:cNvSpPr/>
            <p:nvPr/>
          </p:nvSpPr>
          <p:spPr>
            <a:xfrm>
              <a:off x="2153" y="1916"/>
              <a:ext cx="408" cy="363"/>
            </a:xfrm>
            <a:prstGeom prst="line">
              <a:avLst/>
            </a:prstGeom>
            <a:ln w="9525" cap="flat" cmpd="sng">
              <a:solidFill>
                <a:schemeClr val="tx1"/>
              </a:solidFill>
              <a:prstDash val="solid"/>
              <a:headEnd type="none" w="med" len="med"/>
              <a:tailEnd type="none" w="med" len="med"/>
            </a:ln>
          </p:spPr>
        </p:sp>
        <p:sp>
          <p:nvSpPr>
            <p:cNvPr id="25618" name="Line 16"/>
            <p:cNvSpPr/>
            <p:nvPr/>
          </p:nvSpPr>
          <p:spPr>
            <a:xfrm>
              <a:off x="1609" y="2551"/>
              <a:ext cx="0" cy="154"/>
            </a:xfrm>
            <a:prstGeom prst="line">
              <a:avLst/>
            </a:prstGeom>
            <a:ln w="9525" cap="flat" cmpd="sng">
              <a:solidFill>
                <a:schemeClr val="tx1"/>
              </a:solidFill>
              <a:prstDash val="solid"/>
              <a:headEnd type="none" w="med" len="med"/>
              <a:tailEnd type="none" w="med" len="med"/>
            </a:ln>
          </p:spPr>
        </p:sp>
        <p:sp>
          <p:nvSpPr>
            <p:cNvPr id="25619" name="Line 17"/>
            <p:cNvSpPr/>
            <p:nvPr/>
          </p:nvSpPr>
          <p:spPr>
            <a:xfrm>
              <a:off x="2607" y="2551"/>
              <a:ext cx="0" cy="409"/>
            </a:xfrm>
            <a:prstGeom prst="line">
              <a:avLst/>
            </a:prstGeom>
            <a:ln w="9525" cap="flat" cmpd="sng">
              <a:solidFill>
                <a:schemeClr val="tx1"/>
              </a:solidFill>
              <a:prstDash val="solid"/>
              <a:headEnd type="none" w="med" len="med"/>
              <a:tailEnd type="none" w="med" len="med"/>
            </a:ln>
          </p:spPr>
        </p:sp>
        <p:sp>
          <p:nvSpPr>
            <p:cNvPr id="25620" name="Text Box 18"/>
            <p:cNvSpPr txBox="1"/>
            <p:nvPr/>
          </p:nvSpPr>
          <p:spPr>
            <a:xfrm>
              <a:off x="2788" y="2977"/>
              <a:ext cx="317" cy="28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400" dirty="0">
                  <a:solidFill>
                    <a:srgbClr val="0000CC"/>
                  </a:solidFill>
                  <a:latin typeface="Times New Roman" panose="02020603050405020304" pitchFamily="18" charset="0"/>
                </a:rPr>
                <a:t>＋</a:t>
              </a:r>
              <a:endParaRPr lang="zh-CN" altLang="en-US" sz="2400" dirty="0">
                <a:solidFill>
                  <a:srgbClr val="0000CC"/>
                </a:solidFill>
                <a:latin typeface="Times New Roman" panose="02020603050405020304" pitchFamily="18" charset="0"/>
              </a:endParaRPr>
            </a:p>
          </p:txBody>
        </p:sp>
        <p:sp>
          <p:nvSpPr>
            <p:cNvPr id="25621" name="Text Box 19"/>
            <p:cNvSpPr txBox="1"/>
            <p:nvPr/>
          </p:nvSpPr>
          <p:spPr>
            <a:xfrm>
              <a:off x="3696" y="2977"/>
              <a:ext cx="363" cy="28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dirty="0">
                  <a:solidFill>
                    <a:srgbClr val="0000CC"/>
                  </a:solidFill>
                  <a:latin typeface="Times New Roman" panose="02020603050405020304" pitchFamily="18" charset="0"/>
                </a:rPr>
                <a:t>2</a:t>
              </a:r>
              <a:endParaRPr lang="en-US" altLang="zh-CN" sz="2400" dirty="0">
                <a:solidFill>
                  <a:srgbClr val="0000CC"/>
                </a:solidFill>
                <a:latin typeface="Times New Roman" panose="02020603050405020304" pitchFamily="18" charset="0"/>
              </a:endParaRPr>
            </a:p>
          </p:txBody>
        </p:sp>
        <p:sp>
          <p:nvSpPr>
            <p:cNvPr id="25622" name="Text Box 20"/>
            <p:cNvSpPr txBox="1"/>
            <p:nvPr/>
          </p:nvSpPr>
          <p:spPr>
            <a:xfrm>
              <a:off x="1292" y="2614"/>
              <a:ext cx="589" cy="28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dirty="0">
                  <a:solidFill>
                    <a:srgbClr val="0000CC"/>
                  </a:solidFill>
                  <a:latin typeface="Times New Roman" panose="02020603050405020304" pitchFamily="18" charset="0"/>
                </a:rPr>
                <a:t>digit</a:t>
              </a:r>
              <a:endParaRPr lang="en-US" altLang="zh-CN" sz="2400" dirty="0">
                <a:solidFill>
                  <a:srgbClr val="0000CC"/>
                </a:solidFill>
                <a:latin typeface="Times New Roman" panose="02020603050405020304" pitchFamily="18" charset="0"/>
              </a:endParaRPr>
            </a:p>
          </p:txBody>
        </p:sp>
        <p:sp>
          <p:nvSpPr>
            <p:cNvPr id="25623" name="Line 21"/>
            <p:cNvSpPr/>
            <p:nvPr/>
          </p:nvSpPr>
          <p:spPr>
            <a:xfrm>
              <a:off x="1609" y="2886"/>
              <a:ext cx="0" cy="154"/>
            </a:xfrm>
            <a:prstGeom prst="line">
              <a:avLst/>
            </a:prstGeom>
            <a:ln w="9525" cap="flat" cmpd="sng">
              <a:solidFill>
                <a:schemeClr val="tx1"/>
              </a:solidFill>
              <a:prstDash val="solid"/>
              <a:headEnd type="none" w="med" len="med"/>
              <a:tailEnd type="none" w="med" len="med"/>
            </a:ln>
          </p:spPr>
        </p:sp>
      </p:grpSp>
      <p:sp>
        <p:nvSpPr>
          <p:cNvPr id="25605" name="Text Box 22"/>
          <p:cNvSpPr txBox="1"/>
          <p:nvPr/>
        </p:nvSpPr>
        <p:spPr>
          <a:xfrm>
            <a:off x="1763713" y="5373688"/>
            <a:ext cx="5400675" cy="3968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dirty="0">
                <a:solidFill>
                  <a:srgbClr val="000000"/>
                </a:solidFill>
                <a:latin typeface="Times New Roman" panose="02020603050405020304" pitchFamily="18" charset="0"/>
              </a:rPr>
              <a:t>图</a:t>
            </a:r>
            <a:r>
              <a:rPr lang="en-US" altLang="zh-CN" sz="2000" dirty="0">
                <a:solidFill>
                  <a:srgbClr val="000000"/>
                </a:solidFill>
                <a:latin typeface="Times New Roman" panose="02020603050405020304" pitchFamily="18" charset="0"/>
              </a:rPr>
              <a:t>2-2     9-5+2</a:t>
            </a:r>
            <a:r>
              <a:rPr lang="zh-CN" altLang="en-US" sz="2000" dirty="0">
                <a:solidFill>
                  <a:srgbClr val="000000"/>
                </a:solidFill>
                <a:latin typeface="Times New Roman" panose="02020603050405020304" pitchFamily="18" charset="0"/>
              </a:rPr>
              <a:t>的分析树</a:t>
            </a:r>
            <a:endParaRPr lang="zh-CN" altLang="en-US" sz="2000" dirty="0">
              <a:solidFill>
                <a:srgbClr val="000000"/>
              </a:solidFill>
              <a:latin typeface="Times New Roman" panose="02020603050405020304" pitchFamily="18" charset="0"/>
            </a:endParaRPr>
          </a:p>
        </p:txBody>
      </p:sp>
      <p:pic>
        <p:nvPicPr>
          <p:cNvPr id="25606" name="图片 1"/>
          <p:cNvPicPr>
            <a:picLocks noChangeAspect="1"/>
          </p:cNvPicPr>
          <p:nvPr/>
        </p:nvPicPr>
        <p:blipFill>
          <a:blip r:embed="rId1"/>
          <a:stretch>
            <a:fillRect/>
          </a:stretch>
        </p:blipFill>
        <p:spPr>
          <a:xfrm>
            <a:off x="808038" y="1633538"/>
            <a:ext cx="2657475" cy="1649412"/>
          </a:xfrm>
          <a:prstGeom prst="rect">
            <a:avLst/>
          </a:prstGeom>
          <a:noFill/>
          <a:ln w="9525">
            <a:noFill/>
          </a:ln>
        </p:spPr>
      </p:pic>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6627" name="Text Box 4"/>
          <p:cNvSpPr txBox="1"/>
          <p:nvPr/>
        </p:nvSpPr>
        <p:spPr>
          <a:xfrm>
            <a:off x="496888" y="1700213"/>
            <a:ext cx="8208962" cy="2667000"/>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一棵分析树从左到右的叶节点是这棵分析树生成的</a:t>
            </a:r>
            <a:r>
              <a:rPr lang="zh-CN" altLang="en-US" sz="2400" b="1" dirty="0">
                <a:solidFill>
                  <a:srgbClr val="3333CC"/>
                </a:solidFill>
                <a:latin typeface="Times New Roman" panose="02020603050405020304" pitchFamily="18" charset="0"/>
              </a:rPr>
              <a:t>结果</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分析树生成的结果是由根节点的非终结符</a:t>
            </a:r>
            <a:r>
              <a:rPr lang="zh-CN" altLang="en-US" sz="2400" b="1" dirty="0">
                <a:solidFill>
                  <a:srgbClr val="3333CC"/>
                </a:solidFill>
                <a:latin typeface="Times New Roman" panose="02020603050405020304" pitchFamily="18" charset="0"/>
              </a:rPr>
              <a:t>生成</a:t>
            </a:r>
            <a:r>
              <a:rPr lang="zh-CN" altLang="en-US" sz="2400" dirty="0">
                <a:solidFill>
                  <a:srgbClr val="000000"/>
                </a:solidFill>
                <a:latin typeface="Times New Roman" panose="02020603050405020304" pitchFamily="18" charset="0"/>
              </a:rPr>
              <a:t>或</a:t>
            </a:r>
            <a:r>
              <a:rPr lang="zh-CN" altLang="en-US" sz="2400" b="1" dirty="0">
                <a:solidFill>
                  <a:srgbClr val="3333CC"/>
                </a:solidFill>
                <a:latin typeface="Times New Roman" panose="02020603050405020304" pitchFamily="18" charset="0"/>
              </a:rPr>
              <a:t>导出</a:t>
            </a:r>
            <a:r>
              <a:rPr lang="zh-CN" altLang="en-US" sz="2400" dirty="0">
                <a:solidFill>
                  <a:srgbClr val="000000"/>
                </a:solidFill>
                <a:latin typeface="Times New Roman" panose="02020603050405020304" pitchFamily="18" charset="0"/>
              </a:rPr>
              <a:t>的串。</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一个文法生成的</a:t>
            </a:r>
            <a:r>
              <a:rPr lang="zh-CN" altLang="en-US" sz="2400" b="1" dirty="0">
                <a:solidFill>
                  <a:srgbClr val="3333CC"/>
                </a:solidFill>
                <a:latin typeface="Times New Roman" panose="02020603050405020304" pitchFamily="18" charset="0"/>
              </a:rPr>
              <a:t>语言</a:t>
            </a:r>
            <a:r>
              <a:rPr lang="zh-CN" altLang="en-US" sz="2400" dirty="0">
                <a:solidFill>
                  <a:srgbClr val="000000"/>
                </a:solidFill>
                <a:latin typeface="Times New Roman" panose="02020603050405020304" pitchFamily="18" charset="0"/>
              </a:rPr>
              <a:t>是它的某个分析树生成的串的集合。</a:t>
            </a:r>
            <a:endParaRPr lang="zh-CN" altLang="en-US" sz="2400" dirty="0">
              <a:solidFill>
                <a:srgbClr val="000000"/>
              </a:solidFill>
              <a:latin typeface="Times New Roman" panose="02020603050405020304" pitchFamily="18" charset="0"/>
            </a:endParaRPr>
          </a:p>
          <a:p>
            <a:pPr marL="0" lvl="0" indent="0" eaLnBrk="1" hangingPunct="1">
              <a:lnSpc>
                <a:spcPct val="120000"/>
              </a:lnSpc>
              <a:spcBef>
                <a:spcPct val="65000"/>
              </a:spcBef>
              <a:buNone/>
            </a:pPr>
            <a:r>
              <a:rPr lang="zh-CN" altLang="en-US" sz="2400" dirty="0">
                <a:solidFill>
                  <a:srgbClr val="000000"/>
                </a:solidFill>
                <a:latin typeface="Times New Roman" panose="02020603050405020304" pitchFamily="18" charset="0"/>
              </a:rPr>
              <a:t>为给定的终结符串找到一个分析树的过程称为这个串的</a:t>
            </a:r>
            <a:r>
              <a:rPr lang="zh-CN" altLang="en-US" sz="2400" b="1" dirty="0">
                <a:solidFill>
                  <a:srgbClr val="3333CC"/>
                </a:solidFill>
                <a:latin typeface="Times New Roman" panose="02020603050405020304" pitchFamily="18" charset="0"/>
              </a:rPr>
              <a:t>语法分析</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parsing</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7651" name="Text Box 28"/>
          <p:cNvSpPr txBox="1"/>
          <p:nvPr/>
        </p:nvSpPr>
        <p:spPr>
          <a:xfrm>
            <a:off x="561975" y="933450"/>
            <a:ext cx="81375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分析树可以看成是推导的图形表示，但它不能显示出替代顺序的选择。</a:t>
            </a:r>
            <a:endParaRPr lang="zh-CN" altLang="en-US" sz="2000" dirty="0">
              <a:solidFill>
                <a:srgbClr val="000000"/>
              </a:solidFill>
            </a:endParaRPr>
          </a:p>
        </p:txBody>
      </p:sp>
      <p:grpSp>
        <p:nvGrpSpPr>
          <p:cNvPr id="27652" name="Group 109"/>
          <p:cNvGrpSpPr/>
          <p:nvPr/>
        </p:nvGrpSpPr>
        <p:grpSpPr>
          <a:xfrm>
            <a:off x="323850" y="1773238"/>
            <a:ext cx="8305800" cy="4648200"/>
            <a:chOff x="113" y="1207"/>
            <a:chExt cx="5232" cy="2928"/>
          </a:xfrm>
        </p:grpSpPr>
        <p:sp>
          <p:nvSpPr>
            <p:cNvPr id="27653" name="Rectangle 30"/>
            <p:cNvSpPr/>
            <p:nvPr/>
          </p:nvSpPr>
          <p:spPr>
            <a:xfrm>
              <a:off x="729" y="1209"/>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54" name="Rectangle 31"/>
            <p:cNvSpPr/>
            <p:nvPr/>
          </p:nvSpPr>
          <p:spPr>
            <a:xfrm>
              <a:off x="1542" y="1209"/>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dirty="0">
                  <a:latin typeface="Times New Roman" panose="02020603050405020304" pitchFamily="18" charset="0"/>
                  <a:sym typeface="Symbol" panose="05050102010706020507" pitchFamily="18" charset="2"/>
                </a:rPr>
                <a:t></a:t>
              </a:r>
              <a:endParaRPr lang="en-US" altLang="zh-CN" sz="1800" dirty="0">
                <a:latin typeface="Times New Roman" panose="02020603050405020304" pitchFamily="18" charset="0"/>
              </a:endParaRPr>
            </a:p>
          </p:txBody>
        </p:sp>
        <p:sp>
          <p:nvSpPr>
            <p:cNvPr id="27655" name="Rectangle 32"/>
            <p:cNvSpPr/>
            <p:nvPr/>
          </p:nvSpPr>
          <p:spPr>
            <a:xfrm>
              <a:off x="3422" y="1221"/>
              <a:ext cx="232" cy="304"/>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dirty="0">
                  <a:latin typeface="Times New Roman" panose="02020603050405020304" pitchFamily="18" charset="0"/>
                  <a:sym typeface="Symbol" panose="05050102010706020507" pitchFamily="18" charset="2"/>
                </a:rPr>
                <a:t></a:t>
              </a:r>
              <a:endParaRPr lang="en-US" altLang="zh-CN" sz="1800" dirty="0">
                <a:latin typeface="Times New Roman" panose="02020603050405020304" pitchFamily="18" charset="0"/>
              </a:endParaRPr>
            </a:p>
          </p:txBody>
        </p:sp>
        <p:sp>
          <p:nvSpPr>
            <p:cNvPr id="27656" name="Rectangle 33"/>
            <p:cNvSpPr/>
            <p:nvPr/>
          </p:nvSpPr>
          <p:spPr>
            <a:xfrm>
              <a:off x="113" y="2436"/>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57" name="Rectangle 34"/>
            <p:cNvSpPr/>
            <p:nvPr/>
          </p:nvSpPr>
          <p:spPr>
            <a:xfrm>
              <a:off x="2543" y="1207"/>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58" name="Rectangle 35"/>
            <p:cNvSpPr/>
            <p:nvPr/>
          </p:nvSpPr>
          <p:spPr>
            <a:xfrm>
              <a:off x="2850" y="1484"/>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59" name="Line 36"/>
            <p:cNvSpPr/>
            <p:nvPr/>
          </p:nvSpPr>
          <p:spPr>
            <a:xfrm flipH="1">
              <a:off x="2356" y="1484"/>
              <a:ext cx="153" cy="110"/>
            </a:xfrm>
            <a:prstGeom prst="line">
              <a:avLst/>
            </a:prstGeom>
            <a:ln w="25400" cap="flat" cmpd="sng">
              <a:solidFill>
                <a:schemeClr val="tx1"/>
              </a:solidFill>
              <a:prstDash val="solid"/>
              <a:headEnd type="none" w="med" len="med"/>
              <a:tailEnd type="none" w="med" len="med"/>
            </a:ln>
          </p:spPr>
        </p:sp>
        <p:sp>
          <p:nvSpPr>
            <p:cNvPr id="27660" name="Line 37"/>
            <p:cNvSpPr/>
            <p:nvPr/>
          </p:nvSpPr>
          <p:spPr>
            <a:xfrm>
              <a:off x="2696" y="1484"/>
              <a:ext cx="153" cy="110"/>
            </a:xfrm>
            <a:prstGeom prst="line">
              <a:avLst/>
            </a:prstGeom>
            <a:ln w="25400" cap="flat" cmpd="sng">
              <a:solidFill>
                <a:schemeClr val="tx1"/>
              </a:solidFill>
              <a:prstDash val="solid"/>
              <a:headEnd type="none" w="med" len="med"/>
              <a:tailEnd type="none" w="med" len="med"/>
            </a:ln>
          </p:spPr>
        </p:sp>
        <p:sp>
          <p:nvSpPr>
            <p:cNvPr id="27661" name="Rectangle 38"/>
            <p:cNvSpPr/>
            <p:nvPr/>
          </p:nvSpPr>
          <p:spPr>
            <a:xfrm>
              <a:off x="2201" y="1469"/>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62" name="Rectangle 39"/>
            <p:cNvSpPr/>
            <p:nvPr/>
          </p:nvSpPr>
          <p:spPr>
            <a:xfrm>
              <a:off x="4445" y="1221"/>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63" name="Rectangle 40"/>
            <p:cNvSpPr/>
            <p:nvPr/>
          </p:nvSpPr>
          <p:spPr>
            <a:xfrm>
              <a:off x="4775" y="1471"/>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64" name="Line 41"/>
            <p:cNvSpPr/>
            <p:nvPr/>
          </p:nvSpPr>
          <p:spPr>
            <a:xfrm flipH="1">
              <a:off x="4259" y="1499"/>
              <a:ext cx="153" cy="110"/>
            </a:xfrm>
            <a:prstGeom prst="line">
              <a:avLst/>
            </a:prstGeom>
            <a:ln w="25400" cap="flat" cmpd="sng">
              <a:solidFill>
                <a:schemeClr val="tx1"/>
              </a:solidFill>
              <a:prstDash val="solid"/>
              <a:headEnd type="none" w="med" len="med"/>
              <a:tailEnd type="none" w="med" len="med"/>
            </a:ln>
          </p:spPr>
        </p:sp>
        <p:sp>
          <p:nvSpPr>
            <p:cNvPr id="27665" name="Line 42"/>
            <p:cNvSpPr/>
            <p:nvPr/>
          </p:nvSpPr>
          <p:spPr>
            <a:xfrm>
              <a:off x="4599" y="1499"/>
              <a:ext cx="153" cy="110"/>
            </a:xfrm>
            <a:prstGeom prst="line">
              <a:avLst/>
            </a:prstGeom>
            <a:ln w="25400" cap="flat" cmpd="sng">
              <a:solidFill>
                <a:schemeClr val="tx1"/>
              </a:solidFill>
              <a:prstDash val="solid"/>
              <a:headEnd type="none" w="med" len="med"/>
              <a:tailEnd type="none" w="med" len="med"/>
            </a:ln>
          </p:spPr>
        </p:sp>
        <p:sp>
          <p:nvSpPr>
            <p:cNvPr id="27666" name="Rectangle 43"/>
            <p:cNvSpPr/>
            <p:nvPr/>
          </p:nvSpPr>
          <p:spPr>
            <a:xfrm>
              <a:off x="4104" y="1484"/>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67" name="Rectangle 44"/>
            <p:cNvSpPr/>
            <p:nvPr/>
          </p:nvSpPr>
          <p:spPr>
            <a:xfrm>
              <a:off x="4488" y="1802"/>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668" name="Line 45"/>
            <p:cNvSpPr/>
            <p:nvPr/>
          </p:nvSpPr>
          <p:spPr>
            <a:xfrm flipH="1">
              <a:off x="4611" y="1762"/>
              <a:ext cx="152" cy="110"/>
            </a:xfrm>
            <a:prstGeom prst="line">
              <a:avLst/>
            </a:prstGeom>
            <a:ln w="25400" cap="flat" cmpd="sng">
              <a:solidFill>
                <a:schemeClr val="tx1"/>
              </a:solidFill>
              <a:prstDash val="solid"/>
              <a:headEnd type="none" w="med" len="med"/>
              <a:tailEnd type="none" w="med" len="med"/>
            </a:ln>
          </p:spPr>
        </p:sp>
        <p:sp>
          <p:nvSpPr>
            <p:cNvPr id="27669" name="Line 46"/>
            <p:cNvSpPr/>
            <p:nvPr/>
          </p:nvSpPr>
          <p:spPr>
            <a:xfrm>
              <a:off x="4939" y="1762"/>
              <a:ext cx="153" cy="110"/>
            </a:xfrm>
            <a:prstGeom prst="line">
              <a:avLst/>
            </a:prstGeom>
            <a:ln w="25400" cap="flat" cmpd="sng">
              <a:solidFill>
                <a:schemeClr val="tx1"/>
              </a:solidFill>
              <a:prstDash val="solid"/>
              <a:headEnd type="none" w="med" len="med"/>
              <a:tailEnd type="none" w="med" len="med"/>
            </a:ln>
          </p:spPr>
        </p:sp>
        <p:sp>
          <p:nvSpPr>
            <p:cNvPr id="27670" name="Line 47"/>
            <p:cNvSpPr/>
            <p:nvPr/>
          </p:nvSpPr>
          <p:spPr>
            <a:xfrm>
              <a:off x="4851" y="1773"/>
              <a:ext cx="0" cy="110"/>
            </a:xfrm>
            <a:prstGeom prst="line">
              <a:avLst/>
            </a:prstGeom>
            <a:ln w="25400" cap="flat" cmpd="sng">
              <a:solidFill>
                <a:schemeClr val="tx1"/>
              </a:solidFill>
              <a:prstDash val="solid"/>
              <a:headEnd type="none" w="med" len="med"/>
              <a:tailEnd type="none" w="med" len="med"/>
            </a:ln>
          </p:spPr>
        </p:sp>
        <p:sp>
          <p:nvSpPr>
            <p:cNvPr id="27671" name="Rectangle 48"/>
            <p:cNvSpPr/>
            <p:nvPr/>
          </p:nvSpPr>
          <p:spPr>
            <a:xfrm>
              <a:off x="5114" y="1802"/>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672" name="Rectangle 49"/>
            <p:cNvSpPr/>
            <p:nvPr/>
          </p:nvSpPr>
          <p:spPr>
            <a:xfrm>
              <a:off x="4784" y="1830"/>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73" name="Rectangle 50"/>
            <p:cNvSpPr/>
            <p:nvPr/>
          </p:nvSpPr>
          <p:spPr>
            <a:xfrm>
              <a:off x="684" y="2421"/>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74" name="Rectangle 51"/>
            <p:cNvSpPr/>
            <p:nvPr/>
          </p:nvSpPr>
          <p:spPr>
            <a:xfrm>
              <a:off x="1014" y="2671"/>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75" name="Line 52"/>
            <p:cNvSpPr/>
            <p:nvPr/>
          </p:nvSpPr>
          <p:spPr>
            <a:xfrm flipH="1">
              <a:off x="498" y="2698"/>
              <a:ext cx="153" cy="111"/>
            </a:xfrm>
            <a:prstGeom prst="line">
              <a:avLst/>
            </a:prstGeom>
            <a:ln w="25400" cap="flat" cmpd="sng">
              <a:solidFill>
                <a:schemeClr val="tx1"/>
              </a:solidFill>
              <a:prstDash val="solid"/>
              <a:headEnd type="none" w="med" len="med"/>
              <a:tailEnd type="none" w="med" len="med"/>
            </a:ln>
          </p:spPr>
        </p:sp>
        <p:sp>
          <p:nvSpPr>
            <p:cNvPr id="27676" name="Line 53"/>
            <p:cNvSpPr/>
            <p:nvPr/>
          </p:nvSpPr>
          <p:spPr>
            <a:xfrm>
              <a:off x="838" y="2698"/>
              <a:ext cx="153" cy="111"/>
            </a:xfrm>
            <a:prstGeom prst="line">
              <a:avLst/>
            </a:prstGeom>
            <a:ln w="25400" cap="flat" cmpd="sng">
              <a:solidFill>
                <a:schemeClr val="tx1"/>
              </a:solidFill>
              <a:prstDash val="solid"/>
              <a:headEnd type="none" w="med" len="med"/>
              <a:tailEnd type="none" w="med" len="med"/>
            </a:ln>
          </p:spPr>
        </p:sp>
        <p:sp>
          <p:nvSpPr>
            <p:cNvPr id="27677" name="Rectangle 54"/>
            <p:cNvSpPr/>
            <p:nvPr/>
          </p:nvSpPr>
          <p:spPr>
            <a:xfrm>
              <a:off x="343" y="2684"/>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78" name="Rectangle 55"/>
            <p:cNvSpPr/>
            <p:nvPr/>
          </p:nvSpPr>
          <p:spPr>
            <a:xfrm>
              <a:off x="727" y="3002"/>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679" name="Line 56"/>
            <p:cNvSpPr/>
            <p:nvPr/>
          </p:nvSpPr>
          <p:spPr>
            <a:xfrm flipH="1">
              <a:off x="850" y="2961"/>
              <a:ext cx="152" cy="110"/>
            </a:xfrm>
            <a:prstGeom prst="line">
              <a:avLst/>
            </a:prstGeom>
            <a:ln w="25400" cap="flat" cmpd="sng">
              <a:solidFill>
                <a:schemeClr val="tx1"/>
              </a:solidFill>
              <a:prstDash val="solid"/>
              <a:headEnd type="none" w="med" len="med"/>
              <a:tailEnd type="none" w="med" len="med"/>
            </a:ln>
          </p:spPr>
        </p:sp>
        <p:sp>
          <p:nvSpPr>
            <p:cNvPr id="27680" name="Line 57"/>
            <p:cNvSpPr/>
            <p:nvPr/>
          </p:nvSpPr>
          <p:spPr>
            <a:xfrm>
              <a:off x="1178" y="2961"/>
              <a:ext cx="153" cy="110"/>
            </a:xfrm>
            <a:prstGeom prst="line">
              <a:avLst/>
            </a:prstGeom>
            <a:ln w="25400" cap="flat" cmpd="sng">
              <a:solidFill>
                <a:schemeClr val="tx1"/>
              </a:solidFill>
              <a:prstDash val="solid"/>
              <a:headEnd type="none" w="med" len="med"/>
              <a:tailEnd type="none" w="med" len="med"/>
            </a:ln>
          </p:spPr>
        </p:sp>
        <p:sp>
          <p:nvSpPr>
            <p:cNvPr id="27681" name="Line 58"/>
            <p:cNvSpPr/>
            <p:nvPr/>
          </p:nvSpPr>
          <p:spPr>
            <a:xfrm>
              <a:off x="1090" y="2972"/>
              <a:ext cx="0" cy="111"/>
            </a:xfrm>
            <a:prstGeom prst="line">
              <a:avLst/>
            </a:prstGeom>
            <a:ln w="25400" cap="flat" cmpd="sng">
              <a:solidFill>
                <a:schemeClr val="tx1"/>
              </a:solidFill>
              <a:prstDash val="solid"/>
              <a:headEnd type="none" w="med" len="med"/>
              <a:tailEnd type="none" w="med" len="med"/>
            </a:ln>
          </p:spPr>
        </p:sp>
        <p:sp>
          <p:nvSpPr>
            <p:cNvPr id="27682" name="Rectangle 59"/>
            <p:cNvSpPr/>
            <p:nvPr/>
          </p:nvSpPr>
          <p:spPr>
            <a:xfrm>
              <a:off x="1353" y="3002"/>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683" name="Rectangle 60"/>
            <p:cNvSpPr/>
            <p:nvPr/>
          </p:nvSpPr>
          <p:spPr>
            <a:xfrm>
              <a:off x="1023" y="3029"/>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84" name="Rectangle 61"/>
            <p:cNvSpPr/>
            <p:nvPr/>
          </p:nvSpPr>
          <p:spPr>
            <a:xfrm>
              <a:off x="715" y="3415"/>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i="1" dirty="0">
                  <a:latin typeface="Times New Roman" panose="02020603050405020304" pitchFamily="18" charset="0"/>
                </a:rPr>
                <a:t>E</a:t>
              </a:r>
              <a:endParaRPr lang="en-US" altLang="zh-CN" sz="1800" i="1" dirty="0">
                <a:latin typeface="Times New Roman" panose="02020603050405020304" pitchFamily="18" charset="0"/>
              </a:endParaRPr>
            </a:p>
          </p:txBody>
        </p:sp>
        <p:sp>
          <p:nvSpPr>
            <p:cNvPr id="27685" name="Line 62"/>
            <p:cNvSpPr/>
            <p:nvPr/>
          </p:nvSpPr>
          <p:spPr>
            <a:xfrm flipH="1">
              <a:off x="838" y="3375"/>
              <a:ext cx="153" cy="110"/>
            </a:xfrm>
            <a:prstGeom prst="line">
              <a:avLst/>
            </a:prstGeom>
            <a:ln w="25400" cap="flat" cmpd="sng">
              <a:solidFill>
                <a:schemeClr val="tx1"/>
              </a:solidFill>
              <a:prstDash val="solid"/>
              <a:headEnd type="none" w="med" len="med"/>
              <a:tailEnd type="none" w="med" len="med"/>
            </a:ln>
          </p:spPr>
        </p:sp>
        <p:sp>
          <p:nvSpPr>
            <p:cNvPr id="27686" name="Line 63"/>
            <p:cNvSpPr/>
            <p:nvPr/>
          </p:nvSpPr>
          <p:spPr>
            <a:xfrm>
              <a:off x="1166" y="3375"/>
              <a:ext cx="153" cy="110"/>
            </a:xfrm>
            <a:prstGeom prst="line">
              <a:avLst/>
            </a:prstGeom>
            <a:ln w="25400" cap="flat" cmpd="sng">
              <a:solidFill>
                <a:schemeClr val="tx1"/>
              </a:solidFill>
              <a:prstDash val="solid"/>
              <a:headEnd type="none" w="med" len="med"/>
              <a:tailEnd type="none" w="med" len="med"/>
            </a:ln>
          </p:spPr>
        </p:sp>
        <p:sp>
          <p:nvSpPr>
            <p:cNvPr id="27687" name="Line 64"/>
            <p:cNvSpPr/>
            <p:nvPr/>
          </p:nvSpPr>
          <p:spPr>
            <a:xfrm>
              <a:off x="1079" y="3386"/>
              <a:ext cx="0" cy="110"/>
            </a:xfrm>
            <a:prstGeom prst="line">
              <a:avLst/>
            </a:prstGeom>
            <a:ln w="25400" cap="flat" cmpd="sng">
              <a:solidFill>
                <a:schemeClr val="tx1"/>
              </a:solidFill>
              <a:prstDash val="solid"/>
              <a:headEnd type="none" w="med" len="med"/>
              <a:tailEnd type="none" w="med" len="med"/>
            </a:ln>
          </p:spPr>
        </p:sp>
        <p:sp>
          <p:nvSpPr>
            <p:cNvPr id="27688" name="Rectangle 65"/>
            <p:cNvSpPr/>
            <p:nvPr/>
          </p:nvSpPr>
          <p:spPr>
            <a:xfrm>
              <a:off x="1341" y="3415"/>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89" name="Rectangle 66"/>
            <p:cNvSpPr/>
            <p:nvPr/>
          </p:nvSpPr>
          <p:spPr>
            <a:xfrm>
              <a:off x="1021" y="3430"/>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sp>
          <p:nvSpPr>
            <p:cNvPr id="27690" name="Rectangle 67"/>
            <p:cNvSpPr/>
            <p:nvPr/>
          </p:nvSpPr>
          <p:spPr>
            <a:xfrm>
              <a:off x="1532" y="2449"/>
              <a:ext cx="231" cy="302"/>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91" name="Rectangle 68"/>
            <p:cNvSpPr/>
            <p:nvPr/>
          </p:nvSpPr>
          <p:spPr>
            <a:xfrm>
              <a:off x="3432" y="2450"/>
              <a:ext cx="232" cy="304"/>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dirty="0">
                  <a:latin typeface="Times New Roman" panose="02020603050405020304" pitchFamily="18" charset="0"/>
                  <a:sym typeface="Symbol" panose="05050102010706020507" pitchFamily="18" charset="2"/>
                </a:rPr>
                <a:t></a:t>
              </a:r>
              <a:endParaRPr lang="en-US" altLang="zh-CN" sz="1800" dirty="0">
                <a:latin typeface="Times New Roman" panose="02020603050405020304" pitchFamily="18" charset="0"/>
              </a:endParaRPr>
            </a:p>
          </p:txBody>
        </p:sp>
        <p:sp>
          <p:nvSpPr>
            <p:cNvPr id="27692" name="Rectangle 69"/>
            <p:cNvSpPr/>
            <p:nvPr/>
          </p:nvSpPr>
          <p:spPr>
            <a:xfrm>
              <a:off x="2519" y="2408"/>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93" name="Rectangle 70"/>
            <p:cNvSpPr/>
            <p:nvPr/>
          </p:nvSpPr>
          <p:spPr>
            <a:xfrm>
              <a:off x="2849" y="2658"/>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694" name="Line 71"/>
            <p:cNvSpPr/>
            <p:nvPr/>
          </p:nvSpPr>
          <p:spPr>
            <a:xfrm flipH="1">
              <a:off x="2333" y="2686"/>
              <a:ext cx="153" cy="110"/>
            </a:xfrm>
            <a:prstGeom prst="line">
              <a:avLst/>
            </a:prstGeom>
            <a:ln w="25400" cap="flat" cmpd="sng">
              <a:solidFill>
                <a:schemeClr val="tx1"/>
              </a:solidFill>
              <a:prstDash val="solid"/>
              <a:headEnd type="none" w="med" len="med"/>
              <a:tailEnd type="none" w="med" len="med"/>
            </a:ln>
          </p:spPr>
        </p:sp>
        <p:sp>
          <p:nvSpPr>
            <p:cNvPr id="27695" name="Line 72"/>
            <p:cNvSpPr/>
            <p:nvPr/>
          </p:nvSpPr>
          <p:spPr>
            <a:xfrm>
              <a:off x="2673" y="2686"/>
              <a:ext cx="153" cy="110"/>
            </a:xfrm>
            <a:prstGeom prst="line">
              <a:avLst/>
            </a:prstGeom>
            <a:ln w="25400" cap="flat" cmpd="sng">
              <a:solidFill>
                <a:schemeClr val="tx1"/>
              </a:solidFill>
              <a:prstDash val="solid"/>
              <a:headEnd type="none" w="med" len="med"/>
              <a:tailEnd type="none" w="med" len="med"/>
            </a:ln>
          </p:spPr>
        </p:sp>
        <p:sp>
          <p:nvSpPr>
            <p:cNvPr id="27696" name="Rectangle 73"/>
            <p:cNvSpPr/>
            <p:nvPr/>
          </p:nvSpPr>
          <p:spPr>
            <a:xfrm>
              <a:off x="2178" y="2671"/>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697" name="Rectangle 74"/>
            <p:cNvSpPr/>
            <p:nvPr/>
          </p:nvSpPr>
          <p:spPr>
            <a:xfrm>
              <a:off x="2562" y="2989"/>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698" name="Line 75"/>
            <p:cNvSpPr/>
            <p:nvPr/>
          </p:nvSpPr>
          <p:spPr>
            <a:xfrm flipH="1">
              <a:off x="2685" y="2948"/>
              <a:ext cx="152" cy="111"/>
            </a:xfrm>
            <a:prstGeom prst="line">
              <a:avLst/>
            </a:prstGeom>
            <a:ln w="25400" cap="flat" cmpd="sng">
              <a:solidFill>
                <a:schemeClr val="tx1"/>
              </a:solidFill>
              <a:prstDash val="solid"/>
              <a:headEnd type="none" w="med" len="med"/>
              <a:tailEnd type="none" w="med" len="med"/>
            </a:ln>
          </p:spPr>
        </p:sp>
        <p:sp>
          <p:nvSpPr>
            <p:cNvPr id="27699" name="Line 76"/>
            <p:cNvSpPr/>
            <p:nvPr/>
          </p:nvSpPr>
          <p:spPr>
            <a:xfrm>
              <a:off x="3013" y="2948"/>
              <a:ext cx="153" cy="111"/>
            </a:xfrm>
            <a:prstGeom prst="line">
              <a:avLst/>
            </a:prstGeom>
            <a:ln w="25400" cap="flat" cmpd="sng">
              <a:solidFill>
                <a:schemeClr val="tx1"/>
              </a:solidFill>
              <a:prstDash val="solid"/>
              <a:headEnd type="none" w="med" len="med"/>
              <a:tailEnd type="none" w="med" len="med"/>
            </a:ln>
          </p:spPr>
        </p:sp>
        <p:sp>
          <p:nvSpPr>
            <p:cNvPr id="27700" name="Line 77"/>
            <p:cNvSpPr/>
            <p:nvPr/>
          </p:nvSpPr>
          <p:spPr>
            <a:xfrm>
              <a:off x="2925" y="2959"/>
              <a:ext cx="0" cy="111"/>
            </a:xfrm>
            <a:prstGeom prst="line">
              <a:avLst/>
            </a:prstGeom>
            <a:ln w="25400" cap="flat" cmpd="sng">
              <a:solidFill>
                <a:schemeClr val="tx1"/>
              </a:solidFill>
              <a:prstDash val="solid"/>
              <a:headEnd type="none" w="med" len="med"/>
              <a:tailEnd type="none" w="med" len="med"/>
            </a:ln>
          </p:spPr>
        </p:sp>
        <p:sp>
          <p:nvSpPr>
            <p:cNvPr id="27701" name="Rectangle 78"/>
            <p:cNvSpPr/>
            <p:nvPr/>
          </p:nvSpPr>
          <p:spPr>
            <a:xfrm>
              <a:off x="3188" y="2989"/>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702" name="Rectangle 79"/>
            <p:cNvSpPr/>
            <p:nvPr/>
          </p:nvSpPr>
          <p:spPr>
            <a:xfrm>
              <a:off x="2858" y="3016"/>
              <a:ext cx="231" cy="304"/>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03" name="Rectangle 80"/>
            <p:cNvSpPr/>
            <p:nvPr/>
          </p:nvSpPr>
          <p:spPr>
            <a:xfrm>
              <a:off x="2550" y="3402"/>
              <a:ext cx="232" cy="304"/>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04" name="Line 81"/>
            <p:cNvSpPr/>
            <p:nvPr/>
          </p:nvSpPr>
          <p:spPr>
            <a:xfrm flipH="1">
              <a:off x="2673" y="3362"/>
              <a:ext cx="153" cy="110"/>
            </a:xfrm>
            <a:prstGeom prst="line">
              <a:avLst/>
            </a:prstGeom>
            <a:ln w="25400" cap="flat" cmpd="sng">
              <a:solidFill>
                <a:schemeClr val="tx1"/>
              </a:solidFill>
              <a:prstDash val="solid"/>
              <a:headEnd type="none" w="med" len="med"/>
              <a:tailEnd type="none" w="med" len="med"/>
            </a:ln>
          </p:spPr>
        </p:sp>
        <p:sp>
          <p:nvSpPr>
            <p:cNvPr id="27705" name="Line 82"/>
            <p:cNvSpPr/>
            <p:nvPr/>
          </p:nvSpPr>
          <p:spPr>
            <a:xfrm>
              <a:off x="3001" y="3362"/>
              <a:ext cx="153" cy="110"/>
            </a:xfrm>
            <a:prstGeom prst="line">
              <a:avLst/>
            </a:prstGeom>
            <a:ln w="25400" cap="flat" cmpd="sng">
              <a:solidFill>
                <a:schemeClr val="tx1"/>
              </a:solidFill>
              <a:prstDash val="solid"/>
              <a:headEnd type="none" w="med" len="med"/>
              <a:tailEnd type="none" w="med" len="med"/>
            </a:ln>
          </p:spPr>
        </p:sp>
        <p:sp>
          <p:nvSpPr>
            <p:cNvPr id="27706" name="Line 83"/>
            <p:cNvSpPr/>
            <p:nvPr/>
          </p:nvSpPr>
          <p:spPr>
            <a:xfrm>
              <a:off x="2914" y="3373"/>
              <a:ext cx="0" cy="110"/>
            </a:xfrm>
            <a:prstGeom prst="line">
              <a:avLst/>
            </a:prstGeom>
            <a:ln w="25400" cap="flat" cmpd="sng">
              <a:solidFill>
                <a:schemeClr val="tx1"/>
              </a:solidFill>
              <a:prstDash val="solid"/>
              <a:headEnd type="none" w="med" len="med"/>
              <a:tailEnd type="none" w="med" len="med"/>
            </a:ln>
          </p:spPr>
        </p:sp>
        <p:sp>
          <p:nvSpPr>
            <p:cNvPr id="27707" name="Rectangle 84"/>
            <p:cNvSpPr/>
            <p:nvPr/>
          </p:nvSpPr>
          <p:spPr>
            <a:xfrm>
              <a:off x="3176" y="3402"/>
              <a:ext cx="231" cy="304"/>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08" name="Rectangle 85"/>
            <p:cNvSpPr/>
            <p:nvPr/>
          </p:nvSpPr>
          <p:spPr>
            <a:xfrm>
              <a:off x="2856" y="3417"/>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dirty="0">
                  <a:latin typeface="Times New Roman" panose="02020603050405020304" pitchFamily="18" charset="0"/>
                </a:rPr>
                <a:t>+</a:t>
              </a:r>
              <a:endParaRPr lang="en-US" altLang="zh-CN" sz="1800" dirty="0">
                <a:latin typeface="Times New Roman" panose="02020603050405020304" pitchFamily="18" charset="0"/>
              </a:endParaRPr>
            </a:p>
          </p:txBody>
        </p:sp>
        <p:sp>
          <p:nvSpPr>
            <p:cNvPr id="27709" name="Line 86"/>
            <p:cNvSpPr/>
            <p:nvPr/>
          </p:nvSpPr>
          <p:spPr>
            <a:xfrm>
              <a:off x="2618" y="3718"/>
              <a:ext cx="0" cy="111"/>
            </a:xfrm>
            <a:prstGeom prst="line">
              <a:avLst/>
            </a:prstGeom>
            <a:ln w="25400" cap="flat" cmpd="sng">
              <a:solidFill>
                <a:schemeClr val="tx1"/>
              </a:solidFill>
              <a:prstDash val="solid"/>
              <a:headEnd type="none" w="med" len="med"/>
              <a:tailEnd type="none" w="med" len="med"/>
            </a:ln>
          </p:spPr>
        </p:sp>
        <p:sp>
          <p:nvSpPr>
            <p:cNvPr id="27710" name="Rectangle 87"/>
            <p:cNvSpPr/>
            <p:nvPr/>
          </p:nvSpPr>
          <p:spPr>
            <a:xfrm>
              <a:off x="2538" y="3818"/>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id</a:t>
              </a:r>
              <a:endParaRPr lang="en-US" altLang="zh-CN" sz="1800" b="1" dirty="0">
                <a:latin typeface="Times New Roman" panose="02020603050405020304" pitchFamily="18" charset="0"/>
              </a:endParaRPr>
            </a:p>
          </p:txBody>
        </p:sp>
        <p:sp>
          <p:nvSpPr>
            <p:cNvPr id="27711" name="Rectangle 88"/>
            <p:cNvSpPr/>
            <p:nvPr/>
          </p:nvSpPr>
          <p:spPr>
            <a:xfrm>
              <a:off x="4444" y="2424"/>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12" name="Rectangle 89"/>
            <p:cNvSpPr/>
            <p:nvPr/>
          </p:nvSpPr>
          <p:spPr>
            <a:xfrm>
              <a:off x="4774" y="2674"/>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13" name="Line 90"/>
            <p:cNvSpPr/>
            <p:nvPr/>
          </p:nvSpPr>
          <p:spPr>
            <a:xfrm flipH="1">
              <a:off x="4257" y="2701"/>
              <a:ext cx="153" cy="110"/>
            </a:xfrm>
            <a:prstGeom prst="line">
              <a:avLst/>
            </a:prstGeom>
            <a:ln w="25400" cap="flat" cmpd="sng">
              <a:solidFill>
                <a:schemeClr val="tx1"/>
              </a:solidFill>
              <a:prstDash val="solid"/>
              <a:headEnd type="none" w="med" len="med"/>
              <a:tailEnd type="none" w="med" len="med"/>
            </a:ln>
          </p:spPr>
        </p:sp>
        <p:sp>
          <p:nvSpPr>
            <p:cNvPr id="27714" name="Line 91"/>
            <p:cNvSpPr/>
            <p:nvPr/>
          </p:nvSpPr>
          <p:spPr>
            <a:xfrm>
              <a:off x="4598" y="2701"/>
              <a:ext cx="152" cy="110"/>
            </a:xfrm>
            <a:prstGeom prst="line">
              <a:avLst/>
            </a:prstGeom>
            <a:ln w="25400" cap="flat" cmpd="sng">
              <a:solidFill>
                <a:schemeClr val="tx1"/>
              </a:solidFill>
              <a:prstDash val="solid"/>
              <a:headEnd type="none" w="med" len="med"/>
              <a:tailEnd type="none" w="med" len="med"/>
            </a:ln>
          </p:spPr>
        </p:sp>
        <p:sp>
          <p:nvSpPr>
            <p:cNvPr id="27715" name="Rectangle 92"/>
            <p:cNvSpPr/>
            <p:nvPr/>
          </p:nvSpPr>
          <p:spPr>
            <a:xfrm>
              <a:off x="4102" y="2687"/>
              <a:ext cx="232" cy="302"/>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sym typeface="Symbol" panose="05050102010706020507" pitchFamily="18" charset="2"/>
                </a:rPr>
                <a:t></a:t>
              </a:r>
              <a:endParaRPr lang="en-US" altLang="zh-CN" sz="1800" b="1" dirty="0">
                <a:latin typeface="Times New Roman" panose="02020603050405020304" pitchFamily="18" charset="0"/>
              </a:endParaRPr>
            </a:p>
          </p:txBody>
        </p:sp>
        <p:sp>
          <p:nvSpPr>
            <p:cNvPr id="27716" name="Rectangle 93"/>
            <p:cNvSpPr/>
            <p:nvPr/>
          </p:nvSpPr>
          <p:spPr>
            <a:xfrm>
              <a:off x="4486" y="3004"/>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717" name="Line 94"/>
            <p:cNvSpPr/>
            <p:nvPr/>
          </p:nvSpPr>
          <p:spPr>
            <a:xfrm flipH="1">
              <a:off x="4609" y="2964"/>
              <a:ext cx="153" cy="110"/>
            </a:xfrm>
            <a:prstGeom prst="line">
              <a:avLst/>
            </a:prstGeom>
            <a:ln w="25400" cap="flat" cmpd="sng">
              <a:solidFill>
                <a:schemeClr val="tx1"/>
              </a:solidFill>
              <a:prstDash val="solid"/>
              <a:headEnd type="none" w="med" len="med"/>
              <a:tailEnd type="none" w="med" len="med"/>
            </a:ln>
          </p:spPr>
        </p:sp>
        <p:sp>
          <p:nvSpPr>
            <p:cNvPr id="27718" name="Line 95"/>
            <p:cNvSpPr/>
            <p:nvPr/>
          </p:nvSpPr>
          <p:spPr>
            <a:xfrm>
              <a:off x="4938" y="2964"/>
              <a:ext cx="152" cy="110"/>
            </a:xfrm>
            <a:prstGeom prst="line">
              <a:avLst/>
            </a:prstGeom>
            <a:ln w="25400" cap="flat" cmpd="sng">
              <a:solidFill>
                <a:schemeClr val="tx1"/>
              </a:solidFill>
              <a:prstDash val="solid"/>
              <a:headEnd type="none" w="med" len="med"/>
              <a:tailEnd type="none" w="med" len="med"/>
            </a:ln>
          </p:spPr>
        </p:sp>
        <p:sp>
          <p:nvSpPr>
            <p:cNvPr id="27719" name="Line 96"/>
            <p:cNvSpPr/>
            <p:nvPr/>
          </p:nvSpPr>
          <p:spPr>
            <a:xfrm>
              <a:off x="4850" y="2975"/>
              <a:ext cx="0" cy="110"/>
            </a:xfrm>
            <a:prstGeom prst="line">
              <a:avLst/>
            </a:prstGeom>
            <a:ln w="25400" cap="flat" cmpd="sng">
              <a:solidFill>
                <a:schemeClr val="tx1"/>
              </a:solidFill>
              <a:prstDash val="solid"/>
              <a:headEnd type="none" w="med" len="med"/>
              <a:tailEnd type="none" w="med" len="med"/>
            </a:ln>
          </p:spPr>
        </p:sp>
        <p:sp>
          <p:nvSpPr>
            <p:cNvPr id="27720" name="Rectangle 97"/>
            <p:cNvSpPr/>
            <p:nvPr/>
          </p:nvSpPr>
          <p:spPr>
            <a:xfrm>
              <a:off x="5112" y="3004"/>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721" name="Rectangle 98"/>
            <p:cNvSpPr/>
            <p:nvPr/>
          </p:nvSpPr>
          <p:spPr>
            <a:xfrm>
              <a:off x="4782" y="3032"/>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22" name="Rectangle 99"/>
            <p:cNvSpPr/>
            <p:nvPr/>
          </p:nvSpPr>
          <p:spPr>
            <a:xfrm>
              <a:off x="4474" y="3417"/>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23" name="Line 100"/>
            <p:cNvSpPr/>
            <p:nvPr/>
          </p:nvSpPr>
          <p:spPr>
            <a:xfrm flipH="1">
              <a:off x="4598" y="3377"/>
              <a:ext cx="152" cy="110"/>
            </a:xfrm>
            <a:prstGeom prst="line">
              <a:avLst/>
            </a:prstGeom>
            <a:ln w="25400" cap="flat" cmpd="sng">
              <a:solidFill>
                <a:schemeClr val="tx1"/>
              </a:solidFill>
              <a:prstDash val="solid"/>
              <a:headEnd type="none" w="med" len="med"/>
              <a:tailEnd type="none" w="med" len="med"/>
            </a:ln>
          </p:spPr>
        </p:sp>
        <p:sp>
          <p:nvSpPr>
            <p:cNvPr id="27724" name="Line 101"/>
            <p:cNvSpPr/>
            <p:nvPr/>
          </p:nvSpPr>
          <p:spPr>
            <a:xfrm>
              <a:off x="4926" y="3377"/>
              <a:ext cx="153" cy="110"/>
            </a:xfrm>
            <a:prstGeom prst="line">
              <a:avLst/>
            </a:prstGeom>
            <a:ln w="25400" cap="flat" cmpd="sng">
              <a:solidFill>
                <a:schemeClr val="tx1"/>
              </a:solidFill>
              <a:prstDash val="solid"/>
              <a:headEnd type="none" w="med" len="med"/>
              <a:tailEnd type="none" w="med" len="med"/>
            </a:ln>
          </p:spPr>
        </p:sp>
        <p:sp>
          <p:nvSpPr>
            <p:cNvPr id="27725" name="Line 102"/>
            <p:cNvSpPr/>
            <p:nvPr/>
          </p:nvSpPr>
          <p:spPr>
            <a:xfrm>
              <a:off x="4838" y="3388"/>
              <a:ext cx="0" cy="110"/>
            </a:xfrm>
            <a:prstGeom prst="line">
              <a:avLst/>
            </a:prstGeom>
            <a:ln w="25400" cap="flat" cmpd="sng">
              <a:solidFill>
                <a:schemeClr val="tx1"/>
              </a:solidFill>
              <a:prstDash val="solid"/>
              <a:headEnd type="none" w="med" len="med"/>
              <a:tailEnd type="none" w="med" len="med"/>
            </a:ln>
          </p:spPr>
        </p:sp>
        <p:sp>
          <p:nvSpPr>
            <p:cNvPr id="27726" name="Rectangle 103"/>
            <p:cNvSpPr/>
            <p:nvPr/>
          </p:nvSpPr>
          <p:spPr>
            <a:xfrm>
              <a:off x="5101" y="3417"/>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i="1" dirty="0">
                  <a:latin typeface="Times New Roman" panose="02020603050405020304" pitchFamily="18" charset="0"/>
                </a:rPr>
                <a:t>E</a:t>
              </a:r>
              <a:endParaRPr lang="en-US" altLang="zh-CN" sz="1800" b="1" i="1" dirty="0">
                <a:latin typeface="Times New Roman" panose="02020603050405020304" pitchFamily="18" charset="0"/>
              </a:endParaRPr>
            </a:p>
          </p:txBody>
        </p:sp>
        <p:sp>
          <p:nvSpPr>
            <p:cNvPr id="27727" name="Rectangle 104"/>
            <p:cNvSpPr/>
            <p:nvPr/>
          </p:nvSpPr>
          <p:spPr>
            <a:xfrm>
              <a:off x="4781" y="3432"/>
              <a:ext cx="232"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a:t>
              </a:r>
              <a:endParaRPr lang="en-US" altLang="zh-CN" sz="1800" b="1" dirty="0">
                <a:latin typeface="Times New Roman" panose="02020603050405020304" pitchFamily="18" charset="0"/>
              </a:endParaRPr>
            </a:p>
          </p:txBody>
        </p:sp>
        <p:sp>
          <p:nvSpPr>
            <p:cNvPr id="27728" name="Line 105"/>
            <p:cNvSpPr/>
            <p:nvPr/>
          </p:nvSpPr>
          <p:spPr>
            <a:xfrm>
              <a:off x="4542" y="3733"/>
              <a:ext cx="0" cy="110"/>
            </a:xfrm>
            <a:prstGeom prst="line">
              <a:avLst/>
            </a:prstGeom>
            <a:ln w="25400" cap="flat" cmpd="sng">
              <a:solidFill>
                <a:schemeClr val="tx1"/>
              </a:solidFill>
              <a:prstDash val="solid"/>
              <a:headEnd type="none" w="med" len="med"/>
              <a:tailEnd type="none" w="med" len="med"/>
            </a:ln>
          </p:spPr>
        </p:sp>
        <p:sp>
          <p:nvSpPr>
            <p:cNvPr id="27729" name="Rectangle 106"/>
            <p:cNvSpPr/>
            <p:nvPr/>
          </p:nvSpPr>
          <p:spPr>
            <a:xfrm>
              <a:off x="4463" y="3832"/>
              <a:ext cx="231" cy="303"/>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id</a:t>
              </a:r>
              <a:endParaRPr lang="en-US" altLang="zh-CN" sz="1800" b="1" dirty="0">
                <a:latin typeface="Times New Roman" panose="02020603050405020304" pitchFamily="18" charset="0"/>
              </a:endParaRPr>
            </a:p>
          </p:txBody>
        </p:sp>
        <p:sp>
          <p:nvSpPr>
            <p:cNvPr id="27730" name="Line 107"/>
            <p:cNvSpPr/>
            <p:nvPr/>
          </p:nvSpPr>
          <p:spPr>
            <a:xfrm>
              <a:off x="5168" y="3718"/>
              <a:ext cx="0" cy="110"/>
            </a:xfrm>
            <a:prstGeom prst="line">
              <a:avLst/>
            </a:prstGeom>
            <a:ln w="25400" cap="flat" cmpd="sng">
              <a:solidFill>
                <a:schemeClr val="tx1"/>
              </a:solidFill>
              <a:prstDash val="solid"/>
              <a:headEnd type="none" w="med" len="med"/>
              <a:tailEnd type="none" w="med" len="med"/>
            </a:ln>
          </p:spPr>
        </p:sp>
        <p:sp>
          <p:nvSpPr>
            <p:cNvPr id="27731" name="Rectangle 108"/>
            <p:cNvSpPr/>
            <p:nvPr/>
          </p:nvSpPr>
          <p:spPr>
            <a:xfrm>
              <a:off x="5101" y="3805"/>
              <a:ext cx="231" cy="302"/>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1800" b="1" dirty="0">
                  <a:latin typeface="Times New Roman" panose="02020603050405020304" pitchFamily="18" charset="0"/>
                </a:rPr>
                <a:t>id</a:t>
              </a:r>
              <a:endParaRPr lang="en-US" altLang="zh-CN" sz="1800" b="1" dirty="0">
                <a:latin typeface="Times New Roman" panose="02020603050405020304" pitchFamily="18" charset="0"/>
              </a:endParaRPr>
            </a:p>
          </p:txBody>
        </p:sp>
      </p:grpSp>
    </p:spTree>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8675" name="Text Box 2"/>
          <p:cNvSpPr txBox="1"/>
          <p:nvPr/>
        </p:nvSpPr>
        <p:spPr>
          <a:xfrm>
            <a:off x="900113" y="1700213"/>
            <a:ext cx="7345362"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每个句子不一定只有一个分析树，或者说不一定只有一个最左推导或最右推导。</a:t>
            </a:r>
            <a:endParaRPr lang="zh-CN" altLang="en-US" sz="2000" dirty="0">
              <a:solidFill>
                <a:srgbClr val="000000"/>
              </a:solidFill>
            </a:endParaRPr>
          </a:p>
        </p:txBody>
      </p:sp>
      <p:sp>
        <p:nvSpPr>
          <p:cNvPr id="28676" name="Text Box 4"/>
          <p:cNvSpPr txBox="1"/>
          <p:nvPr/>
        </p:nvSpPr>
        <p:spPr>
          <a:xfrm>
            <a:off x="755650" y="2708275"/>
            <a:ext cx="7632700" cy="854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CC"/>
                </a:solidFill>
              </a:rPr>
              <a:t>例</a:t>
            </a:r>
            <a:r>
              <a:rPr lang="en-US" altLang="zh-CN" sz="2000" dirty="0">
                <a:solidFill>
                  <a:srgbClr val="0000CC"/>
                </a:solidFill>
              </a:rPr>
              <a:t>4.6</a:t>
            </a:r>
            <a:r>
              <a:rPr lang="en-US" altLang="zh-CN" sz="2000" dirty="0">
                <a:solidFill>
                  <a:srgbClr val="000000"/>
                </a:solidFill>
              </a:rPr>
              <a:t> </a:t>
            </a:r>
            <a:r>
              <a:rPr lang="zh-CN" altLang="en-US" sz="2000" dirty="0">
                <a:solidFill>
                  <a:srgbClr val="000000"/>
                </a:solidFill>
              </a:rPr>
              <a:t>对于</a:t>
            </a:r>
            <a:r>
              <a:rPr lang="en-US" altLang="zh-CN" sz="2000" dirty="0">
                <a:solidFill>
                  <a:srgbClr val="000000"/>
                </a:solidFill>
              </a:rPr>
              <a:t>4-3</a:t>
            </a:r>
            <a:r>
              <a:rPr lang="zh-CN" altLang="en-US" sz="2000" dirty="0">
                <a:solidFill>
                  <a:srgbClr val="000000"/>
                </a:solidFill>
              </a:rPr>
              <a:t>的算术表达式文法，句子</a:t>
            </a:r>
            <a:r>
              <a:rPr lang="en-US" altLang="zh-CN" sz="2000" dirty="0">
                <a:solidFill>
                  <a:srgbClr val="000000"/>
                </a:solidFill>
              </a:rPr>
              <a:t>id*id+id</a:t>
            </a:r>
            <a:r>
              <a:rPr lang="zh-CN" altLang="en-US" sz="2000" dirty="0">
                <a:solidFill>
                  <a:srgbClr val="000000"/>
                </a:solidFill>
              </a:rPr>
              <a:t>有两个不同的最 </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左推导</a:t>
            </a:r>
            <a:endParaRPr lang="zh-CN" altLang="en-US" sz="2000" dirty="0">
              <a:solidFill>
                <a:srgbClr val="000000"/>
              </a:solidFill>
            </a:endParaRPr>
          </a:p>
        </p:txBody>
      </p:sp>
      <p:sp>
        <p:nvSpPr>
          <p:cNvPr id="28677" name="Rectangle 5"/>
          <p:cNvSpPr>
            <a:spLocks noGrp="1"/>
          </p:cNvSpPr>
          <p:nvPr>
            <p:ph idx="1"/>
          </p:nvPr>
        </p:nvSpPr>
        <p:spPr>
          <a:xfrm>
            <a:off x="611188" y="908050"/>
            <a:ext cx="8229600" cy="533400"/>
          </a:xfrm>
        </p:spPr>
        <p:txBody>
          <a:bodyPr vert="horz" wrap="square" lIns="91440" tIns="45720" rIns="91440" bIns="45720" anchor="t" anchorCtr="0"/>
          <a:p>
            <a:pPr eaLnBrk="1" hangingPunct="1"/>
            <a:r>
              <a:rPr lang="en-US" altLang="zh-CN" sz="2800" b="1" dirty="0">
                <a:latin typeface="宋体" panose="02010600030101010101" pitchFamily="2" charset="-122"/>
              </a:rPr>
              <a:t>4.2.5 </a:t>
            </a:r>
            <a:r>
              <a:rPr lang="zh-CN" altLang="en-US" sz="2800" b="1" dirty="0">
                <a:latin typeface="宋体" panose="02010600030101010101" pitchFamily="2" charset="-122"/>
              </a:rPr>
              <a:t>二义性</a:t>
            </a:r>
            <a:endParaRPr lang="zh-CN" altLang="en-US" sz="2800" b="1" dirty="0">
              <a:latin typeface="宋体" panose="02010600030101010101" pitchFamily="2" charset="-122"/>
            </a:endParaRPr>
          </a:p>
        </p:txBody>
      </p:sp>
      <p:sp>
        <p:nvSpPr>
          <p:cNvPr id="28678" name="Rectangle 7"/>
          <p:cNvSpPr/>
          <p:nvPr/>
        </p:nvSpPr>
        <p:spPr>
          <a:xfrm>
            <a:off x="1187450" y="4508500"/>
            <a:ext cx="6769100" cy="1465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i="1" dirty="0"/>
              <a:t>E </a:t>
            </a:r>
            <a:r>
              <a:rPr lang="en-US" altLang="zh-CN" sz="1800" b="1" dirty="0">
                <a:sym typeface="Symbol" panose="05050102010706020507" pitchFamily="18" charset="2"/>
              </a:rPr>
              <a:t></a:t>
            </a:r>
            <a:r>
              <a:rPr lang="en-US" altLang="zh-CN" sz="1800" b="1" dirty="0"/>
              <a:t> </a:t>
            </a:r>
            <a:r>
              <a:rPr lang="en-US" altLang="zh-CN" sz="1800" b="1" i="1" dirty="0"/>
              <a:t>E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a:t>
            </a:r>
            <a:r>
              <a:rPr lang="en-US" altLang="zh-CN" sz="1800" b="1" i="1" dirty="0"/>
              <a:t>E</a:t>
            </a:r>
            <a:r>
              <a:rPr lang="en-US" altLang="zh-CN" sz="1800" b="1" dirty="0"/>
              <a:t>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 </a:t>
            </a:r>
            <a:r>
              <a:rPr lang="en-US" altLang="zh-CN" sz="1800" b="1" i="1" dirty="0"/>
              <a:t>E</a:t>
            </a:r>
            <a:endParaRPr lang="en-US" altLang="zh-CN" sz="1800" b="1" dirty="0"/>
          </a:p>
          <a:p>
            <a:pPr marL="0" lvl="0" indent="0" eaLnBrk="1" hangingPunct="1">
              <a:spcBef>
                <a:spcPct val="0"/>
              </a:spcBef>
              <a:buNone/>
            </a:pPr>
            <a:r>
              <a:rPr lang="en-US" altLang="zh-CN" sz="1800" b="1" dirty="0">
                <a:sym typeface="Symbol" panose="05050102010706020507" pitchFamily="18" charset="2"/>
              </a:rPr>
              <a:t>   </a:t>
            </a:r>
            <a:r>
              <a:rPr lang="en-US" altLang="zh-CN" sz="1800" b="1" dirty="0"/>
              <a:t> id </a:t>
            </a:r>
            <a:r>
              <a:rPr lang="en-US" altLang="zh-CN" sz="1800" b="1" dirty="0">
                <a:sym typeface="Symbol" panose="05050102010706020507" pitchFamily="18" charset="2"/>
              </a:rPr>
              <a:t></a:t>
            </a:r>
            <a:r>
              <a:rPr lang="en-US" altLang="zh-CN" sz="1800" b="1" i="1" dirty="0"/>
              <a:t> E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a:t>
            </a:r>
            <a:r>
              <a:rPr lang="en-US" altLang="zh-CN" sz="1800" b="1" i="1" dirty="0"/>
              <a:t>E</a:t>
            </a:r>
            <a:r>
              <a:rPr lang="en-US" altLang="zh-CN" sz="1800" b="1" dirty="0"/>
              <a:t>  </a:t>
            </a:r>
            <a:endParaRPr lang="en-US" altLang="zh-CN" sz="1800" b="1" dirty="0"/>
          </a:p>
          <a:p>
            <a:pPr marL="0" lvl="0" indent="0" eaLnBrk="1" hangingPunct="1">
              <a:spcBef>
                <a:spcPct val="0"/>
              </a:spcBef>
              <a:buNone/>
            </a:pPr>
            <a:r>
              <a:rPr lang="en-US" altLang="zh-CN" sz="1800" b="1" dirty="0">
                <a:sym typeface="Symbol" panose="05050102010706020507" pitchFamily="18" charset="2"/>
              </a:rPr>
              <a:t>   </a:t>
            </a:r>
            <a:r>
              <a:rPr lang="en-US" altLang="zh-CN" sz="1800" b="1" dirty="0"/>
              <a:t> id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 </a:t>
            </a:r>
            <a:r>
              <a:rPr lang="en-US" altLang="zh-CN" sz="1800" b="1" i="1" dirty="0"/>
              <a:t>E			                </a:t>
            </a:r>
            <a:r>
              <a:rPr lang="en-US" altLang="zh-CN" sz="1800" b="1" dirty="0">
                <a:sym typeface="Symbol" panose="05050102010706020507" pitchFamily="18" charset="2"/>
              </a:rPr>
              <a:t></a:t>
            </a:r>
            <a:r>
              <a:rPr lang="en-US" altLang="zh-CN" sz="1800" b="1" dirty="0"/>
              <a:t> id </a:t>
            </a:r>
            <a:r>
              <a:rPr lang="en-US" altLang="zh-CN" sz="1800" b="1" dirty="0">
                <a:sym typeface="Symbol" panose="05050102010706020507" pitchFamily="18" charset="2"/>
              </a:rPr>
              <a:t></a:t>
            </a:r>
            <a:r>
              <a:rPr lang="en-US" altLang="zh-CN" sz="1800" b="1" dirty="0"/>
              <a:t> </a:t>
            </a:r>
            <a:r>
              <a:rPr lang="en-US" altLang="zh-CN" sz="1800" b="1" i="1" dirty="0"/>
              <a:t>E</a:t>
            </a:r>
            <a:r>
              <a:rPr lang="en-US" altLang="zh-CN" sz="1800" b="1" dirty="0"/>
              <a:t> + </a:t>
            </a:r>
            <a:r>
              <a:rPr lang="en-US" altLang="zh-CN" sz="1800" b="1" i="1" dirty="0"/>
              <a:t>E</a:t>
            </a:r>
            <a:r>
              <a:rPr lang="en-US" altLang="zh-CN" sz="1800" b="1" dirty="0"/>
              <a:t>  </a:t>
            </a:r>
            <a:endParaRPr lang="en-US" altLang="zh-CN" sz="1800" b="1" dirty="0"/>
          </a:p>
          <a:p>
            <a:pPr marL="0" lvl="0" indent="0" eaLnBrk="1" hangingPunct="1">
              <a:spcBef>
                <a:spcPct val="0"/>
              </a:spcBef>
              <a:buNone/>
            </a:pPr>
            <a:r>
              <a:rPr lang="en-US" altLang="zh-CN" sz="1800" b="1" dirty="0">
                <a:sym typeface="Symbol" panose="05050102010706020507" pitchFamily="18" charset="2"/>
              </a:rPr>
              <a:t>   </a:t>
            </a:r>
            <a:r>
              <a:rPr lang="en-US" altLang="zh-CN" sz="1800" b="1" dirty="0"/>
              <a:t> id </a:t>
            </a:r>
            <a:r>
              <a:rPr lang="en-US" altLang="zh-CN" sz="1800" b="1" dirty="0">
                <a:sym typeface="Symbol" panose="05050102010706020507" pitchFamily="18" charset="2"/>
              </a:rPr>
              <a:t></a:t>
            </a:r>
            <a:r>
              <a:rPr lang="en-US" altLang="zh-CN" sz="1800" b="1" dirty="0"/>
              <a:t> id + </a:t>
            </a:r>
            <a:r>
              <a:rPr lang="en-US" altLang="zh-CN" sz="1800" b="1" i="1" dirty="0"/>
              <a:t>E			                </a:t>
            </a:r>
            <a:r>
              <a:rPr lang="en-US" altLang="zh-CN" sz="1800" b="1" dirty="0">
                <a:sym typeface="Symbol" panose="05050102010706020507" pitchFamily="18" charset="2"/>
              </a:rPr>
              <a:t></a:t>
            </a:r>
            <a:r>
              <a:rPr lang="en-US" altLang="zh-CN" sz="1800" b="1" dirty="0"/>
              <a:t> id </a:t>
            </a:r>
            <a:r>
              <a:rPr lang="en-US" altLang="zh-CN" sz="1800" b="1" dirty="0">
                <a:sym typeface="Symbol" panose="05050102010706020507" pitchFamily="18" charset="2"/>
              </a:rPr>
              <a:t></a:t>
            </a:r>
            <a:r>
              <a:rPr lang="en-US" altLang="zh-CN" sz="1800" b="1" dirty="0"/>
              <a:t> id + </a:t>
            </a:r>
            <a:r>
              <a:rPr lang="en-US" altLang="zh-CN" sz="1800" b="1" i="1" dirty="0"/>
              <a:t>E</a:t>
            </a:r>
            <a:endParaRPr lang="en-US" altLang="zh-CN" sz="1800" b="1" dirty="0"/>
          </a:p>
          <a:p>
            <a:pPr marL="0" lvl="0" indent="0" eaLnBrk="1" hangingPunct="1">
              <a:spcBef>
                <a:spcPct val="0"/>
              </a:spcBef>
              <a:buNone/>
            </a:pPr>
            <a:r>
              <a:rPr lang="en-US" altLang="zh-CN" sz="1800" b="1" dirty="0">
                <a:sym typeface="Symbol" panose="05050102010706020507" pitchFamily="18" charset="2"/>
              </a:rPr>
              <a:t>   </a:t>
            </a:r>
            <a:r>
              <a:rPr lang="en-US" altLang="zh-CN" sz="1800" b="1" dirty="0"/>
              <a:t> id </a:t>
            </a:r>
            <a:r>
              <a:rPr lang="en-US" altLang="zh-CN" sz="1800" b="1" dirty="0">
                <a:sym typeface="Symbol" panose="05050102010706020507" pitchFamily="18" charset="2"/>
              </a:rPr>
              <a:t></a:t>
            </a:r>
            <a:r>
              <a:rPr lang="en-US" altLang="zh-CN" sz="1800" b="1" dirty="0"/>
              <a:t> id + id		                </a:t>
            </a:r>
            <a:r>
              <a:rPr lang="en-US" altLang="zh-CN" sz="1800" b="1" dirty="0">
                <a:sym typeface="Symbol" panose="05050102010706020507" pitchFamily="18" charset="2"/>
              </a:rPr>
              <a:t></a:t>
            </a:r>
            <a:r>
              <a:rPr lang="en-US" altLang="zh-CN" sz="1800" b="1" dirty="0"/>
              <a:t> id </a:t>
            </a:r>
            <a:r>
              <a:rPr lang="en-US" altLang="zh-CN" sz="1800" b="1" dirty="0">
                <a:sym typeface="Symbol" panose="05050102010706020507" pitchFamily="18" charset="2"/>
              </a:rPr>
              <a:t></a:t>
            </a:r>
            <a:r>
              <a:rPr lang="en-US" altLang="zh-CN" sz="1800" b="1" dirty="0"/>
              <a:t> id + id</a:t>
            </a:r>
            <a:endParaRPr lang="en-US" altLang="zh-CN" sz="1800" b="1" dirty="0"/>
          </a:p>
        </p:txBody>
      </p:sp>
      <p:sp>
        <p:nvSpPr>
          <p:cNvPr id="28679" name="矩形 1"/>
          <p:cNvSpPr/>
          <p:nvPr/>
        </p:nvSpPr>
        <p:spPr>
          <a:xfrm>
            <a:off x="1468438" y="3749675"/>
            <a:ext cx="65151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E → E+E | E*E | (E) | -E | id                  (4.3)</a:t>
            </a:r>
            <a:endParaRPr lang="en-US" altLang="zh-CN" sz="2000" dirty="0">
              <a:solidFill>
                <a:srgbClr val="000000"/>
              </a:solidFill>
            </a:endParaRPr>
          </a:p>
        </p:txBody>
      </p:sp>
    </p:spTree>
  </p:cSld>
  <p:clrMapOvr>
    <a:masterClrMapping/>
  </p:clrMapOvr>
  <p:transition spd="med">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29699" name="Group 4"/>
          <p:cNvGrpSpPr/>
          <p:nvPr/>
        </p:nvGrpSpPr>
        <p:grpSpPr>
          <a:xfrm>
            <a:off x="611188" y="620713"/>
            <a:ext cx="8153400" cy="2438400"/>
            <a:chOff x="288" y="2592"/>
            <a:chExt cx="5136" cy="1536"/>
          </a:xfrm>
        </p:grpSpPr>
        <p:sp>
          <p:nvSpPr>
            <p:cNvPr id="29701" name="Rectangle 5"/>
            <p:cNvSpPr/>
            <p:nvPr/>
          </p:nvSpPr>
          <p:spPr>
            <a:xfrm>
              <a:off x="901" y="2592"/>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02" name="Line 6"/>
            <p:cNvSpPr/>
            <p:nvPr/>
          </p:nvSpPr>
          <p:spPr>
            <a:xfrm flipH="1">
              <a:off x="455" y="2850"/>
              <a:ext cx="431" cy="214"/>
            </a:xfrm>
            <a:prstGeom prst="line">
              <a:avLst/>
            </a:prstGeom>
            <a:ln w="25400" cap="flat" cmpd="sng">
              <a:solidFill>
                <a:schemeClr val="tx1"/>
              </a:solidFill>
              <a:prstDash val="solid"/>
              <a:headEnd type="none" w="med" len="med"/>
              <a:tailEnd type="none" w="med" len="med"/>
            </a:ln>
          </p:spPr>
        </p:sp>
        <p:sp>
          <p:nvSpPr>
            <p:cNvPr id="29703" name="Line 7"/>
            <p:cNvSpPr/>
            <p:nvPr/>
          </p:nvSpPr>
          <p:spPr>
            <a:xfrm>
              <a:off x="1082" y="2865"/>
              <a:ext cx="431" cy="213"/>
            </a:xfrm>
            <a:prstGeom prst="line">
              <a:avLst/>
            </a:prstGeom>
            <a:ln w="25400" cap="flat" cmpd="sng">
              <a:solidFill>
                <a:schemeClr val="tx1"/>
              </a:solidFill>
              <a:prstDash val="solid"/>
              <a:headEnd type="none" w="med" len="med"/>
              <a:tailEnd type="none" w="med" len="med"/>
            </a:ln>
          </p:spPr>
        </p:sp>
        <p:sp>
          <p:nvSpPr>
            <p:cNvPr id="29704" name="Line 8"/>
            <p:cNvSpPr/>
            <p:nvPr/>
          </p:nvSpPr>
          <p:spPr>
            <a:xfrm>
              <a:off x="969" y="2928"/>
              <a:ext cx="0" cy="183"/>
            </a:xfrm>
            <a:prstGeom prst="line">
              <a:avLst/>
            </a:prstGeom>
            <a:ln w="25400" cap="flat" cmpd="sng">
              <a:solidFill>
                <a:schemeClr val="tx1"/>
              </a:solidFill>
              <a:prstDash val="solid"/>
              <a:headEnd type="none" w="med" len="med"/>
              <a:tailEnd type="none" w="med" len="med"/>
            </a:ln>
          </p:spPr>
        </p:sp>
        <p:sp>
          <p:nvSpPr>
            <p:cNvPr id="29705" name="Rectangle 9"/>
            <p:cNvSpPr/>
            <p:nvPr/>
          </p:nvSpPr>
          <p:spPr>
            <a:xfrm>
              <a:off x="288" y="2974"/>
              <a:ext cx="293"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06" name="Rectangle 10"/>
            <p:cNvSpPr/>
            <p:nvPr/>
          </p:nvSpPr>
          <p:spPr>
            <a:xfrm>
              <a:off x="1487" y="2987"/>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07" name="Rectangle 11"/>
            <p:cNvSpPr/>
            <p:nvPr/>
          </p:nvSpPr>
          <p:spPr>
            <a:xfrm>
              <a:off x="901" y="3036"/>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29708" name="Line 12"/>
            <p:cNvSpPr/>
            <p:nvPr/>
          </p:nvSpPr>
          <p:spPr>
            <a:xfrm>
              <a:off x="1695" y="3217"/>
              <a:ext cx="431" cy="213"/>
            </a:xfrm>
            <a:prstGeom prst="line">
              <a:avLst/>
            </a:prstGeom>
            <a:ln w="25400" cap="flat" cmpd="sng">
              <a:solidFill>
                <a:schemeClr val="tx1"/>
              </a:solidFill>
              <a:prstDash val="solid"/>
              <a:headEnd type="none" w="med" len="med"/>
              <a:tailEnd type="none" w="med" len="med"/>
            </a:ln>
          </p:spPr>
        </p:sp>
        <p:sp>
          <p:nvSpPr>
            <p:cNvPr id="29709" name="Line 13"/>
            <p:cNvSpPr/>
            <p:nvPr/>
          </p:nvSpPr>
          <p:spPr>
            <a:xfrm flipH="1">
              <a:off x="1040" y="3217"/>
              <a:ext cx="430" cy="213"/>
            </a:xfrm>
            <a:prstGeom prst="line">
              <a:avLst/>
            </a:prstGeom>
            <a:ln w="25400" cap="flat" cmpd="sng">
              <a:solidFill>
                <a:schemeClr val="tx1"/>
              </a:solidFill>
              <a:prstDash val="solid"/>
              <a:headEnd type="none" w="med" len="med"/>
              <a:tailEnd type="none" w="med" len="med"/>
            </a:ln>
          </p:spPr>
        </p:sp>
        <p:sp>
          <p:nvSpPr>
            <p:cNvPr id="29710" name="Rectangle 14"/>
            <p:cNvSpPr/>
            <p:nvPr/>
          </p:nvSpPr>
          <p:spPr>
            <a:xfrm>
              <a:off x="1496" y="3371"/>
              <a:ext cx="294"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29711" name="Line 15"/>
            <p:cNvSpPr/>
            <p:nvPr/>
          </p:nvSpPr>
          <p:spPr>
            <a:xfrm>
              <a:off x="1571" y="3308"/>
              <a:ext cx="0" cy="183"/>
            </a:xfrm>
            <a:prstGeom prst="line">
              <a:avLst/>
            </a:prstGeom>
            <a:ln w="25400" cap="flat" cmpd="sng">
              <a:solidFill>
                <a:schemeClr val="tx1"/>
              </a:solidFill>
              <a:prstDash val="solid"/>
              <a:headEnd type="none" w="med" len="med"/>
              <a:tailEnd type="none" w="med" len="med"/>
            </a:ln>
          </p:spPr>
        </p:sp>
        <p:sp>
          <p:nvSpPr>
            <p:cNvPr id="29712" name="Rectangle 16"/>
            <p:cNvSpPr/>
            <p:nvPr/>
          </p:nvSpPr>
          <p:spPr>
            <a:xfrm>
              <a:off x="871" y="3324"/>
              <a:ext cx="293"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13" name="Rectangle 17"/>
            <p:cNvSpPr/>
            <p:nvPr/>
          </p:nvSpPr>
          <p:spPr>
            <a:xfrm>
              <a:off x="2126" y="3308"/>
              <a:ext cx="293"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14" name="Line 18"/>
            <p:cNvSpPr/>
            <p:nvPr/>
          </p:nvSpPr>
          <p:spPr>
            <a:xfrm>
              <a:off x="960" y="3660"/>
              <a:ext cx="0" cy="183"/>
            </a:xfrm>
            <a:prstGeom prst="line">
              <a:avLst/>
            </a:prstGeom>
            <a:ln w="25400" cap="flat" cmpd="sng">
              <a:solidFill>
                <a:schemeClr val="tx1"/>
              </a:solidFill>
              <a:prstDash val="solid"/>
              <a:headEnd type="none" w="med" len="med"/>
              <a:tailEnd type="none" w="med" len="med"/>
            </a:ln>
          </p:spPr>
        </p:sp>
        <p:sp>
          <p:nvSpPr>
            <p:cNvPr id="29715" name="Line 19"/>
            <p:cNvSpPr/>
            <p:nvPr/>
          </p:nvSpPr>
          <p:spPr>
            <a:xfrm>
              <a:off x="2211" y="3658"/>
              <a:ext cx="0" cy="183"/>
            </a:xfrm>
            <a:prstGeom prst="line">
              <a:avLst/>
            </a:prstGeom>
            <a:ln w="25400" cap="flat" cmpd="sng">
              <a:solidFill>
                <a:schemeClr val="tx1"/>
              </a:solidFill>
              <a:prstDash val="solid"/>
              <a:headEnd type="none" w="med" len="med"/>
              <a:tailEnd type="none" w="med" len="med"/>
            </a:ln>
          </p:spPr>
        </p:sp>
        <p:sp>
          <p:nvSpPr>
            <p:cNvPr id="29716" name="Line 20"/>
            <p:cNvSpPr/>
            <p:nvPr/>
          </p:nvSpPr>
          <p:spPr>
            <a:xfrm>
              <a:off x="373" y="3294"/>
              <a:ext cx="0" cy="183"/>
            </a:xfrm>
            <a:prstGeom prst="line">
              <a:avLst/>
            </a:prstGeom>
            <a:ln w="25400" cap="flat" cmpd="sng">
              <a:solidFill>
                <a:schemeClr val="tx1"/>
              </a:solidFill>
              <a:prstDash val="solid"/>
              <a:headEnd type="none" w="med" len="med"/>
              <a:tailEnd type="none" w="med" len="med"/>
            </a:ln>
          </p:spPr>
        </p:sp>
        <p:sp>
          <p:nvSpPr>
            <p:cNvPr id="29717" name="Rectangle 21"/>
            <p:cNvSpPr/>
            <p:nvPr/>
          </p:nvSpPr>
          <p:spPr>
            <a:xfrm>
              <a:off x="288" y="3459"/>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sp>
          <p:nvSpPr>
            <p:cNvPr id="29718" name="Rectangle 22"/>
            <p:cNvSpPr/>
            <p:nvPr/>
          </p:nvSpPr>
          <p:spPr>
            <a:xfrm>
              <a:off x="858" y="3809"/>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sp>
          <p:nvSpPr>
            <p:cNvPr id="29719" name="Rectangle 23"/>
            <p:cNvSpPr/>
            <p:nvPr/>
          </p:nvSpPr>
          <p:spPr>
            <a:xfrm>
              <a:off x="2113" y="3794"/>
              <a:ext cx="293"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sp>
          <p:nvSpPr>
            <p:cNvPr id="29720" name="Rectangle 24"/>
            <p:cNvSpPr/>
            <p:nvPr/>
          </p:nvSpPr>
          <p:spPr>
            <a:xfrm>
              <a:off x="4547" y="2595"/>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21" name="Line 25"/>
            <p:cNvSpPr/>
            <p:nvPr/>
          </p:nvSpPr>
          <p:spPr>
            <a:xfrm flipH="1">
              <a:off x="4102" y="2853"/>
              <a:ext cx="430" cy="214"/>
            </a:xfrm>
            <a:prstGeom prst="line">
              <a:avLst/>
            </a:prstGeom>
            <a:ln w="25400" cap="flat" cmpd="sng">
              <a:solidFill>
                <a:schemeClr val="tx1"/>
              </a:solidFill>
              <a:prstDash val="solid"/>
              <a:headEnd type="none" w="med" len="med"/>
              <a:tailEnd type="none" w="med" len="med"/>
            </a:ln>
          </p:spPr>
        </p:sp>
        <p:sp>
          <p:nvSpPr>
            <p:cNvPr id="29722" name="Line 26"/>
            <p:cNvSpPr/>
            <p:nvPr/>
          </p:nvSpPr>
          <p:spPr>
            <a:xfrm>
              <a:off x="4729" y="2867"/>
              <a:ext cx="430" cy="214"/>
            </a:xfrm>
            <a:prstGeom prst="line">
              <a:avLst/>
            </a:prstGeom>
            <a:ln w="25400" cap="flat" cmpd="sng">
              <a:solidFill>
                <a:schemeClr val="tx1"/>
              </a:solidFill>
              <a:prstDash val="solid"/>
              <a:headEnd type="none" w="med" len="med"/>
              <a:tailEnd type="none" w="med" len="med"/>
            </a:ln>
          </p:spPr>
        </p:sp>
        <p:sp>
          <p:nvSpPr>
            <p:cNvPr id="29723" name="Line 27"/>
            <p:cNvSpPr/>
            <p:nvPr/>
          </p:nvSpPr>
          <p:spPr>
            <a:xfrm>
              <a:off x="4615" y="2931"/>
              <a:ext cx="0" cy="183"/>
            </a:xfrm>
            <a:prstGeom prst="line">
              <a:avLst/>
            </a:prstGeom>
            <a:ln w="25400" cap="flat" cmpd="sng">
              <a:solidFill>
                <a:schemeClr val="tx1"/>
              </a:solidFill>
              <a:prstDash val="solid"/>
              <a:headEnd type="none" w="med" len="med"/>
              <a:tailEnd type="none" w="med" len="med"/>
            </a:ln>
          </p:spPr>
        </p:sp>
        <p:sp>
          <p:nvSpPr>
            <p:cNvPr id="29724" name="Rectangle 28"/>
            <p:cNvSpPr/>
            <p:nvPr/>
          </p:nvSpPr>
          <p:spPr>
            <a:xfrm>
              <a:off x="5131" y="3024"/>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25" name="Line 29"/>
            <p:cNvSpPr/>
            <p:nvPr/>
          </p:nvSpPr>
          <p:spPr>
            <a:xfrm>
              <a:off x="5216" y="3343"/>
              <a:ext cx="0" cy="183"/>
            </a:xfrm>
            <a:prstGeom prst="line">
              <a:avLst/>
            </a:prstGeom>
            <a:ln w="25400" cap="flat" cmpd="sng">
              <a:solidFill>
                <a:schemeClr val="tx1"/>
              </a:solidFill>
              <a:prstDash val="solid"/>
              <a:headEnd type="none" w="med" len="med"/>
              <a:tailEnd type="none" w="med" len="med"/>
            </a:ln>
          </p:spPr>
        </p:sp>
        <p:sp>
          <p:nvSpPr>
            <p:cNvPr id="29726" name="Rectangle 30"/>
            <p:cNvSpPr/>
            <p:nvPr/>
          </p:nvSpPr>
          <p:spPr>
            <a:xfrm>
              <a:off x="5131" y="3508"/>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sp>
          <p:nvSpPr>
            <p:cNvPr id="29727" name="Rectangle 31"/>
            <p:cNvSpPr/>
            <p:nvPr/>
          </p:nvSpPr>
          <p:spPr>
            <a:xfrm>
              <a:off x="3922" y="2977"/>
              <a:ext cx="293" cy="320"/>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28" name="Rectangle 32"/>
            <p:cNvSpPr/>
            <p:nvPr/>
          </p:nvSpPr>
          <p:spPr>
            <a:xfrm>
              <a:off x="3933" y="3437"/>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29729" name="Line 33"/>
            <p:cNvSpPr/>
            <p:nvPr/>
          </p:nvSpPr>
          <p:spPr>
            <a:xfrm>
              <a:off x="4129" y="3207"/>
              <a:ext cx="431" cy="214"/>
            </a:xfrm>
            <a:prstGeom prst="line">
              <a:avLst/>
            </a:prstGeom>
            <a:ln w="25400" cap="flat" cmpd="sng">
              <a:solidFill>
                <a:schemeClr val="tx1"/>
              </a:solidFill>
              <a:prstDash val="solid"/>
              <a:headEnd type="none" w="med" len="med"/>
              <a:tailEnd type="none" w="med" len="med"/>
            </a:ln>
          </p:spPr>
        </p:sp>
        <p:sp>
          <p:nvSpPr>
            <p:cNvPr id="29730" name="Line 34"/>
            <p:cNvSpPr/>
            <p:nvPr/>
          </p:nvSpPr>
          <p:spPr>
            <a:xfrm flipH="1">
              <a:off x="3475" y="3207"/>
              <a:ext cx="430" cy="214"/>
            </a:xfrm>
            <a:prstGeom prst="line">
              <a:avLst/>
            </a:prstGeom>
            <a:ln w="25400" cap="flat" cmpd="sng">
              <a:solidFill>
                <a:schemeClr val="tx1"/>
              </a:solidFill>
              <a:prstDash val="solid"/>
              <a:headEnd type="none" w="med" len="med"/>
              <a:tailEnd type="none" w="med" len="med"/>
            </a:ln>
          </p:spPr>
        </p:sp>
        <p:sp>
          <p:nvSpPr>
            <p:cNvPr id="29731" name="Rectangle 35"/>
            <p:cNvSpPr/>
            <p:nvPr/>
          </p:nvSpPr>
          <p:spPr>
            <a:xfrm>
              <a:off x="4556" y="3014"/>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29732" name="Line 36"/>
            <p:cNvSpPr/>
            <p:nvPr/>
          </p:nvSpPr>
          <p:spPr>
            <a:xfrm>
              <a:off x="4005" y="3299"/>
              <a:ext cx="0" cy="183"/>
            </a:xfrm>
            <a:prstGeom prst="line">
              <a:avLst/>
            </a:prstGeom>
            <a:ln w="25400" cap="flat" cmpd="sng">
              <a:solidFill>
                <a:schemeClr val="tx1"/>
              </a:solidFill>
              <a:prstDash val="solid"/>
              <a:headEnd type="none" w="med" len="med"/>
              <a:tailEnd type="none" w="med" len="med"/>
            </a:ln>
          </p:spPr>
        </p:sp>
        <p:sp>
          <p:nvSpPr>
            <p:cNvPr id="29733" name="Rectangle 37"/>
            <p:cNvSpPr/>
            <p:nvPr/>
          </p:nvSpPr>
          <p:spPr>
            <a:xfrm>
              <a:off x="3306" y="3315"/>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34" name="Rectangle 38"/>
            <p:cNvSpPr/>
            <p:nvPr/>
          </p:nvSpPr>
          <p:spPr>
            <a:xfrm>
              <a:off x="4560" y="3299"/>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i="1" dirty="0">
                  <a:latin typeface="Times New Roman" panose="02020603050405020304" pitchFamily="18" charset="0"/>
                </a:rPr>
                <a:t>E</a:t>
              </a:r>
              <a:endParaRPr lang="en-US" altLang="zh-CN" sz="2800" b="1" i="1" dirty="0">
                <a:latin typeface="Times New Roman" panose="02020603050405020304" pitchFamily="18" charset="0"/>
              </a:endParaRPr>
            </a:p>
          </p:txBody>
        </p:sp>
        <p:sp>
          <p:nvSpPr>
            <p:cNvPr id="29735" name="Line 39"/>
            <p:cNvSpPr/>
            <p:nvPr/>
          </p:nvSpPr>
          <p:spPr>
            <a:xfrm>
              <a:off x="3395" y="3650"/>
              <a:ext cx="0" cy="183"/>
            </a:xfrm>
            <a:prstGeom prst="line">
              <a:avLst/>
            </a:prstGeom>
            <a:ln w="25400" cap="flat" cmpd="sng">
              <a:solidFill>
                <a:schemeClr val="tx1"/>
              </a:solidFill>
              <a:prstDash val="solid"/>
              <a:headEnd type="none" w="med" len="med"/>
              <a:tailEnd type="none" w="med" len="med"/>
            </a:ln>
          </p:spPr>
        </p:sp>
        <p:sp>
          <p:nvSpPr>
            <p:cNvPr id="29736" name="Line 40"/>
            <p:cNvSpPr/>
            <p:nvPr/>
          </p:nvSpPr>
          <p:spPr>
            <a:xfrm>
              <a:off x="4645" y="3648"/>
              <a:ext cx="0" cy="183"/>
            </a:xfrm>
            <a:prstGeom prst="line">
              <a:avLst/>
            </a:prstGeom>
            <a:ln w="25400" cap="flat" cmpd="sng">
              <a:solidFill>
                <a:schemeClr val="tx1"/>
              </a:solidFill>
              <a:prstDash val="solid"/>
              <a:headEnd type="none" w="med" len="med"/>
              <a:tailEnd type="none" w="med" len="med"/>
            </a:ln>
          </p:spPr>
        </p:sp>
        <p:sp>
          <p:nvSpPr>
            <p:cNvPr id="29737" name="Rectangle 41"/>
            <p:cNvSpPr/>
            <p:nvPr/>
          </p:nvSpPr>
          <p:spPr>
            <a:xfrm>
              <a:off x="3293" y="3799"/>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sp>
          <p:nvSpPr>
            <p:cNvPr id="29738" name="Rectangle 42"/>
            <p:cNvSpPr/>
            <p:nvPr/>
          </p:nvSpPr>
          <p:spPr>
            <a:xfrm>
              <a:off x="4547" y="3785"/>
              <a:ext cx="293" cy="319"/>
            </a:xfrm>
            <a:prstGeom prst="rect">
              <a:avLst/>
            </a:prstGeom>
            <a:noFill/>
            <a:ln w="25400">
              <a:noFill/>
            </a:ln>
          </p:spPr>
          <p:txBody>
            <a:bodyPr lIns="18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800" b="1" dirty="0">
                  <a:latin typeface="Times New Roman" panose="02020603050405020304" pitchFamily="18" charset="0"/>
                </a:rPr>
                <a:t>id</a:t>
              </a:r>
              <a:endParaRPr lang="en-US" altLang="zh-CN" sz="2800" b="1" dirty="0">
                <a:latin typeface="Times New Roman" panose="02020603050405020304" pitchFamily="18" charset="0"/>
              </a:endParaRPr>
            </a:p>
          </p:txBody>
        </p:sp>
      </p:grpSp>
      <p:sp>
        <p:nvSpPr>
          <p:cNvPr id="29700" name="Text Box 47"/>
          <p:cNvSpPr txBox="1"/>
          <p:nvPr/>
        </p:nvSpPr>
        <p:spPr>
          <a:xfrm>
            <a:off x="755650" y="3284538"/>
            <a:ext cx="7632700" cy="3046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000000"/>
                </a:solidFill>
                <a:highlight>
                  <a:srgbClr val="FFFF00"/>
                </a:highlight>
                <a:latin typeface="Times New Roman" panose="02020603050405020304" pitchFamily="18" charset="0"/>
              </a:rPr>
              <a:t>如果</a:t>
            </a:r>
            <a:r>
              <a:rPr lang="en-US" altLang="zh-CN" sz="2400" dirty="0">
                <a:solidFill>
                  <a:srgbClr val="000000"/>
                </a:solidFill>
                <a:highlight>
                  <a:srgbClr val="FFFF00"/>
                </a:highlight>
                <a:latin typeface="Times New Roman" panose="02020603050405020304" pitchFamily="18" charset="0"/>
              </a:rPr>
              <a:t>L(G)</a:t>
            </a:r>
            <a:r>
              <a:rPr lang="zh-CN" altLang="en-US" sz="2400" dirty="0">
                <a:solidFill>
                  <a:srgbClr val="000000"/>
                </a:solidFill>
                <a:highlight>
                  <a:srgbClr val="FFFF00"/>
                </a:highlight>
                <a:latin typeface="Times New Roman" panose="02020603050405020304" pitchFamily="18" charset="0"/>
              </a:rPr>
              <a:t>中存在一个具有两个或两个以上最左（或最右）推导的句子，则</a:t>
            </a:r>
            <a:r>
              <a:rPr lang="en-US" altLang="zh-CN" sz="2400" dirty="0">
                <a:solidFill>
                  <a:srgbClr val="000000"/>
                </a:solidFill>
                <a:highlight>
                  <a:srgbClr val="FFFF00"/>
                </a:highlight>
                <a:latin typeface="Times New Roman" panose="02020603050405020304" pitchFamily="18" charset="0"/>
              </a:rPr>
              <a:t>G</a:t>
            </a:r>
            <a:r>
              <a:rPr lang="zh-CN" altLang="en-US" sz="2400" dirty="0">
                <a:solidFill>
                  <a:srgbClr val="000000"/>
                </a:solidFill>
                <a:highlight>
                  <a:srgbClr val="FFFF00"/>
                </a:highlight>
                <a:latin typeface="Times New Roman" panose="02020603050405020304" pitchFamily="18" charset="0"/>
              </a:rPr>
              <a:t>是</a:t>
            </a:r>
            <a:r>
              <a:rPr lang="zh-CN" altLang="en-US" sz="2400" dirty="0">
                <a:solidFill>
                  <a:srgbClr val="FF0000"/>
                </a:solidFill>
                <a:highlight>
                  <a:srgbClr val="FFFF00"/>
                </a:highlight>
                <a:latin typeface="Times New Roman" panose="02020603050405020304" pitchFamily="18" charset="0"/>
              </a:rPr>
              <a:t>二义性文法</a:t>
            </a:r>
            <a:r>
              <a:rPr lang="zh-CN" altLang="en-US" sz="2400" dirty="0">
                <a:solidFill>
                  <a:srgbClr val="000000"/>
                </a:solidFill>
                <a:highlight>
                  <a:srgbClr val="FFFF00"/>
                </a:highlight>
                <a:latin typeface="Times New Roman" panose="02020603050405020304" pitchFamily="18" charset="0"/>
              </a:rPr>
              <a:t>。</a:t>
            </a:r>
            <a:endParaRPr lang="zh-CN" altLang="en-US" sz="2400" dirty="0">
              <a:solidFill>
                <a:srgbClr val="000000"/>
              </a:solidFill>
              <a:highlight>
                <a:srgbClr val="FFFF00"/>
              </a:highlight>
              <a:latin typeface="Times New Roman" panose="02020603050405020304" pitchFamily="18" charset="0"/>
            </a:endParaRPr>
          </a:p>
          <a:p>
            <a:pPr marL="0" lvl="0" indent="0" eaLnBrk="1" hangingPunct="1">
              <a:spcBef>
                <a:spcPct val="0"/>
              </a:spcBef>
              <a:buNone/>
            </a:pP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Times New Roman" panose="02020603050405020304" pitchFamily="18" charset="0"/>
              </a:rPr>
              <a:t>大部分的语法分析器都期望文法是无二义性的，否则，就不能为一个句子唯一的选定语法分析树。在某些情况下，使用经过精心选择的二义性文法也可以带来方便，但同时需要使用消除二义性的规则来“抛弃”不想要的分析树。</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30723" name="Picture 4"/>
          <p:cNvPicPr>
            <a:picLocks noChangeAspect="1"/>
          </p:cNvPicPr>
          <p:nvPr/>
        </p:nvPicPr>
        <p:blipFill>
          <a:blip r:embed="rId1"/>
          <a:stretch>
            <a:fillRect/>
          </a:stretch>
        </p:blipFill>
        <p:spPr>
          <a:xfrm>
            <a:off x="1331913" y="1557338"/>
            <a:ext cx="6048375" cy="4651375"/>
          </a:xfrm>
          <a:prstGeom prst="rect">
            <a:avLst/>
          </a:prstGeom>
          <a:noFill/>
          <a:ln w="9525">
            <a:noFill/>
          </a:ln>
        </p:spPr>
      </p:pic>
      <p:sp>
        <p:nvSpPr>
          <p:cNvPr id="30724" name="Rectangle 5"/>
          <p:cNvSpPr/>
          <p:nvPr/>
        </p:nvSpPr>
        <p:spPr>
          <a:xfrm>
            <a:off x="179388" y="620713"/>
            <a:ext cx="7704137" cy="8540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stat</a:t>
            </a:r>
            <a:r>
              <a:rPr lang="en-US" altLang="en-US" sz="2000" dirty="0">
                <a:solidFill>
                  <a:srgbClr val="000000"/>
                </a:solidFill>
                <a:latin typeface="Times New Roman" panose="02020603050405020304" pitchFamily="18" charset="0"/>
              </a:rPr>
              <a:t>&gt; -&gt; </a:t>
            </a:r>
            <a:r>
              <a:rPr lang="en-US" altLang="en-US" sz="2000" b="1" dirty="0">
                <a:solidFill>
                  <a:srgbClr val="000000"/>
                </a:solidFill>
                <a:latin typeface="Times New Roman" panose="02020603050405020304" pitchFamily="18" charset="0"/>
              </a:rPr>
              <a:t>if </a:t>
            </a: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expr</a:t>
            </a:r>
            <a:r>
              <a:rPr lang="en-US" altLang="en-US" sz="2000" dirty="0">
                <a:solidFill>
                  <a:srgbClr val="000000"/>
                </a:solidFill>
                <a:latin typeface="Times New Roman" panose="02020603050405020304" pitchFamily="18" charset="0"/>
              </a:rPr>
              <a:t>&gt; </a:t>
            </a:r>
            <a:r>
              <a:rPr lang="en-US" altLang="en-US" sz="2000" b="1" dirty="0">
                <a:solidFill>
                  <a:srgbClr val="000000"/>
                </a:solidFill>
                <a:latin typeface="Times New Roman" panose="02020603050405020304" pitchFamily="18" charset="0"/>
              </a:rPr>
              <a:t>then </a:t>
            </a: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stat</a:t>
            </a:r>
            <a:r>
              <a:rPr lang="en-US" altLang="en-US" sz="2000" dirty="0">
                <a:solidFill>
                  <a:srgbClr val="000000"/>
                </a:solidFill>
                <a:latin typeface="Times New Roman" panose="02020603050405020304" pitchFamily="18" charset="0"/>
              </a:rPr>
              <a:t>&gt; |</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a:t>
            </a:r>
            <a:r>
              <a:rPr lang="en-US" altLang="en-US" sz="2000" b="1" dirty="0">
                <a:solidFill>
                  <a:srgbClr val="000000"/>
                </a:solidFill>
                <a:latin typeface="Times New Roman" panose="02020603050405020304" pitchFamily="18" charset="0"/>
              </a:rPr>
              <a:t>if </a:t>
            </a: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expr</a:t>
            </a:r>
            <a:r>
              <a:rPr lang="en-US" altLang="en-US" sz="2000" dirty="0">
                <a:solidFill>
                  <a:srgbClr val="000000"/>
                </a:solidFill>
                <a:latin typeface="Times New Roman" panose="02020603050405020304" pitchFamily="18" charset="0"/>
              </a:rPr>
              <a:t>&gt; </a:t>
            </a:r>
            <a:r>
              <a:rPr lang="en-US" altLang="en-US" sz="2000" b="1" dirty="0">
                <a:solidFill>
                  <a:srgbClr val="000000"/>
                </a:solidFill>
                <a:latin typeface="Times New Roman" panose="02020603050405020304" pitchFamily="18" charset="0"/>
              </a:rPr>
              <a:t>then </a:t>
            </a: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stat</a:t>
            </a:r>
            <a:r>
              <a:rPr lang="en-US" altLang="en-US" sz="2000" dirty="0">
                <a:solidFill>
                  <a:srgbClr val="000000"/>
                </a:solidFill>
                <a:latin typeface="Times New Roman" panose="02020603050405020304" pitchFamily="18" charset="0"/>
              </a:rPr>
              <a:t>&gt; </a:t>
            </a:r>
            <a:r>
              <a:rPr lang="en-US" altLang="en-US" sz="2000" b="1" dirty="0">
                <a:solidFill>
                  <a:srgbClr val="000000"/>
                </a:solidFill>
                <a:latin typeface="Times New Roman" panose="02020603050405020304" pitchFamily="18" charset="0"/>
              </a:rPr>
              <a:t>else </a:t>
            </a:r>
            <a:r>
              <a:rPr lang="en-US" altLang="en-US" sz="2000" dirty="0">
                <a:solidFill>
                  <a:srgbClr val="000000"/>
                </a:solidFill>
                <a:latin typeface="Times New Roman" panose="02020603050405020304" pitchFamily="18" charset="0"/>
              </a:rPr>
              <a:t>&lt;</a:t>
            </a:r>
            <a:r>
              <a:rPr lang="en-US" altLang="en-US" sz="2000" i="1" dirty="0">
                <a:solidFill>
                  <a:srgbClr val="000000"/>
                </a:solidFill>
                <a:latin typeface="Times New Roman" panose="02020603050405020304" pitchFamily="18" charset="0"/>
              </a:rPr>
              <a:t>stat</a:t>
            </a:r>
            <a:r>
              <a:rPr lang="en-US" altLang="en-US" sz="2000" dirty="0">
                <a:solidFill>
                  <a:srgbClr val="000000"/>
                </a:solidFill>
                <a:latin typeface="Times New Roman" panose="02020603050405020304" pitchFamily="18" charset="0"/>
              </a:rPr>
              <a:t>&gt;</a:t>
            </a:r>
            <a:endParaRPr lang="en-US" altLang="zh-CN" sz="20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31747" name="Picture 4"/>
          <p:cNvPicPr>
            <a:picLocks noChangeAspect="1"/>
          </p:cNvPicPr>
          <p:nvPr/>
        </p:nvPicPr>
        <p:blipFill>
          <a:blip r:embed="rId1"/>
          <a:stretch>
            <a:fillRect/>
          </a:stretch>
        </p:blipFill>
        <p:spPr>
          <a:xfrm>
            <a:off x="1187450" y="836613"/>
            <a:ext cx="6985000" cy="5197475"/>
          </a:xfrm>
          <a:prstGeom prst="rect">
            <a:avLst/>
          </a:prstGeom>
          <a:noFill/>
          <a:ln w="9525">
            <a:noFill/>
          </a:ln>
        </p:spPr>
      </p:pic>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32771" name="Picture 4"/>
          <p:cNvPicPr>
            <a:picLocks noChangeAspect="1"/>
          </p:cNvPicPr>
          <p:nvPr/>
        </p:nvPicPr>
        <p:blipFill>
          <a:blip r:embed="rId1"/>
          <a:stretch>
            <a:fillRect/>
          </a:stretch>
        </p:blipFill>
        <p:spPr>
          <a:xfrm>
            <a:off x="1258888" y="836613"/>
            <a:ext cx="6769100" cy="5133975"/>
          </a:xfrm>
          <a:prstGeom prst="rect">
            <a:avLst/>
          </a:prstGeom>
          <a:noFill/>
          <a:ln w="9525">
            <a:noFill/>
          </a:ln>
        </p:spPr>
      </p:pic>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3795" name="Text Box 5"/>
          <p:cNvSpPr txBox="1"/>
          <p:nvPr/>
        </p:nvSpPr>
        <p:spPr>
          <a:xfrm>
            <a:off x="1547813" y="2565400"/>
            <a:ext cx="4752975" cy="374332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i="1" dirty="0">
                <a:solidFill>
                  <a:srgbClr val="000000"/>
                </a:solidFill>
                <a:latin typeface="Times New Roman" panose="02020603050405020304" pitchFamily="18" charset="0"/>
              </a:rPr>
              <a:t>stmt</a:t>
            </a:r>
            <a:r>
              <a:rPr lang="en-US" altLang="zh-CN" sz="2400" dirty="0">
                <a:solidFill>
                  <a:srgbClr val="000000"/>
                </a:solidFill>
                <a:latin typeface="Times New Roman" panose="02020603050405020304" pitchFamily="18" charset="0"/>
              </a:rPr>
              <a:t> -&gt; </a:t>
            </a:r>
            <a:r>
              <a:rPr lang="en-US" altLang="zh-CN" sz="2400" b="1" dirty="0">
                <a:solidFill>
                  <a:srgbClr val="000000"/>
                </a:solidFill>
                <a:latin typeface="Times New Roman" panose="02020603050405020304" pitchFamily="18" charset="0"/>
              </a:rPr>
              <a:t>id =</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expr</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if (</a:t>
            </a:r>
            <a:r>
              <a:rPr lang="en-US" altLang="zh-CN" sz="2400" i="1" dirty="0">
                <a:solidFill>
                  <a:srgbClr val="000000"/>
                </a:solidFill>
                <a:latin typeface="Times New Roman" panose="02020603050405020304" pitchFamily="18" charset="0"/>
              </a:rPr>
              <a:t>expr</a:t>
            </a:r>
            <a:r>
              <a:rPr lang="en-US" altLang="zh-CN" sz="2400" b="1"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stmt</a:t>
            </a:r>
            <a:endParaRPr lang="en-US" altLang="zh-CN" sz="2400" i="1" dirty="0">
              <a:solidFill>
                <a:srgbClr val="000000"/>
              </a:solidFill>
              <a:latin typeface="Times New Roman" panose="02020603050405020304" pitchFamily="18" charset="0"/>
            </a:endParaRPr>
          </a:p>
          <a:p>
            <a:pPr marL="0" lvl="0" indent="0" eaLnBrk="1" hangingPunct="1">
              <a:spcBef>
                <a:spcPct val="50000"/>
              </a:spcBef>
              <a:buNone/>
            </a:pPr>
            <a:r>
              <a:rPr lang="en-US" altLang="zh-CN" sz="2400" dirty="0">
                <a:solidFill>
                  <a:srgbClr val="000000"/>
                </a:solidFill>
                <a:latin typeface="Times New Roman" panose="02020603050405020304" pitchFamily="18" charset="0"/>
              </a:rPr>
              <a:t>          |  </a:t>
            </a:r>
            <a:r>
              <a:rPr lang="en-US" altLang="zh-CN" sz="2400" b="1" dirty="0">
                <a:solidFill>
                  <a:srgbClr val="000000"/>
                </a:solidFill>
                <a:latin typeface="Times New Roman" panose="02020603050405020304" pitchFamily="18" charset="0"/>
              </a:rPr>
              <a:t>if</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expr</a:t>
            </a:r>
            <a:r>
              <a:rPr lang="en-US" altLang="zh-CN" sz="2400" b="1"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 stmt</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else</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stmt</a:t>
            </a:r>
            <a:endParaRPr lang="en-US" altLang="zh-CN" sz="2400" i="1" dirty="0">
              <a:solidFill>
                <a:srgbClr val="000000"/>
              </a:solidFill>
              <a:latin typeface="Times New Roman" panose="02020603050405020304" pitchFamily="18" charset="0"/>
            </a:endParaRPr>
          </a:p>
          <a:p>
            <a:pPr marL="0" lvl="0" indent="0" eaLnBrk="1" hangingPunct="1">
              <a:spcBef>
                <a:spcPct val="50000"/>
              </a:spcBef>
              <a:buNone/>
            </a:pPr>
            <a:r>
              <a:rPr lang="en-US" altLang="zh-CN" sz="2400" dirty="0">
                <a:solidFill>
                  <a:srgbClr val="000000"/>
                </a:solidFill>
                <a:latin typeface="Times New Roman" panose="02020603050405020304" pitchFamily="18" charset="0"/>
              </a:rPr>
              <a:t>          | </a:t>
            </a:r>
            <a:r>
              <a:rPr lang="en-US" altLang="zh-CN" sz="2400" b="1" dirty="0">
                <a:solidFill>
                  <a:srgbClr val="000000"/>
                </a:solidFill>
                <a:latin typeface="Times New Roman" panose="02020603050405020304" pitchFamily="18" charset="0"/>
              </a:rPr>
              <a:t> while</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expr</a:t>
            </a:r>
            <a:r>
              <a:rPr lang="en-US" altLang="zh-CN" sz="2400" b="1"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stmt</a:t>
            </a:r>
            <a:endParaRPr lang="en-US" altLang="zh-CN" sz="2400" i="1" dirty="0">
              <a:solidFill>
                <a:srgbClr val="000000"/>
              </a:solidFill>
              <a:latin typeface="Times New Roman" panose="02020603050405020304" pitchFamily="18" charset="0"/>
            </a:endParaRPr>
          </a:p>
          <a:p>
            <a:pPr marL="0" lvl="0" indent="0" eaLnBrk="1" hangingPunct="1">
              <a:spcBef>
                <a:spcPct val="50000"/>
              </a:spcBef>
              <a:buNone/>
            </a:pPr>
            <a:r>
              <a:rPr lang="en-US" altLang="zh-CN" sz="2400" dirty="0">
                <a:solidFill>
                  <a:srgbClr val="000000"/>
                </a:solidFill>
                <a:latin typeface="Times New Roman" panose="02020603050405020304" pitchFamily="18" charset="0"/>
              </a:rPr>
              <a:t>          |  </a:t>
            </a:r>
            <a:r>
              <a:rPr lang="en-US" altLang="zh-CN" sz="2400" b="1" dirty="0">
                <a:solidFill>
                  <a:srgbClr val="000000"/>
                </a:solidFill>
                <a:latin typeface="Times New Roman" panose="02020603050405020304" pitchFamily="18" charset="0"/>
              </a:rPr>
              <a:t>do </a:t>
            </a:r>
            <a:r>
              <a:rPr lang="en-US" altLang="zh-CN" sz="2400" dirty="0">
                <a:solidFill>
                  <a:srgbClr val="000000"/>
                </a:solidFill>
                <a:latin typeface="Times New Roman" panose="02020603050405020304" pitchFamily="18" charset="0"/>
              </a:rPr>
              <a:t>stmt</a:t>
            </a:r>
            <a:r>
              <a:rPr lang="en-US" altLang="zh-CN" sz="2400" b="1" dirty="0">
                <a:solidFill>
                  <a:srgbClr val="000000"/>
                </a:solidFill>
                <a:latin typeface="Times New Roman" panose="02020603050405020304" pitchFamily="18" charset="0"/>
              </a:rPr>
              <a:t> while (</a:t>
            </a:r>
            <a:r>
              <a:rPr lang="en-US" altLang="zh-CN" sz="2400" dirty="0">
                <a:solidFill>
                  <a:srgbClr val="000000"/>
                </a:solidFill>
                <a:latin typeface="Times New Roman" panose="02020603050405020304" pitchFamily="18" charset="0"/>
              </a:rPr>
              <a:t>expr</a:t>
            </a:r>
            <a:r>
              <a:rPr lang="en-US" altLang="zh-CN"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endParaRPr>
          </a:p>
          <a:p>
            <a:pPr marL="0" lvl="0" indent="0" eaLnBrk="1" hangingPunct="1">
              <a:spcBef>
                <a:spcPct val="50000"/>
              </a:spcBef>
              <a:buNone/>
            </a:pPr>
            <a:r>
              <a:rPr lang="en-US" altLang="zh-CN" sz="2400" b="1"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 { </a:t>
            </a:r>
            <a:r>
              <a:rPr lang="en-US" altLang="zh-CN" sz="2400" dirty="0">
                <a:solidFill>
                  <a:srgbClr val="000000"/>
                </a:solidFill>
                <a:latin typeface="Times New Roman" panose="02020603050405020304" pitchFamily="18" charset="0"/>
              </a:rPr>
              <a:t>stmts </a:t>
            </a:r>
            <a:r>
              <a:rPr lang="en-US" altLang="zh-CN"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endParaRPr>
          </a:p>
          <a:p>
            <a:pPr marL="0" lvl="0" indent="0" eaLnBrk="1" hangingPunct="1">
              <a:spcBef>
                <a:spcPct val="50000"/>
              </a:spcBef>
              <a:buNone/>
            </a:pPr>
            <a:r>
              <a:rPr lang="en-US" altLang="zh-CN" sz="2400" dirty="0">
                <a:solidFill>
                  <a:srgbClr val="000000"/>
                </a:solidFill>
                <a:latin typeface="Times New Roman" panose="02020603050405020304" pitchFamily="18" charset="0"/>
              </a:rPr>
              <a:t>stmts -&gt; stmts stmt |</a:t>
            </a:r>
            <a:r>
              <a:rPr lang="en-US" altLang="zh-CN" sz="2400" b="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ε</a:t>
            </a:r>
            <a:endParaRPr lang="en-US" altLang="zh-CN" sz="2000" b="1" dirty="0">
              <a:solidFill>
                <a:srgbClr val="000000"/>
              </a:solidFill>
              <a:latin typeface="Times New Roman" panose="02020603050405020304" pitchFamily="18" charset="0"/>
            </a:endParaRPr>
          </a:p>
        </p:txBody>
      </p:sp>
      <p:sp>
        <p:nvSpPr>
          <p:cNvPr id="33796" name="Rectangle 6"/>
          <p:cNvSpPr/>
          <p:nvPr/>
        </p:nvSpPr>
        <p:spPr>
          <a:xfrm>
            <a:off x="323850" y="404813"/>
            <a:ext cx="8532813" cy="2185987"/>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chemeClr val="tx2"/>
                </a:solidFill>
                <a:latin typeface="Times New Roman" panose="02020603050405020304" pitchFamily="18" charset="0"/>
              </a:rPr>
              <a:t>例：</a:t>
            </a:r>
            <a:r>
              <a:rPr lang="en-US" altLang="zh-CN" sz="2800" b="1" dirty="0">
                <a:solidFill>
                  <a:schemeClr val="tx2"/>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对于语句的语法，在多数语言中，大多数语句是由一个关键字或一个特殊字符开始的，因此关键字能够帮助我们识别语句，除了赋值语句和过程调用语句以外。</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一些</a:t>
            </a:r>
            <a:r>
              <a:rPr lang="en-US" altLang="zh-CN" sz="2400" dirty="0">
                <a:solidFill>
                  <a:srgbClr val="000000"/>
                </a:solidFill>
                <a:latin typeface="Times New Roman" panose="02020603050405020304" pitchFamily="18" charset="0"/>
              </a:rPr>
              <a:t>Java</a:t>
            </a:r>
            <a:r>
              <a:rPr lang="zh-CN" altLang="en-US" sz="2400" dirty="0">
                <a:solidFill>
                  <a:srgbClr val="000000"/>
                </a:solidFill>
                <a:latin typeface="Times New Roman" panose="02020603050405020304" pitchFamily="18" charset="0"/>
              </a:rPr>
              <a:t>语句可以用下面的二义性文法来定义，其中</a:t>
            </a:r>
            <a:r>
              <a:rPr lang="en-US" altLang="zh-CN" sz="2400" dirty="0">
                <a:solidFill>
                  <a:srgbClr val="000000"/>
                </a:solidFill>
                <a:latin typeface="Times New Roman" panose="02020603050405020304" pitchFamily="18" charset="0"/>
              </a:rPr>
              <a:t>id</a:t>
            </a:r>
            <a:r>
              <a:rPr lang="zh-CN" altLang="en-US" sz="2400" dirty="0">
                <a:solidFill>
                  <a:srgbClr val="000000"/>
                </a:solidFill>
                <a:latin typeface="Times New Roman" panose="02020603050405020304" pitchFamily="18" charset="0"/>
              </a:rPr>
              <a:t>表示一个标识符：</a:t>
            </a:r>
            <a:endParaRPr lang="zh-CN" altLang="en-US" sz="2400" b="1" dirty="0">
              <a:solidFill>
                <a:schemeClr val="tx2"/>
              </a:solidFill>
              <a:latin typeface="Times New Roman" panose="02020603050405020304" pitchFamily="18" charset="0"/>
            </a:endParaRP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7171" name="Text Box 4"/>
          <p:cNvSpPr txBox="1"/>
          <p:nvPr/>
        </p:nvSpPr>
        <p:spPr>
          <a:xfrm>
            <a:off x="539750" y="1052513"/>
            <a:ext cx="7848600" cy="47085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rPr>
              <a:t>     语法分析器可分为三类：通用的、自顶向下的和自底向上的。通用的语法分析方法能分析任何文法，但这些方法在生成编译器时效率太低，不能用于编译器产品。 </a:t>
            </a:r>
            <a:endParaRPr lang="zh-CN" altLang="en-US" sz="2400" dirty="0">
              <a:solidFill>
                <a:srgbClr val="000000"/>
              </a:solidFill>
            </a:endParaRPr>
          </a:p>
          <a:p>
            <a:pPr marL="0" lvl="0" indent="0" eaLnBrk="1" hangingPunct="1">
              <a:spcBef>
                <a:spcPct val="50000"/>
              </a:spcBef>
              <a:buNone/>
            </a:pPr>
            <a:r>
              <a:rPr lang="zh-CN" altLang="en-US" sz="2400" dirty="0">
                <a:solidFill>
                  <a:srgbClr val="000000"/>
                </a:solidFill>
              </a:rPr>
              <a:t>      编译器常用的是自顶向下和自底向上的方法。不论是哪种方法，语法分析器都是自左向右的扫描输入字符串，每次读一个符号。</a:t>
            </a:r>
            <a:endParaRPr lang="zh-CN" altLang="en-US" sz="2400" dirty="0">
              <a:solidFill>
                <a:srgbClr val="000000"/>
              </a:solidFill>
            </a:endParaRPr>
          </a:p>
          <a:p>
            <a:pPr marL="0" lvl="0" indent="0" eaLnBrk="1" hangingPunct="1">
              <a:spcBef>
                <a:spcPct val="50000"/>
              </a:spcBef>
              <a:buNone/>
            </a:pPr>
            <a:r>
              <a:rPr lang="zh-CN" altLang="en-US" sz="2400" dirty="0">
                <a:solidFill>
                  <a:srgbClr val="000000"/>
                </a:solidFill>
              </a:rPr>
              <a:t>      最有效的自顶向下和自底向上分析方法只能处理文法的一些子类。然而，这些子类中的某些文法，如</a:t>
            </a:r>
            <a:r>
              <a:rPr lang="en-US" altLang="zh-CN" sz="2400" dirty="0">
                <a:solidFill>
                  <a:srgbClr val="000000"/>
                </a:solidFill>
              </a:rPr>
              <a:t>LL</a:t>
            </a:r>
            <a:r>
              <a:rPr lang="zh-CN" altLang="en-US" sz="2400" dirty="0">
                <a:solidFill>
                  <a:srgbClr val="000000"/>
                </a:solidFill>
              </a:rPr>
              <a:t>文法和</a:t>
            </a:r>
            <a:r>
              <a:rPr lang="en-US" altLang="zh-CN" sz="2400" dirty="0">
                <a:solidFill>
                  <a:srgbClr val="000000"/>
                </a:solidFill>
              </a:rPr>
              <a:t>LR</a:t>
            </a:r>
            <a:r>
              <a:rPr lang="zh-CN" altLang="en-US" sz="2400" dirty="0">
                <a:solidFill>
                  <a:srgbClr val="000000"/>
                </a:solidFill>
              </a:rPr>
              <a:t>文法，足以描述程序设计语言的大部分语法结构。</a:t>
            </a:r>
            <a:endParaRPr lang="en-US" altLang="zh-CN" sz="2400" dirty="0">
              <a:solidFill>
                <a:srgbClr val="000000"/>
              </a:solidFill>
            </a:endParaRPr>
          </a:p>
          <a:p>
            <a:pPr marL="0" lvl="0" indent="0" eaLnBrk="1" hangingPunct="1">
              <a:spcBef>
                <a:spcPct val="50000"/>
              </a:spcBef>
              <a:buNone/>
            </a:pPr>
            <a:r>
              <a:rPr lang="en-US" altLang="zh-CN" sz="2400" dirty="0">
                <a:solidFill>
                  <a:srgbClr val="000000"/>
                </a:solidFill>
              </a:rPr>
              <a:t>      LL</a:t>
            </a:r>
            <a:r>
              <a:rPr lang="zh-CN" altLang="en-US" sz="2400" dirty="0">
                <a:solidFill>
                  <a:srgbClr val="000000"/>
                </a:solidFill>
              </a:rPr>
              <a:t>文法的语法分析器常用手工实现。大多数</a:t>
            </a:r>
            <a:r>
              <a:rPr lang="en-US" altLang="zh-CN" sz="2400" dirty="0">
                <a:solidFill>
                  <a:srgbClr val="000000"/>
                </a:solidFill>
              </a:rPr>
              <a:t>LR</a:t>
            </a:r>
            <a:r>
              <a:rPr lang="zh-CN" altLang="en-US" sz="2400" dirty="0">
                <a:solidFill>
                  <a:srgbClr val="000000"/>
                </a:solidFill>
              </a:rPr>
              <a:t>文法的语法分析器则常用自动生成工具来构造。</a:t>
            </a:r>
            <a:endParaRPr lang="zh-CN" altLang="en-US" sz="2400" dirty="0">
              <a:solidFill>
                <a:srgbClr val="000000"/>
              </a:solidFill>
            </a:endParaRPr>
          </a:p>
        </p:txBody>
      </p:sp>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4819" name="Text Box 2"/>
          <p:cNvSpPr txBox="1"/>
          <p:nvPr/>
        </p:nvSpPr>
        <p:spPr>
          <a:xfrm>
            <a:off x="1042988" y="981075"/>
            <a:ext cx="1655762" cy="57943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b="1" dirty="0">
                <a:solidFill>
                  <a:srgbClr val="006699"/>
                </a:solidFill>
                <a:latin typeface="Times New Roman" panose="02020603050405020304" pitchFamily="18" charset="0"/>
              </a:rPr>
              <a:t>复  习</a:t>
            </a:r>
            <a:endParaRPr lang="zh-CN" altLang="en-US" b="1" dirty="0">
              <a:solidFill>
                <a:srgbClr val="006699"/>
              </a:solidFill>
              <a:latin typeface="Times New Roman" panose="02020603050405020304" pitchFamily="18" charset="0"/>
            </a:endParaRPr>
          </a:p>
        </p:txBody>
      </p:sp>
      <p:sp>
        <p:nvSpPr>
          <p:cNvPr id="34820" name="Text Box 3"/>
          <p:cNvSpPr txBox="1"/>
          <p:nvPr/>
        </p:nvSpPr>
        <p:spPr>
          <a:xfrm>
            <a:off x="1042988" y="2133600"/>
            <a:ext cx="6553200" cy="2647950"/>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5000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参考下面的上下文无关文法：</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None/>
            </a:pP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S -&gt; 0S1 | 01</a:t>
            </a:r>
            <a:endParaRPr lang="en-US" altLang="zh-CN" sz="2400" dirty="0">
              <a:solidFill>
                <a:srgbClr val="000000"/>
              </a:solidFill>
              <a:latin typeface="Times New Roman" panose="02020603050405020304" pitchFamily="18" charset="0"/>
            </a:endParaRPr>
          </a:p>
          <a:p>
            <a:pPr marL="342900" lvl="0" indent="-342900" eaLnBrk="1" hangingPunct="1">
              <a:spcBef>
                <a:spcPct val="50000"/>
              </a:spcBef>
              <a:buAutoNum type="arabicParenBoth"/>
            </a:pPr>
            <a:r>
              <a:rPr lang="zh-CN" altLang="en-US" sz="2400" dirty="0">
                <a:solidFill>
                  <a:srgbClr val="000000"/>
                </a:solidFill>
                <a:latin typeface="Times New Roman" panose="02020603050405020304" pitchFamily="18" charset="0"/>
              </a:rPr>
              <a:t>说明如何使用该文法生成串</a:t>
            </a:r>
            <a:r>
              <a:rPr lang="en-US" altLang="zh-CN" sz="2400" dirty="0">
                <a:solidFill>
                  <a:srgbClr val="000000"/>
                </a:solidFill>
                <a:latin typeface="Times New Roman" panose="02020603050405020304" pitchFamily="18" charset="0"/>
              </a:rPr>
              <a:t>000111.</a:t>
            </a:r>
            <a:endParaRPr lang="en-US" altLang="zh-CN" sz="2400" dirty="0">
              <a:solidFill>
                <a:srgbClr val="000000"/>
              </a:solidFill>
              <a:latin typeface="Times New Roman" panose="02020603050405020304" pitchFamily="18" charset="0"/>
            </a:endParaRPr>
          </a:p>
          <a:p>
            <a:pPr marL="342900" lvl="0" indent="-342900" eaLnBrk="1" hangingPunct="1">
              <a:spcBef>
                <a:spcPct val="50000"/>
              </a:spcBef>
              <a:buAutoNum type="arabicParenBoth"/>
            </a:pPr>
            <a:r>
              <a:rPr lang="zh-CN" altLang="en-US" sz="2400" dirty="0">
                <a:solidFill>
                  <a:srgbClr val="000000"/>
                </a:solidFill>
                <a:latin typeface="Times New Roman" panose="02020603050405020304" pitchFamily="18" charset="0"/>
              </a:rPr>
              <a:t>为这个串构造一棵语法分析树。</a:t>
            </a:r>
            <a:endParaRPr lang="zh-CN" altLang="en-US" sz="2400" dirty="0">
              <a:solidFill>
                <a:srgbClr val="000000"/>
              </a:solidFill>
              <a:latin typeface="Times New Roman" panose="02020603050405020304" pitchFamily="18" charset="0"/>
            </a:endParaRPr>
          </a:p>
          <a:p>
            <a:pPr marL="342900" lvl="0" indent="-342900" eaLnBrk="1" hangingPunct="1">
              <a:spcBef>
                <a:spcPct val="50000"/>
              </a:spcBef>
              <a:buAutoNum type="arabicParenBoth"/>
            </a:pPr>
            <a:r>
              <a:rPr lang="zh-CN" altLang="en-US" sz="2400" dirty="0">
                <a:solidFill>
                  <a:srgbClr val="000000"/>
                </a:solidFill>
                <a:latin typeface="Times New Roman" panose="02020603050405020304" pitchFamily="18" charset="0"/>
              </a:rPr>
              <a:t>该文法生成的语言是什么？</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5843" name="Rectangle 4"/>
          <p:cNvSpPr>
            <a:spLocks noGrp="1"/>
          </p:cNvSpPr>
          <p:nvPr>
            <p:ph idx="1"/>
          </p:nvPr>
        </p:nvSpPr>
        <p:spPr>
          <a:xfrm>
            <a:off x="250825" y="476250"/>
            <a:ext cx="8229600" cy="533400"/>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4.2.6 </a:t>
            </a:r>
            <a:r>
              <a:rPr lang="zh-CN" altLang="en-US" sz="2800" b="1" dirty="0">
                <a:solidFill>
                  <a:srgbClr val="660033"/>
                </a:solidFill>
                <a:latin typeface="宋体" panose="02010600030101010101" pitchFamily="2" charset="-122"/>
                <a:cs typeface="Times New Roman" panose="02020603050405020304" pitchFamily="18" charset="0"/>
              </a:rPr>
              <a:t>验证文法生成的语言</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35844" name="Text Box 5"/>
          <p:cNvSpPr txBox="1"/>
          <p:nvPr/>
        </p:nvSpPr>
        <p:spPr>
          <a:xfrm>
            <a:off x="611188" y="1916113"/>
            <a:ext cx="7777162" cy="2227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latin typeface="Times New Roman" panose="02020603050405020304" pitchFamily="18" charset="0"/>
              </a:rPr>
              <a:t>例</a:t>
            </a:r>
            <a:r>
              <a:rPr lang="en-US" altLang="zh-CN" sz="2000" b="1" dirty="0">
                <a:solidFill>
                  <a:srgbClr val="009900"/>
                </a:solidFill>
                <a:latin typeface="Times New Roman" panose="02020603050405020304" pitchFamily="18" charset="0"/>
              </a:rPr>
              <a:t>4.7 .</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下面的文法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能且仅能产生所有配对的括号串</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FF"/>
                </a:solidFill>
                <a:latin typeface="Times New Roman" panose="02020603050405020304" pitchFamily="18" charset="0"/>
              </a:rPr>
              <a:t>          </a:t>
            </a:r>
            <a:r>
              <a:rPr lang="en-US" altLang="zh-CN" sz="2000" dirty="0">
                <a:solidFill>
                  <a:srgbClr val="0000FF"/>
                </a:solidFill>
                <a:latin typeface="Times New Roman" panose="02020603050405020304" pitchFamily="18" charset="0"/>
              </a:rPr>
              <a:t>S  </a:t>
            </a:r>
            <a:r>
              <a:rPr lang="en-US" altLang="zh-CN" sz="2000" dirty="0">
                <a:solidFill>
                  <a:srgbClr val="0000FF"/>
                </a:solidFill>
                <a:latin typeface="Times New Roman" panose="02020603050405020304" pitchFamily="18" charset="0"/>
                <a:cs typeface="Times New Roman" panose="02020603050405020304" pitchFamily="18" charset="0"/>
              </a:rPr>
              <a:t>→ (S)S∣</a:t>
            </a:r>
            <a:r>
              <a:rPr lang="el-GR" altLang="zh-CN" sz="2000" dirty="0">
                <a:solidFill>
                  <a:srgbClr val="0000FF"/>
                </a:solidFill>
                <a:latin typeface="Times New Roman" panose="02020603050405020304" pitchFamily="18" charset="0"/>
                <a:cs typeface="Times New Roman" panose="02020603050405020304" pitchFamily="18" charset="0"/>
              </a:rPr>
              <a:t>ε</a:t>
            </a:r>
            <a:r>
              <a:rPr lang="en-US" altLang="zh-CN" sz="2000" dirty="0">
                <a:solidFill>
                  <a:srgbClr val="0000FF"/>
                </a:solidFill>
                <a:latin typeface="Times New Roman" panose="02020603050405020304" pitchFamily="18" charset="0"/>
                <a:cs typeface="Times New Roman" panose="02020603050405020304" pitchFamily="18" charset="0"/>
              </a:rPr>
              <a:t>                                          (4.6)</a:t>
            </a:r>
            <a:endParaRPr lang="en-US" altLang="zh-CN" sz="2000" dirty="0">
              <a:solidFill>
                <a:srgbClr val="0000FF"/>
              </a:solidFill>
              <a:latin typeface="Times New Roman" panose="02020603050405020304" pitchFamily="18" charset="0"/>
              <a:cs typeface="Times New Roman" panose="02020603050405020304" pitchFamily="18" charset="0"/>
            </a:endParaRPr>
          </a:p>
          <a:p>
            <a:pPr marL="0" lvl="0" indent="0" eaLnBrk="1" hangingPunct="1">
              <a:spcBef>
                <a:spcPct val="0"/>
              </a:spcBef>
              <a:buNone/>
            </a:pPr>
            <a:endParaRPr lang="en-US" altLang="zh-CN" sz="1800" b="1" dirty="0">
              <a:sym typeface="Symbol" panose="05050102010706020507" pitchFamily="18" charset="2"/>
            </a:endParaRPr>
          </a:p>
          <a:p>
            <a:pPr marL="0" lvl="0" indent="0" eaLnBrk="1" hangingPunct="1">
              <a:spcBef>
                <a:spcPct val="0"/>
              </a:spcBef>
              <a:buNone/>
            </a:pPr>
            <a:r>
              <a:rPr lang="en-US" altLang="zh-CN" sz="1800" dirty="0">
                <a:solidFill>
                  <a:srgbClr val="000000"/>
                </a:solidFill>
                <a:sym typeface="Symbol" panose="05050102010706020507" pitchFamily="18" charset="2"/>
              </a:rPr>
              <a:t>     1. </a:t>
            </a:r>
            <a:r>
              <a:rPr lang="zh-CN" altLang="en-US" sz="1800" dirty="0">
                <a:solidFill>
                  <a:srgbClr val="000000"/>
                </a:solidFill>
                <a:sym typeface="Symbol" panose="05050102010706020507" pitchFamily="18" charset="2"/>
              </a:rPr>
              <a:t>按推导步数进行归纳：推出的是配对括号串</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归纳基础： </a:t>
            </a:r>
            <a:r>
              <a:rPr lang="en-US" altLang="zh-CN" sz="1800" i="1" dirty="0">
                <a:solidFill>
                  <a:srgbClr val="000000"/>
                </a:solidFill>
              </a:rPr>
              <a:t>S</a:t>
            </a:r>
            <a:r>
              <a:rPr lang="en-US" altLang="zh-CN" sz="1800" dirty="0">
                <a:solidFill>
                  <a:srgbClr val="000000"/>
                </a:solidFill>
              </a:rPr>
              <a:t> </a:t>
            </a:r>
            <a:r>
              <a:rPr lang="en-US" altLang="zh-CN" sz="1800" dirty="0">
                <a:solidFill>
                  <a:srgbClr val="000000"/>
                </a:solidFill>
                <a:sym typeface="Symbol" panose="05050102010706020507" pitchFamily="18" charset="2"/>
              </a:rPr>
              <a:t> </a:t>
            </a:r>
            <a:endParaRPr lang="en-US" altLang="zh-CN" sz="1800" dirty="0">
              <a:solidFill>
                <a:srgbClr val="000000"/>
              </a:solidFill>
              <a:sym typeface="Symbol" panose="05050102010706020507" pitchFamily="18" charset="2"/>
            </a:endParaRPr>
          </a:p>
          <a:p>
            <a:pPr marL="457200" lvl="1" indent="0" eaLnBrk="1" hangingPunct="1">
              <a:spcBef>
                <a:spcPct val="0"/>
              </a:spcBef>
              <a:buNone/>
            </a:pPr>
            <a:r>
              <a:rPr lang="en-US" altLang="zh-CN" sz="1800" dirty="0">
                <a:solidFill>
                  <a:srgbClr val="000000"/>
                </a:solidFill>
                <a:sym typeface="Symbol" panose="05050102010706020507" pitchFamily="18" charset="2"/>
              </a:rPr>
              <a:t>        </a:t>
            </a:r>
            <a:r>
              <a:rPr lang="zh-CN" altLang="en-US" sz="1800" dirty="0">
                <a:solidFill>
                  <a:srgbClr val="000000"/>
                </a:solidFill>
                <a:sym typeface="Symbol" panose="05050102010706020507" pitchFamily="18" charset="2"/>
              </a:rPr>
              <a:t>归纳假设：少于</a:t>
            </a:r>
            <a:r>
              <a:rPr lang="en-US" altLang="zh-CN" sz="1800" i="1" dirty="0">
                <a:solidFill>
                  <a:srgbClr val="000000"/>
                </a:solidFill>
                <a:sym typeface="Symbol" panose="05050102010706020507" pitchFamily="18" charset="2"/>
              </a:rPr>
              <a:t>n</a:t>
            </a:r>
            <a:r>
              <a:rPr lang="zh-CN" altLang="en-US" sz="1800" dirty="0">
                <a:solidFill>
                  <a:srgbClr val="000000"/>
                </a:solidFill>
                <a:sym typeface="Symbol" panose="05050102010706020507" pitchFamily="18" charset="2"/>
              </a:rPr>
              <a:t>步的推导都产生配对的括号串</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归纳步骤：</a:t>
            </a:r>
            <a:r>
              <a:rPr lang="en-US" altLang="zh-CN" sz="1800" i="1" dirty="0">
                <a:solidFill>
                  <a:srgbClr val="000000"/>
                </a:solidFill>
                <a:sym typeface="Symbol" panose="05050102010706020507" pitchFamily="18" charset="2"/>
              </a:rPr>
              <a:t>n</a:t>
            </a:r>
            <a:r>
              <a:rPr lang="zh-CN" altLang="en-US" sz="1800" dirty="0">
                <a:solidFill>
                  <a:srgbClr val="000000"/>
                </a:solidFill>
                <a:sym typeface="Symbol" panose="05050102010706020507" pitchFamily="18" charset="2"/>
              </a:rPr>
              <a:t>步的最左推导如下：</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x</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x</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y</a:t>
            </a:r>
            <a:endParaRPr lang="en-US" altLang="zh-CN" sz="1800" dirty="0">
              <a:solidFill>
                <a:srgbClr val="000000"/>
              </a:solidFill>
              <a:sym typeface="Symbol" panose="05050102010706020507" pitchFamily="18" charset="2"/>
            </a:endParaRPr>
          </a:p>
        </p:txBody>
      </p:sp>
      <p:sp>
        <p:nvSpPr>
          <p:cNvPr id="35845" name="Text Box 6"/>
          <p:cNvSpPr txBox="1"/>
          <p:nvPr/>
        </p:nvSpPr>
        <p:spPr>
          <a:xfrm>
            <a:off x="755650" y="1125538"/>
            <a:ext cx="7705725"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对</a:t>
            </a:r>
            <a:r>
              <a:rPr lang="zh-CN" altLang="en-US" sz="2000" dirty="0">
                <a:solidFill>
                  <a:srgbClr val="000000"/>
                </a:solidFill>
                <a:latin typeface="Arial" panose="020B0604020202020204" pitchFamily="34" charset="0"/>
              </a:rPr>
              <a:t>“</a:t>
            </a:r>
            <a:r>
              <a:rPr lang="zh-CN" altLang="en-US" sz="2000" dirty="0">
                <a:solidFill>
                  <a:srgbClr val="000000"/>
                </a:solidFill>
              </a:rPr>
              <a:t>文法</a:t>
            </a:r>
            <a:r>
              <a:rPr lang="en-US" altLang="zh-CN" sz="2000" dirty="0">
                <a:solidFill>
                  <a:srgbClr val="000000"/>
                </a:solidFill>
              </a:rPr>
              <a:t>G</a:t>
            </a:r>
            <a:r>
              <a:rPr lang="zh-CN" altLang="en-US" sz="2000" dirty="0">
                <a:solidFill>
                  <a:srgbClr val="000000"/>
                </a:solidFill>
              </a:rPr>
              <a:t>产生语言</a:t>
            </a:r>
            <a:r>
              <a:rPr lang="en-US" altLang="zh-CN" sz="2000" dirty="0">
                <a:solidFill>
                  <a:srgbClr val="000000"/>
                </a:solidFill>
              </a:rPr>
              <a:t>L</a:t>
            </a:r>
            <a:r>
              <a:rPr lang="en-US" altLang="zh-CN" sz="2000" dirty="0">
                <a:solidFill>
                  <a:srgbClr val="000000"/>
                </a:solidFill>
                <a:latin typeface="Arial" panose="020B0604020202020204" pitchFamily="34" charset="0"/>
              </a:rPr>
              <a:t>”</a:t>
            </a:r>
            <a:r>
              <a:rPr lang="zh-CN" altLang="en-US" sz="2000" dirty="0">
                <a:solidFill>
                  <a:srgbClr val="000000"/>
                </a:solidFill>
              </a:rPr>
              <a:t>的证明包括两部分：证明由</a:t>
            </a:r>
            <a:r>
              <a:rPr lang="en-US" altLang="zh-CN" sz="2000" dirty="0">
                <a:solidFill>
                  <a:srgbClr val="000000"/>
                </a:solidFill>
              </a:rPr>
              <a:t>G</a:t>
            </a:r>
            <a:r>
              <a:rPr lang="zh-CN" altLang="en-US" sz="2000" dirty="0">
                <a:solidFill>
                  <a:srgbClr val="000000"/>
                </a:solidFill>
              </a:rPr>
              <a:t>产生的每个字符串都在</a:t>
            </a:r>
            <a:r>
              <a:rPr lang="en-US" altLang="zh-CN" sz="2000" dirty="0">
                <a:solidFill>
                  <a:srgbClr val="000000"/>
                </a:solidFill>
              </a:rPr>
              <a:t>L</a:t>
            </a:r>
            <a:r>
              <a:rPr lang="zh-CN" altLang="en-US" sz="2000" dirty="0">
                <a:solidFill>
                  <a:srgbClr val="000000"/>
                </a:solidFill>
              </a:rPr>
              <a:t>中；反之，</a:t>
            </a:r>
            <a:r>
              <a:rPr lang="en-US" altLang="zh-CN" sz="2000" dirty="0">
                <a:solidFill>
                  <a:srgbClr val="000000"/>
                </a:solidFill>
              </a:rPr>
              <a:t>L</a:t>
            </a:r>
            <a:r>
              <a:rPr lang="zh-CN" altLang="en-US" sz="2000" dirty="0">
                <a:solidFill>
                  <a:srgbClr val="000000"/>
                </a:solidFill>
              </a:rPr>
              <a:t>的每个字符串都能由</a:t>
            </a:r>
            <a:r>
              <a:rPr lang="en-US" altLang="zh-CN" sz="2000" dirty="0">
                <a:solidFill>
                  <a:srgbClr val="000000"/>
                </a:solidFill>
              </a:rPr>
              <a:t>G</a:t>
            </a:r>
            <a:r>
              <a:rPr lang="zh-CN" altLang="en-US" sz="2000" dirty="0">
                <a:solidFill>
                  <a:srgbClr val="000000"/>
                </a:solidFill>
              </a:rPr>
              <a:t>产生。</a:t>
            </a:r>
            <a:endParaRPr lang="zh-CN" altLang="en-US" sz="2000" dirty="0">
              <a:solidFill>
                <a:srgbClr val="000000"/>
              </a:solidFill>
            </a:endParaRPr>
          </a:p>
        </p:txBody>
      </p:sp>
      <p:sp>
        <p:nvSpPr>
          <p:cNvPr id="35846" name="Text Box 7"/>
          <p:cNvSpPr txBox="1"/>
          <p:nvPr/>
        </p:nvSpPr>
        <p:spPr>
          <a:xfrm>
            <a:off x="6226175" y="3716338"/>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b="1" dirty="0">
                <a:solidFill>
                  <a:srgbClr val="000000"/>
                </a:solidFill>
                <a:latin typeface="Times New Roman" panose="02020603050405020304" pitchFamily="18" charset="0"/>
              </a:rPr>
              <a:t>*</a:t>
            </a:r>
            <a:endParaRPr lang="en-US" altLang="zh-CN" sz="1400" b="1" dirty="0">
              <a:solidFill>
                <a:srgbClr val="000000"/>
              </a:solidFill>
              <a:latin typeface="Times New Roman" panose="02020603050405020304" pitchFamily="18" charset="0"/>
            </a:endParaRPr>
          </a:p>
        </p:txBody>
      </p:sp>
      <p:sp>
        <p:nvSpPr>
          <p:cNvPr id="35847" name="Text Box 8"/>
          <p:cNvSpPr txBox="1"/>
          <p:nvPr/>
        </p:nvSpPr>
        <p:spPr>
          <a:xfrm>
            <a:off x="7164388" y="3716338"/>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b="1" dirty="0">
                <a:solidFill>
                  <a:srgbClr val="000000"/>
                </a:solidFill>
                <a:latin typeface="Times New Roman" panose="02020603050405020304" pitchFamily="18" charset="0"/>
              </a:rPr>
              <a:t>*</a:t>
            </a:r>
            <a:endParaRPr lang="en-US" altLang="zh-CN" sz="1400" b="1" dirty="0">
              <a:solidFill>
                <a:srgbClr val="000000"/>
              </a:solidFill>
              <a:latin typeface="Times New Roman" panose="02020603050405020304" pitchFamily="18" charset="0"/>
            </a:endParaRPr>
          </a:p>
        </p:txBody>
      </p:sp>
      <p:sp>
        <p:nvSpPr>
          <p:cNvPr id="35848" name="Rectangle 9"/>
          <p:cNvSpPr/>
          <p:nvPr/>
        </p:nvSpPr>
        <p:spPr>
          <a:xfrm>
            <a:off x="993775" y="4143375"/>
            <a:ext cx="7272338"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dirty="0">
                <a:solidFill>
                  <a:srgbClr val="000000"/>
                </a:solidFill>
                <a:sym typeface="Symbol" panose="05050102010706020507" pitchFamily="18" charset="2"/>
              </a:rPr>
              <a:t>2.</a:t>
            </a:r>
            <a:r>
              <a:rPr lang="zh-CN" altLang="en-US" sz="1800" dirty="0">
                <a:solidFill>
                  <a:srgbClr val="000000"/>
                </a:solidFill>
                <a:sym typeface="Symbol" panose="05050102010706020507" pitchFamily="18" charset="2"/>
              </a:rPr>
              <a:t>按串长进行归纳：配对括号串可由</a:t>
            </a:r>
            <a:r>
              <a:rPr lang="en-US" altLang="zh-CN" sz="1800" i="1" dirty="0">
                <a:solidFill>
                  <a:srgbClr val="000000"/>
                </a:solidFill>
              </a:rPr>
              <a:t>S</a:t>
            </a:r>
            <a:r>
              <a:rPr lang="zh-CN" altLang="en-US" sz="1800" dirty="0">
                <a:solidFill>
                  <a:srgbClr val="000000"/>
                </a:solidFill>
              </a:rPr>
              <a:t>推出</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归纳基础：长度为</a:t>
            </a:r>
            <a:r>
              <a:rPr lang="en-US" altLang="zh-CN" sz="1800" dirty="0">
                <a:solidFill>
                  <a:srgbClr val="000000"/>
                </a:solidFill>
                <a:sym typeface="Symbol" panose="05050102010706020507" pitchFamily="18" charset="2"/>
              </a:rPr>
              <a:t>0</a:t>
            </a:r>
            <a:r>
              <a:rPr lang="zh-CN" altLang="en-US" sz="1800" dirty="0">
                <a:solidFill>
                  <a:srgbClr val="000000"/>
                </a:solidFill>
                <a:sym typeface="Symbol" panose="05050102010706020507" pitchFamily="18" charset="2"/>
              </a:rPr>
              <a:t>的串可由</a:t>
            </a:r>
            <a:r>
              <a:rPr lang="en-US" altLang="zh-CN" sz="1800" dirty="0">
                <a:solidFill>
                  <a:srgbClr val="000000"/>
                </a:solidFill>
                <a:sym typeface="Symbol" panose="05050102010706020507" pitchFamily="18" charset="2"/>
              </a:rPr>
              <a:t>S</a:t>
            </a:r>
            <a:r>
              <a:rPr lang="zh-CN" altLang="en-US" sz="1800" dirty="0">
                <a:solidFill>
                  <a:srgbClr val="000000"/>
                </a:solidFill>
                <a:sym typeface="Symbol" panose="05050102010706020507" pitchFamily="18" charset="2"/>
              </a:rPr>
              <a:t>推出，它必然是</a:t>
            </a:r>
            <a:r>
              <a:rPr lang="zh-CN" altLang="en-US" sz="1800" dirty="0">
                <a:sym typeface="Symbol" panose="05050102010706020507" pitchFamily="18" charset="2"/>
              </a:rPr>
              <a:t> 。</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归纳假设：由于每个括号对称的串的长度是偶数。假设长度小于</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a:t>
            </a:r>
            <a:r>
              <a:rPr lang="en-US" altLang="zh-CN" sz="1800" dirty="0">
                <a:solidFill>
                  <a:srgbClr val="000000"/>
                </a:solidFill>
                <a:sym typeface="Symbol" panose="05050102010706020507" pitchFamily="18" charset="2"/>
              </a:rPr>
              <a:t>2</a:t>
            </a:r>
            <a:r>
              <a:rPr lang="en-US" altLang="zh-CN" sz="1800" i="1" dirty="0">
                <a:solidFill>
                  <a:srgbClr val="000000"/>
                </a:solidFill>
                <a:sym typeface="Symbol" panose="05050102010706020507" pitchFamily="18" charset="2"/>
              </a:rPr>
              <a:t>n</a:t>
            </a:r>
            <a:r>
              <a:rPr lang="zh-CN" altLang="en-US" sz="1800" dirty="0">
                <a:solidFill>
                  <a:srgbClr val="000000"/>
                </a:solidFill>
                <a:sym typeface="Symbol" panose="05050102010706020507" pitchFamily="18" charset="2"/>
              </a:rPr>
              <a:t>的都可以从</a:t>
            </a:r>
            <a:r>
              <a:rPr lang="en-US" altLang="zh-CN" sz="1800" i="1" dirty="0">
                <a:solidFill>
                  <a:srgbClr val="000000"/>
                </a:solidFill>
                <a:sym typeface="Symbol" panose="05050102010706020507" pitchFamily="18" charset="2"/>
              </a:rPr>
              <a:t>S</a:t>
            </a:r>
            <a:r>
              <a:rPr lang="zh-CN" altLang="en-US" sz="1800" dirty="0">
                <a:solidFill>
                  <a:srgbClr val="000000"/>
                </a:solidFill>
                <a:sym typeface="Symbol" panose="05050102010706020507" pitchFamily="18" charset="2"/>
              </a:rPr>
              <a:t>推导出来</a:t>
            </a:r>
            <a:endParaRPr lang="en-US" altLang="zh-CN" sz="1800" dirty="0">
              <a:solidFill>
                <a:srgbClr val="000000"/>
              </a:solidFill>
              <a:sym typeface="Symbol" panose="05050102010706020507" pitchFamily="18" charset="2"/>
            </a:endParaRPr>
          </a:p>
          <a:p>
            <a:pPr marL="457200" lvl="1" indent="0" eaLnBrk="1" hangingPunct="1">
              <a:spcBef>
                <a:spcPct val="0"/>
              </a:spcBef>
              <a:buNone/>
            </a:pPr>
            <a:r>
              <a:rPr lang="en-US" altLang="zh-CN" sz="1800" dirty="0">
                <a:solidFill>
                  <a:srgbClr val="000000"/>
                </a:solidFill>
                <a:sym typeface="Symbol" panose="05050102010706020507" pitchFamily="18" charset="2"/>
              </a:rPr>
              <a:t>  </a:t>
            </a:r>
            <a:r>
              <a:rPr lang="zh-CN" altLang="en-US" sz="1800" dirty="0">
                <a:solidFill>
                  <a:srgbClr val="000000"/>
                </a:solidFill>
                <a:sym typeface="Symbol" panose="05050102010706020507" pitchFamily="18" charset="2"/>
              </a:rPr>
              <a:t>归纳步骤：考虑长度为</a:t>
            </a:r>
            <a:r>
              <a:rPr lang="en-US" altLang="zh-CN" sz="1800" dirty="0">
                <a:solidFill>
                  <a:srgbClr val="000000"/>
                </a:solidFill>
                <a:sym typeface="Symbol" panose="05050102010706020507" pitchFamily="18" charset="2"/>
              </a:rPr>
              <a:t>2</a:t>
            </a:r>
            <a:r>
              <a:rPr lang="en-US" altLang="zh-CN" sz="1800" i="1" dirty="0">
                <a:solidFill>
                  <a:srgbClr val="000000"/>
                </a:solidFill>
                <a:sym typeface="Symbol" panose="05050102010706020507" pitchFamily="18" charset="2"/>
              </a:rPr>
              <a:t>n</a:t>
            </a:r>
            <a:r>
              <a:rPr lang="en-US" altLang="zh-CN" sz="1800" dirty="0">
                <a:solidFill>
                  <a:srgbClr val="000000"/>
                </a:solidFill>
                <a:sym typeface="Symbol" panose="05050102010706020507" pitchFamily="18" charset="2"/>
              </a:rPr>
              <a:t>(</a:t>
            </a:r>
            <a:r>
              <a:rPr lang="en-US" altLang="zh-CN" sz="1800" i="1" dirty="0">
                <a:solidFill>
                  <a:srgbClr val="000000"/>
                </a:solidFill>
                <a:sym typeface="Symbol" panose="05050102010706020507" pitchFamily="18" charset="2"/>
              </a:rPr>
              <a:t>n </a:t>
            </a:r>
            <a:r>
              <a:rPr lang="en-US" altLang="zh-CN" sz="1800" dirty="0">
                <a:solidFill>
                  <a:srgbClr val="000000"/>
                </a:solidFill>
                <a:sym typeface="Symbol" panose="05050102010706020507" pitchFamily="18" charset="2"/>
              </a:rPr>
              <a:t></a:t>
            </a:r>
            <a:r>
              <a:rPr lang="en-US" altLang="zh-CN" sz="1800" i="1" dirty="0">
                <a:solidFill>
                  <a:srgbClr val="000000"/>
                </a:solidFill>
                <a:sym typeface="Symbol" panose="05050102010706020507" pitchFamily="18" charset="2"/>
              </a:rPr>
              <a:t> </a:t>
            </a:r>
            <a:r>
              <a:rPr lang="en-US" altLang="zh-CN" sz="1800" dirty="0">
                <a:solidFill>
                  <a:srgbClr val="000000"/>
                </a:solidFill>
                <a:sym typeface="Symbol" panose="05050102010706020507" pitchFamily="18" charset="2"/>
              </a:rPr>
              <a:t>1)</a:t>
            </a:r>
            <a:r>
              <a:rPr lang="zh-CN" altLang="en-US" sz="1800" dirty="0">
                <a:solidFill>
                  <a:srgbClr val="000000"/>
                </a:solidFill>
                <a:sym typeface="Symbol" panose="05050102010706020507" pitchFamily="18" charset="2"/>
              </a:rPr>
              <a:t>的</a:t>
            </a:r>
            <a:r>
              <a:rPr lang="en-US" altLang="zh-CN" sz="1800" i="1" dirty="0">
                <a:solidFill>
                  <a:srgbClr val="000000"/>
                </a:solidFill>
                <a:sym typeface="Symbol" panose="05050102010706020507" pitchFamily="18" charset="2"/>
              </a:rPr>
              <a:t>w</a:t>
            </a:r>
            <a:r>
              <a:rPr lang="zh-CN" altLang="en-US" sz="1800" dirty="0">
                <a:solidFill>
                  <a:srgbClr val="000000"/>
                </a:solidFill>
                <a:sym typeface="Symbol" panose="05050102010706020507" pitchFamily="18" charset="2"/>
              </a:rPr>
              <a:t>，</a:t>
            </a:r>
            <a:r>
              <a:rPr lang="en-US" altLang="zh-CN" sz="1800" i="1" dirty="0">
                <a:solidFill>
                  <a:srgbClr val="000000"/>
                </a:solidFill>
                <a:sym typeface="Symbol" panose="05050102010706020507" pitchFamily="18" charset="2"/>
              </a:rPr>
              <a:t>w</a:t>
            </a:r>
            <a:r>
              <a:rPr lang="zh-CN" altLang="en-US" sz="1800" dirty="0">
                <a:solidFill>
                  <a:srgbClr val="000000"/>
                </a:solidFill>
                <a:sym typeface="Symbol" panose="05050102010706020507" pitchFamily="18" charset="2"/>
              </a:rPr>
              <a:t>一定是以左括号开头。  </a:t>
            </a:r>
            <a:endParaRPr lang="en-US" altLang="zh-CN" sz="1800" dirty="0">
              <a:solidFill>
                <a:srgbClr val="000000"/>
              </a:solidFill>
              <a:sym typeface="Symbol" panose="05050102010706020507" pitchFamily="18" charset="2"/>
            </a:endParaRPr>
          </a:p>
          <a:p>
            <a:pPr marL="457200" lvl="1" indent="0" eaLnBrk="1" hangingPunct="1">
              <a:spcBef>
                <a:spcPct val="0"/>
              </a:spcBef>
              <a:buNone/>
            </a:pPr>
            <a:r>
              <a:rPr lang="en-US" altLang="zh-CN" sz="1800" dirty="0">
                <a:solidFill>
                  <a:srgbClr val="000000"/>
                </a:solidFill>
                <a:sym typeface="Symbol" panose="05050102010706020507" pitchFamily="18" charset="2"/>
              </a:rPr>
              <a:t>                </a:t>
            </a:r>
            <a:r>
              <a:rPr lang="zh-CN" altLang="en-US" sz="1800" dirty="0">
                <a:solidFill>
                  <a:srgbClr val="000000"/>
                </a:solidFill>
                <a:sym typeface="Symbol" panose="05050102010706020507" pitchFamily="18" charset="2"/>
              </a:rPr>
              <a:t>令</a:t>
            </a:r>
            <a:r>
              <a:rPr lang="en-US" altLang="zh-CN" sz="1800" i="1" dirty="0">
                <a:solidFill>
                  <a:srgbClr val="000000"/>
                </a:solidFill>
                <a:sym typeface="Symbol" panose="05050102010706020507" pitchFamily="18" charset="2"/>
              </a:rPr>
              <a:t>w </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x</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y</a:t>
            </a:r>
            <a:r>
              <a:rPr lang="zh-CN" altLang="en-US" sz="1800" i="1" dirty="0">
                <a:solidFill>
                  <a:srgbClr val="000000"/>
                </a:solidFill>
                <a:sym typeface="Symbol" panose="05050102010706020507" pitchFamily="18" charset="2"/>
              </a:rPr>
              <a:t>，</a:t>
            </a:r>
            <a:r>
              <a:rPr lang="zh-CN" altLang="en-US" sz="1800" dirty="0">
                <a:solidFill>
                  <a:srgbClr val="000000"/>
                </a:solidFill>
                <a:sym typeface="Symbol" panose="05050102010706020507" pitchFamily="18" charset="2"/>
              </a:rPr>
              <a:t>其中</a:t>
            </a:r>
            <a:r>
              <a:rPr lang="en-US" altLang="zh-CN" sz="1800" dirty="0">
                <a:solidFill>
                  <a:srgbClr val="000000"/>
                </a:solidFill>
                <a:sym typeface="Symbol" panose="05050102010706020507" pitchFamily="18" charset="2"/>
              </a:rPr>
              <a:t>x</a:t>
            </a:r>
            <a:r>
              <a:rPr lang="zh-CN" altLang="en-US" sz="1800" dirty="0">
                <a:solidFill>
                  <a:srgbClr val="000000"/>
                </a:solidFill>
                <a:sym typeface="Symbol" panose="05050102010706020507" pitchFamily="18" charset="2"/>
              </a:rPr>
              <a:t>和</a:t>
            </a:r>
            <a:r>
              <a:rPr lang="en-US" altLang="zh-CN" sz="1800" dirty="0">
                <a:solidFill>
                  <a:srgbClr val="000000"/>
                </a:solidFill>
                <a:sym typeface="Symbol" panose="05050102010706020507" pitchFamily="18" charset="2"/>
              </a:rPr>
              <a:t>y</a:t>
            </a:r>
            <a:r>
              <a:rPr lang="zh-CN" altLang="en-US" sz="1800" dirty="0">
                <a:solidFill>
                  <a:srgbClr val="000000"/>
                </a:solidFill>
                <a:sym typeface="Symbol" panose="05050102010706020507" pitchFamily="18" charset="2"/>
              </a:rPr>
              <a:t>都是括号对称的，且长度小        </a:t>
            </a:r>
            <a:endParaRPr lang="en-US" altLang="zh-CN" sz="1800" dirty="0">
              <a:solidFill>
                <a:srgbClr val="000000"/>
              </a:solidFill>
              <a:sym typeface="Symbol" panose="05050102010706020507" pitchFamily="18" charset="2"/>
            </a:endParaRPr>
          </a:p>
          <a:p>
            <a:pPr marL="457200" lvl="1" indent="0" eaLnBrk="1" hangingPunct="1">
              <a:spcBef>
                <a:spcPct val="0"/>
              </a:spcBef>
              <a:buNone/>
            </a:pPr>
            <a:r>
              <a:rPr lang="en-US" altLang="zh-CN" sz="1800" dirty="0">
                <a:solidFill>
                  <a:srgbClr val="000000"/>
                </a:solidFill>
                <a:sym typeface="Symbol" panose="05050102010706020507" pitchFamily="18" charset="2"/>
              </a:rPr>
              <a:t>                </a:t>
            </a:r>
            <a:r>
              <a:rPr lang="zh-CN" altLang="en-US" sz="1800" dirty="0">
                <a:solidFill>
                  <a:srgbClr val="000000"/>
                </a:solidFill>
                <a:sym typeface="Symbol" panose="05050102010706020507" pitchFamily="18" charset="2"/>
              </a:rPr>
              <a:t>于</a:t>
            </a:r>
            <a:r>
              <a:rPr lang="en-US" altLang="zh-CN" sz="1800" dirty="0">
                <a:solidFill>
                  <a:srgbClr val="000000"/>
                </a:solidFill>
                <a:sym typeface="Symbol" panose="05050102010706020507" pitchFamily="18" charset="2"/>
              </a:rPr>
              <a:t>2n</a:t>
            </a:r>
            <a:r>
              <a:rPr lang="zh-CN" altLang="en-US" sz="1800" dirty="0">
                <a:solidFill>
                  <a:srgbClr val="000000"/>
                </a:solidFill>
                <a:sym typeface="Symbol" panose="05050102010706020507" pitchFamily="18" charset="2"/>
              </a:rPr>
              <a:t>，均可以由</a:t>
            </a:r>
            <a:r>
              <a:rPr lang="en-US" altLang="zh-CN" sz="1800" dirty="0">
                <a:solidFill>
                  <a:srgbClr val="000000"/>
                </a:solidFill>
                <a:sym typeface="Symbol" panose="05050102010706020507" pitchFamily="18" charset="2"/>
              </a:rPr>
              <a:t>S</a:t>
            </a:r>
            <a:r>
              <a:rPr lang="zh-CN" altLang="en-US" sz="1800" dirty="0">
                <a:solidFill>
                  <a:srgbClr val="000000"/>
                </a:solidFill>
                <a:sym typeface="Symbol" panose="05050102010706020507" pitchFamily="18" charset="2"/>
              </a:rPr>
              <a:t>推出，则</a:t>
            </a:r>
            <a:endParaRPr lang="zh-CN" altLang="en-US" sz="1800" dirty="0">
              <a:solidFill>
                <a:srgbClr val="000000"/>
              </a:solidFill>
              <a:sym typeface="Symbol" panose="05050102010706020507" pitchFamily="18" charset="2"/>
            </a:endParaRPr>
          </a:p>
          <a:p>
            <a:pPr marL="457200" lvl="1" indent="0" eaLnBrk="1" hangingPunct="1">
              <a:spcBef>
                <a:spcPct val="0"/>
              </a:spcBef>
              <a:buNone/>
            </a:pPr>
            <a:r>
              <a:rPr lang="zh-CN" altLang="en-US"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x</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S</a:t>
            </a:r>
            <a:r>
              <a:rPr lang="en-US" altLang="zh-CN" sz="1800" dirty="0">
                <a:solidFill>
                  <a:srgbClr val="000000"/>
                </a:solidFill>
                <a:sym typeface="Symbol" panose="05050102010706020507" pitchFamily="18" charset="2"/>
              </a:rPr>
              <a:t>  (</a:t>
            </a:r>
            <a:r>
              <a:rPr lang="en-US" altLang="zh-CN" sz="1800" i="1" dirty="0">
                <a:solidFill>
                  <a:srgbClr val="000000"/>
                </a:solidFill>
                <a:sym typeface="Symbol" panose="05050102010706020507" pitchFamily="18" charset="2"/>
              </a:rPr>
              <a:t>x</a:t>
            </a:r>
            <a:r>
              <a:rPr lang="en-US" altLang="zh-CN" sz="1800" dirty="0">
                <a:solidFill>
                  <a:srgbClr val="000000"/>
                </a:solidFill>
                <a:sym typeface="Symbol" panose="05050102010706020507" pitchFamily="18" charset="2"/>
              </a:rPr>
              <a:t>) </a:t>
            </a:r>
            <a:r>
              <a:rPr lang="en-US" altLang="zh-CN" sz="1800" i="1" dirty="0">
                <a:solidFill>
                  <a:srgbClr val="000000"/>
                </a:solidFill>
                <a:sym typeface="Symbol" panose="05050102010706020507" pitchFamily="18" charset="2"/>
              </a:rPr>
              <a:t>y</a:t>
            </a:r>
            <a:endParaRPr lang="en-US" altLang="zh-CN" sz="1800" i="1" dirty="0">
              <a:solidFill>
                <a:srgbClr val="000000"/>
              </a:solidFill>
              <a:sym typeface="Symbol" panose="05050102010706020507" pitchFamily="18" charset="2"/>
            </a:endParaRPr>
          </a:p>
        </p:txBody>
      </p:sp>
      <p:sp>
        <p:nvSpPr>
          <p:cNvPr id="35849" name="Text Box 10"/>
          <p:cNvSpPr txBox="1"/>
          <p:nvPr/>
        </p:nvSpPr>
        <p:spPr>
          <a:xfrm>
            <a:off x="4429125" y="6035675"/>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b="1" dirty="0">
                <a:solidFill>
                  <a:srgbClr val="000000"/>
                </a:solidFill>
                <a:latin typeface="Times New Roman" panose="02020603050405020304" pitchFamily="18" charset="0"/>
              </a:rPr>
              <a:t>*</a:t>
            </a:r>
            <a:endParaRPr lang="en-US" altLang="zh-CN" sz="1400" b="1" dirty="0">
              <a:solidFill>
                <a:srgbClr val="000000"/>
              </a:solidFill>
              <a:latin typeface="Times New Roman" panose="02020603050405020304" pitchFamily="18" charset="0"/>
            </a:endParaRPr>
          </a:p>
        </p:txBody>
      </p:sp>
      <p:sp>
        <p:nvSpPr>
          <p:cNvPr id="35850" name="Text Box 11"/>
          <p:cNvSpPr txBox="1"/>
          <p:nvPr/>
        </p:nvSpPr>
        <p:spPr>
          <a:xfrm>
            <a:off x="5435600" y="6035675"/>
            <a:ext cx="431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400" b="1" dirty="0">
                <a:solidFill>
                  <a:srgbClr val="000000"/>
                </a:solidFill>
                <a:latin typeface="Times New Roman" panose="02020603050405020304" pitchFamily="18" charset="0"/>
              </a:rPr>
              <a:t>*</a:t>
            </a:r>
            <a:endParaRPr lang="en-US" altLang="zh-CN" sz="1400" b="1"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6867" name="Rectangle 2"/>
          <p:cNvSpPr>
            <a:spLocks noGrp="1"/>
          </p:cNvSpPr>
          <p:nvPr>
            <p:ph idx="1"/>
          </p:nvPr>
        </p:nvSpPr>
        <p:spPr>
          <a:xfrm>
            <a:off x="468313" y="692150"/>
            <a:ext cx="8856662" cy="576263"/>
          </a:xfrm>
        </p:spPr>
        <p:txBody>
          <a:bodyPr vert="horz" wrap="square" lIns="91440" tIns="45720" rIns="91440" bIns="45720" anchor="t" anchorCtr="0"/>
          <a:p>
            <a:pPr eaLnBrk="1" hangingPunct="1">
              <a:lnSpc>
                <a:spcPct val="90000"/>
              </a:lnSpc>
            </a:pPr>
            <a:r>
              <a:rPr lang="en-US" altLang="zh-CN" sz="2800" b="1" dirty="0">
                <a:solidFill>
                  <a:srgbClr val="660033"/>
                </a:solidFill>
                <a:latin typeface="宋体" panose="02010600030101010101" pitchFamily="2" charset="-122"/>
                <a:cs typeface="Times New Roman" panose="02020603050405020304" pitchFamily="18" charset="0"/>
              </a:rPr>
              <a:t>4.2.7 </a:t>
            </a:r>
            <a:r>
              <a:rPr lang="zh-CN" altLang="en-US" sz="2800" b="1" dirty="0">
                <a:solidFill>
                  <a:srgbClr val="660033"/>
                </a:solidFill>
                <a:latin typeface="宋体" panose="02010600030101010101" pitchFamily="2" charset="-122"/>
                <a:cs typeface="Times New Roman" panose="02020603050405020304" pitchFamily="18" charset="0"/>
              </a:rPr>
              <a:t>上下文无关文法和正规表达式</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36868" name="Text Box 3"/>
          <p:cNvSpPr txBox="1"/>
          <p:nvPr/>
        </p:nvSpPr>
        <p:spPr>
          <a:xfrm>
            <a:off x="827088" y="1268413"/>
            <a:ext cx="7704137" cy="13700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highlight>
                  <a:srgbClr val="FFFF00"/>
                </a:highlight>
              </a:rPr>
              <a:t>文法是比正规表达式能力更强的表示方法</a:t>
            </a:r>
            <a:r>
              <a:rPr lang="zh-CN" altLang="en-US" sz="2400" dirty="0">
                <a:solidFill>
                  <a:srgbClr val="000000"/>
                </a:solidFill>
              </a:rPr>
              <a:t>。</a:t>
            </a:r>
            <a:endParaRPr lang="zh-CN" altLang="en-US" sz="2400" dirty="0">
              <a:solidFill>
                <a:srgbClr val="000000"/>
              </a:solidFill>
            </a:endParaRPr>
          </a:p>
          <a:p>
            <a:pPr marL="0" lvl="0" indent="0" eaLnBrk="1" hangingPunct="1">
              <a:spcBef>
                <a:spcPct val="50000"/>
              </a:spcBef>
              <a:buNone/>
            </a:pPr>
            <a:r>
              <a:rPr lang="zh-CN" altLang="en-US" sz="2400" dirty="0">
                <a:solidFill>
                  <a:srgbClr val="000000"/>
                </a:solidFill>
              </a:rPr>
              <a:t>正规表达式所描述的每一种结构都可以用上下文无关文法来描述。反之不然。</a:t>
            </a:r>
            <a:endParaRPr lang="zh-CN" altLang="en-US" sz="2400" dirty="0">
              <a:solidFill>
                <a:srgbClr val="000000"/>
              </a:solidFill>
            </a:endParaRPr>
          </a:p>
        </p:txBody>
      </p:sp>
      <p:sp>
        <p:nvSpPr>
          <p:cNvPr id="36869" name="Rectangle 4"/>
          <p:cNvSpPr/>
          <p:nvPr/>
        </p:nvSpPr>
        <p:spPr>
          <a:xfrm>
            <a:off x="611188" y="3141663"/>
            <a:ext cx="7129462"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000000"/>
                </a:solidFill>
              </a:rPr>
              <a:t>正规式：</a:t>
            </a:r>
            <a:r>
              <a:rPr lang="en-US" altLang="zh-CN" sz="2400" dirty="0"/>
              <a:t>(</a:t>
            </a:r>
            <a:r>
              <a:rPr lang="en-US" altLang="zh-CN" sz="2400" i="1" dirty="0"/>
              <a:t>a</a:t>
            </a:r>
            <a:r>
              <a:rPr lang="en-US" altLang="zh-CN" sz="2400" dirty="0"/>
              <a:t>|</a:t>
            </a:r>
            <a:r>
              <a:rPr lang="en-US" altLang="zh-CN" sz="2400" i="1" dirty="0"/>
              <a:t>b</a:t>
            </a:r>
            <a:r>
              <a:rPr lang="en-US" altLang="zh-CN" sz="2400" dirty="0"/>
              <a:t>)*</a:t>
            </a:r>
            <a:r>
              <a:rPr lang="en-US" altLang="zh-CN" sz="2400" i="1" dirty="0"/>
              <a:t>ab</a:t>
            </a:r>
            <a:endParaRPr lang="en-US" altLang="zh-CN" sz="2400" i="1" dirty="0"/>
          </a:p>
          <a:p>
            <a:pPr marL="457200" lvl="1" indent="0" eaLnBrk="1" hangingPunct="1">
              <a:spcBef>
                <a:spcPct val="0"/>
              </a:spcBef>
              <a:buNone/>
            </a:pPr>
            <a:endParaRPr lang="en-US" altLang="zh-CN" sz="2400" i="1" dirty="0"/>
          </a:p>
          <a:p>
            <a:pPr marL="0" lvl="0" indent="0" eaLnBrk="1" hangingPunct="1">
              <a:spcBef>
                <a:spcPct val="0"/>
              </a:spcBef>
              <a:buNone/>
            </a:pPr>
            <a:r>
              <a:rPr lang="zh-CN" altLang="en-US" sz="2400" dirty="0">
                <a:solidFill>
                  <a:srgbClr val="000000"/>
                </a:solidFill>
              </a:rPr>
              <a:t>文法：</a:t>
            </a:r>
            <a:endParaRPr lang="zh-CN" altLang="en-US" sz="2400" dirty="0">
              <a:solidFill>
                <a:srgbClr val="000000"/>
              </a:solidFill>
            </a:endParaRPr>
          </a:p>
          <a:p>
            <a:pPr marL="457200" lvl="1" indent="0" eaLnBrk="1" hangingPunct="1">
              <a:spcBef>
                <a:spcPct val="0"/>
              </a:spcBef>
              <a:buNone/>
            </a:pPr>
            <a:r>
              <a:rPr lang="en-US" altLang="zh-CN" sz="2400" i="1" dirty="0"/>
              <a:t>A</a:t>
            </a:r>
            <a:r>
              <a:rPr lang="en-US" altLang="zh-CN" sz="2400" baseline="-25000" dirty="0"/>
              <a:t>0</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a</a:t>
            </a:r>
            <a:r>
              <a:rPr lang="en-US" altLang="zh-CN" sz="2400" dirty="0"/>
              <a:t> </a:t>
            </a:r>
            <a:r>
              <a:rPr lang="en-US" altLang="zh-CN" sz="2400" i="1" dirty="0"/>
              <a:t>A</a:t>
            </a:r>
            <a:r>
              <a:rPr lang="en-US" altLang="zh-CN" sz="2400" baseline="-25000" dirty="0"/>
              <a:t>0</a:t>
            </a:r>
            <a:r>
              <a:rPr lang="en-US" altLang="zh-CN" sz="2400" dirty="0"/>
              <a:t> | </a:t>
            </a:r>
            <a:r>
              <a:rPr lang="en-US" altLang="zh-CN" sz="2400" i="1" dirty="0"/>
              <a:t>b A</a:t>
            </a:r>
            <a:r>
              <a:rPr lang="en-US" altLang="zh-CN" sz="2400" baseline="-25000" dirty="0"/>
              <a:t>0</a:t>
            </a:r>
            <a:r>
              <a:rPr lang="en-US" altLang="zh-CN" sz="2400" dirty="0"/>
              <a:t> | </a:t>
            </a:r>
            <a:r>
              <a:rPr lang="en-US" altLang="zh-CN" sz="2400" i="1" dirty="0"/>
              <a:t>a</a:t>
            </a:r>
            <a:r>
              <a:rPr lang="en-US" altLang="zh-CN" sz="2400" dirty="0"/>
              <a:t> </a:t>
            </a:r>
            <a:r>
              <a:rPr lang="en-US" altLang="zh-CN" sz="2400" i="1" dirty="0"/>
              <a:t>A</a:t>
            </a:r>
            <a:r>
              <a:rPr lang="en-US" altLang="zh-CN" sz="2400" baseline="-25000" dirty="0"/>
              <a:t>1</a:t>
            </a:r>
            <a:endParaRPr lang="en-US" altLang="zh-CN" sz="2400" baseline="-25000" dirty="0"/>
          </a:p>
          <a:p>
            <a:pPr marL="457200" lvl="1" indent="0" eaLnBrk="1" hangingPunct="1">
              <a:spcBef>
                <a:spcPct val="0"/>
              </a:spcBef>
              <a:buNone/>
            </a:pPr>
            <a:r>
              <a:rPr lang="en-US" altLang="zh-CN" sz="2400" i="1" dirty="0"/>
              <a:t>A</a:t>
            </a:r>
            <a:r>
              <a:rPr lang="en-US" altLang="zh-CN" sz="2400" baseline="-25000" dirty="0"/>
              <a:t>1</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b</a:t>
            </a:r>
            <a:r>
              <a:rPr lang="en-US" altLang="zh-CN" sz="2400" dirty="0"/>
              <a:t> </a:t>
            </a:r>
            <a:r>
              <a:rPr lang="en-US" altLang="zh-CN" sz="2400" i="1" dirty="0"/>
              <a:t>A</a:t>
            </a:r>
            <a:r>
              <a:rPr lang="en-US" altLang="zh-CN" sz="2400" baseline="-25000" dirty="0"/>
              <a:t>2</a:t>
            </a:r>
            <a:endParaRPr lang="en-US" altLang="zh-CN" sz="2400" baseline="-25000" dirty="0"/>
          </a:p>
          <a:p>
            <a:pPr marL="457200" lvl="1" indent="0" eaLnBrk="1" hangingPunct="1">
              <a:spcBef>
                <a:spcPct val="0"/>
              </a:spcBef>
              <a:buNone/>
            </a:pPr>
            <a:r>
              <a:rPr lang="en-US" altLang="zh-CN" sz="2400" i="1" dirty="0"/>
              <a:t>A</a:t>
            </a:r>
            <a:r>
              <a:rPr lang="en-US" altLang="zh-CN" sz="2400" baseline="-25000" dirty="0"/>
              <a:t>2</a:t>
            </a:r>
            <a:r>
              <a:rPr lang="en-US" altLang="zh-CN" sz="2400" dirty="0"/>
              <a:t> </a:t>
            </a:r>
            <a:r>
              <a:rPr lang="en-US" altLang="zh-CN" sz="2400" dirty="0">
                <a:sym typeface="Symbol" panose="05050102010706020507" pitchFamily="18" charset="2"/>
              </a:rPr>
              <a:t></a:t>
            </a:r>
            <a:r>
              <a:rPr lang="en-US" altLang="zh-CN" sz="2400" dirty="0"/>
              <a:t> </a:t>
            </a:r>
            <a:r>
              <a:rPr lang="en-US" altLang="zh-CN" sz="2400" dirty="0">
                <a:sym typeface="Symbol" panose="05050102010706020507" pitchFamily="18" charset="2"/>
              </a:rPr>
              <a:t></a:t>
            </a:r>
            <a:endParaRPr lang="en-US" altLang="zh-CN" sz="2400" dirty="0">
              <a:sym typeface="Symbol" panose="05050102010706020507" pitchFamily="18" charset="2"/>
            </a:endParaRPr>
          </a:p>
        </p:txBody>
      </p:sp>
      <p:grpSp>
        <p:nvGrpSpPr>
          <p:cNvPr id="36870" name="Group 5"/>
          <p:cNvGrpSpPr/>
          <p:nvPr/>
        </p:nvGrpSpPr>
        <p:grpSpPr>
          <a:xfrm>
            <a:off x="4716463" y="3357563"/>
            <a:ext cx="4191000" cy="1905000"/>
            <a:chOff x="2688" y="1536"/>
            <a:chExt cx="2640" cy="1200"/>
          </a:xfrm>
        </p:grpSpPr>
        <p:sp>
          <p:nvSpPr>
            <p:cNvPr id="36871" name="Oval 6"/>
            <p:cNvSpPr/>
            <p:nvPr/>
          </p:nvSpPr>
          <p:spPr>
            <a:xfrm>
              <a:off x="4198" y="2000"/>
              <a:ext cx="280" cy="312"/>
            </a:xfrm>
            <a:prstGeom prst="ellipse">
              <a:avLst/>
            </a:prstGeom>
            <a:noFill/>
            <a:ln w="25400" cap="flat" cmpd="sng">
              <a:solidFill>
                <a:srgbClr val="00FF00"/>
              </a:solidFill>
              <a:prstDash val="solid"/>
              <a:headEnd type="none" w="med" len="med"/>
              <a:tailEnd type="none" w="med" len="med"/>
            </a:ln>
          </p:spPr>
          <p:txBody>
            <a:bodyPr lIns="54000" tIns="28800" rIns="21600" bIns="46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latin typeface="Times New Roman" panose="02020603050405020304" pitchFamily="18" charset="0"/>
                </a:rPr>
                <a:t>1</a:t>
              </a:r>
              <a:endParaRPr lang="en-US" altLang="zh-CN" sz="2400" b="1" dirty="0">
                <a:latin typeface="Times New Roman" panose="02020603050405020304" pitchFamily="18" charset="0"/>
              </a:endParaRPr>
            </a:p>
          </p:txBody>
        </p:sp>
        <p:grpSp>
          <p:nvGrpSpPr>
            <p:cNvPr id="36872" name="Group 7"/>
            <p:cNvGrpSpPr/>
            <p:nvPr/>
          </p:nvGrpSpPr>
          <p:grpSpPr>
            <a:xfrm>
              <a:off x="5048" y="1998"/>
              <a:ext cx="280" cy="312"/>
              <a:chOff x="7120" y="12162"/>
              <a:chExt cx="425" cy="425"/>
            </a:xfrm>
          </p:grpSpPr>
          <p:sp>
            <p:nvSpPr>
              <p:cNvPr id="36884" name="Oval 8"/>
              <p:cNvSpPr/>
              <p:nvPr/>
            </p:nvSpPr>
            <p:spPr>
              <a:xfrm>
                <a:off x="7120" y="12162"/>
                <a:ext cx="425" cy="425"/>
              </a:xfrm>
              <a:prstGeom prst="ellipse">
                <a:avLst/>
              </a:prstGeom>
              <a:noFill/>
              <a:ln w="25400" cap="flat" cmpd="sng">
                <a:solidFill>
                  <a:srgbClr val="00FF00"/>
                </a:solidFill>
                <a:prstDash val="solid"/>
                <a:headEnd type="none" w="med" len="med"/>
                <a:tailEnd type="none" w="med" len="med"/>
              </a:ln>
            </p:spPr>
            <p:txBody>
              <a:bodyPr lIns="43200" tIns="0" rIns="720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endParaRPr lang="zh-CN" altLang="zh-CN" sz="1000" dirty="0">
                  <a:latin typeface="Times New Roman" panose="02020603050405020304" pitchFamily="18" charset="0"/>
                </a:endParaRPr>
              </a:p>
            </p:txBody>
          </p:sp>
          <p:sp>
            <p:nvSpPr>
              <p:cNvPr id="36885" name="Oval 9"/>
              <p:cNvSpPr/>
              <p:nvPr/>
            </p:nvSpPr>
            <p:spPr>
              <a:xfrm>
                <a:off x="7180" y="12218"/>
                <a:ext cx="312" cy="312"/>
              </a:xfrm>
              <a:prstGeom prst="ellipse">
                <a:avLst/>
              </a:prstGeom>
              <a:noFill/>
              <a:ln w="25400" cap="flat" cmpd="sng">
                <a:solidFill>
                  <a:srgbClr val="00FF00"/>
                </a:solidFill>
                <a:prstDash val="solid"/>
                <a:headEnd type="none" w="med" len="med"/>
                <a:tailEnd type="none" w="med" len="med"/>
              </a:ln>
            </p:spPr>
            <p:txBody>
              <a:bodyPr lIns="43200" tIns="0" rIns="720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dirty="0">
                    <a:latin typeface="Times New Roman" panose="02020603050405020304" pitchFamily="18" charset="0"/>
                  </a:rPr>
                  <a:t>2</a:t>
                </a:r>
                <a:endParaRPr lang="en-US" altLang="zh-CN" sz="2400" b="1" dirty="0">
                  <a:latin typeface="Times New Roman" panose="02020603050405020304" pitchFamily="18" charset="0"/>
                </a:endParaRPr>
              </a:p>
            </p:txBody>
          </p:sp>
        </p:grpSp>
        <p:sp>
          <p:nvSpPr>
            <p:cNvPr id="36873" name="Line 10"/>
            <p:cNvSpPr/>
            <p:nvPr/>
          </p:nvSpPr>
          <p:spPr>
            <a:xfrm>
              <a:off x="2688" y="2176"/>
              <a:ext cx="623" cy="0"/>
            </a:xfrm>
            <a:prstGeom prst="line">
              <a:avLst/>
            </a:prstGeom>
            <a:ln w="25400" cap="flat" cmpd="sng">
              <a:solidFill>
                <a:srgbClr val="00FF00"/>
              </a:solidFill>
              <a:prstDash val="solid"/>
              <a:headEnd type="none" w="med" len="med"/>
              <a:tailEnd type="stealth" w="lg" len="med"/>
            </a:ln>
          </p:spPr>
        </p:sp>
        <p:sp>
          <p:nvSpPr>
            <p:cNvPr id="36874" name="Line 11"/>
            <p:cNvSpPr/>
            <p:nvPr/>
          </p:nvSpPr>
          <p:spPr>
            <a:xfrm flipV="1">
              <a:off x="3617" y="2165"/>
              <a:ext cx="564" cy="0"/>
            </a:xfrm>
            <a:prstGeom prst="line">
              <a:avLst/>
            </a:prstGeom>
            <a:ln w="25400" cap="flat" cmpd="sng">
              <a:solidFill>
                <a:srgbClr val="00FF00"/>
              </a:solidFill>
              <a:prstDash val="solid"/>
              <a:headEnd type="none" w="med" len="med"/>
              <a:tailEnd type="stealth" w="lg" len="med"/>
            </a:ln>
          </p:spPr>
        </p:sp>
        <p:sp>
          <p:nvSpPr>
            <p:cNvPr id="36875" name="Rectangle 12"/>
            <p:cNvSpPr/>
            <p:nvPr/>
          </p:nvSpPr>
          <p:spPr>
            <a:xfrm>
              <a:off x="2784" y="1920"/>
              <a:ext cx="455" cy="296"/>
            </a:xfrm>
            <a:prstGeom prst="rect">
              <a:avLst/>
            </a:prstGeom>
            <a:noFill/>
            <a:ln w="25400">
              <a:noFill/>
            </a:ln>
          </p:spPr>
          <p:txBody>
            <a:bodyPr lIns="54000" tIns="28800" rIns="54000" bIns="28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2400" b="1" dirty="0">
                  <a:latin typeface="Times New Roman" panose="02020603050405020304" pitchFamily="18" charset="0"/>
                </a:rPr>
                <a:t>开始</a:t>
              </a:r>
              <a:endParaRPr lang="zh-CN" altLang="en-US" sz="2400" b="1" dirty="0">
                <a:latin typeface="Times New Roman" panose="02020603050405020304" pitchFamily="18" charset="0"/>
              </a:endParaRPr>
            </a:p>
          </p:txBody>
        </p:sp>
        <p:sp>
          <p:nvSpPr>
            <p:cNvPr id="36876" name="Rectangle 13"/>
            <p:cNvSpPr/>
            <p:nvPr/>
          </p:nvSpPr>
          <p:spPr>
            <a:xfrm>
              <a:off x="3756" y="1923"/>
              <a:ext cx="227" cy="252"/>
            </a:xfrm>
            <a:prstGeom prst="rect">
              <a:avLst/>
            </a:prstGeom>
            <a:noFill/>
            <a:ln w="25400">
              <a:noFill/>
            </a:ln>
          </p:spPr>
          <p:txBody>
            <a:bodyPr lIns="54000" tIns="28800" rIns="54000" bIns="28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a</a:t>
              </a:r>
              <a:endParaRPr lang="en-US" altLang="zh-CN" sz="2400" b="1" i="1" dirty="0">
                <a:latin typeface="Times New Roman" panose="02020603050405020304" pitchFamily="18" charset="0"/>
              </a:endParaRPr>
            </a:p>
          </p:txBody>
        </p:sp>
        <p:sp>
          <p:nvSpPr>
            <p:cNvPr id="36877" name="Line 14"/>
            <p:cNvSpPr/>
            <p:nvPr/>
          </p:nvSpPr>
          <p:spPr>
            <a:xfrm flipV="1">
              <a:off x="4488" y="2165"/>
              <a:ext cx="563" cy="0"/>
            </a:xfrm>
            <a:prstGeom prst="line">
              <a:avLst/>
            </a:prstGeom>
            <a:ln w="25400" cap="flat" cmpd="sng">
              <a:solidFill>
                <a:srgbClr val="00FF00"/>
              </a:solidFill>
              <a:prstDash val="solid"/>
              <a:headEnd type="none" w="med" len="med"/>
              <a:tailEnd type="stealth" w="lg" len="med"/>
            </a:ln>
          </p:spPr>
        </p:sp>
        <p:sp>
          <p:nvSpPr>
            <p:cNvPr id="36878" name="Freeform 15"/>
            <p:cNvSpPr/>
            <p:nvPr/>
          </p:nvSpPr>
          <p:spPr>
            <a:xfrm>
              <a:off x="3390" y="1760"/>
              <a:ext cx="196" cy="246"/>
            </a:xfrm>
            <a:custGeom>
              <a:avLst/>
              <a:gdLst/>
              <a:ahLst/>
              <a:cxnLst>
                <a:cxn ang="0">
                  <a:pos x="1" y="1"/>
                </a:cxn>
                <a:cxn ang="0">
                  <a:pos x="1" y="1"/>
                </a:cxn>
                <a:cxn ang="0">
                  <a:pos x="1" y="1"/>
                </a:cxn>
                <a:cxn ang="0">
                  <a:pos x="1" y="1"/>
                </a:cxn>
                <a:cxn ang="0">
                  <a:pos x="1" y="1"/>
                </a:cxn>
              </a:cxnLst>
              <a:pathLst>
                <a:path w="297" h="333">
                  <a:moveTo>
                    <a:pt x="225" y="332"/>
                  </a:moveTo>
                  <a:cubicBezTo>
                    <a:pt x="235" y="298"/>
                    <a:pt x="297" y="181"/>
                    <a:pt x="285" y="126"/>
                  </a:cubicBezTo>
                  <a:cubicBezTo>
                    <a:pt x="273" y="71"/>
                    <a:pt x="195" y="6"/>
                    <a:pt x="150" y="3"/>
                  </a:cubicBezTo>
                  <a:cubicBezTo>
                    <a:pt x="105" y="0"/>
                    <a:pt x="30" y="56"/>
                    <a:pt x="15" y="111"/>
                  </a:cubicBezTo>
                  <a:cubicBezTo>
                    <a:pt x="0" y="166"/>
                    <a:pt x="51" y="287"/>
                    <a:pt x="60" y="333"/>
                  </a:cubicBezTo>
                </a:path>
              </a:pathLst>
            </a:custGeom>
            <a:noFill/>
            <a:ln w="25400" cap="flat" cmpd="sng">
              <a:solidFill>
                <a:srgbClr val="00FF00">
                  <a:alpha val="100000"/>
                </a:srgbClr>
              </a:solidFill>
              <a:prstDash val="solid"/>
              <a:round/>
              <a:headEnd type="none" w="med" len="med"/>
              <a:tailEnd type="stealth" w="lg" len="med"/>
            </a:ln>
          </p:spPr>
          <p:txBody>
            <a:bodyPr/>
            <a:p>
              <a:endParaRPr lang="zh-CN" altLang="en-US"/>
            </a:p>
          </p:txBody>
        </p:sp>
        <p:sp>
          <p:nvSpPr>
            <p:cNvPr id="36879" name="Oval 16"/>
            <p:cNvSpPr/>
            <p:nvPr/>
          </p:nvSpPr>
          <p:spPr>
            <a:xfrm>
              <a:off x="3327" y="2009"/>
              <a:ext cx="281" cy="312"/>
            </a:xfrm>
            <a:prstGeom prst="ellipse">
              <a:avLst/>
            </a:prstGeom>
            <a:noFill/>
            <a:ln w="25400" cap="flat" cmpd="sng">
              <a:solidFill>
                <a:srgbClr val="00FF00"/>
              </a:solidFill>
              <a:prstDash val="solid"/>
              <a:headEnd type="none" w="med" len="med"/>
              <a:tailEnd type="none" w="med" len="med"/>
            </a:ln>
          </p:spPr>
          <p:txBody>
            <a:bodyPr lIns="54000" tIns="28800" rIns="21600" bIns="46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latin typeface="Times New Roman" panose="02020603050405020304" pitchFamily="18" charset="0"/>
                </a:rPr>
                <a:t>0</a:t>
              </a:r>
              <a:endParaRPr lang="en-US" altLang="zh-CN" sz="2400" b="1" dirty="0">
                <a:latin typeface="Times New Roman" panose="02020603050405020304" pitchFamily="18" charset="0"/>
              </a:endParaRPr>
            </a:p>
          </p:txBody>
        </p:sp>
        <p:sp>
          <p:nvSpPr>
            <p:cNvPr id="36880" name="Freeform 17"/>
            <p:cNvSpPr/>
            <p:nvPr/>
          </p:nvSpPr>
          <p:spPr>
            <a:xfrm flipV="1">
              <a:off x="3370" y="2301"/>
              <a:ext cx="196" cy="244"/>
            </a:xfrm>
            <a:custGeom>
              <a:avLst/>
              <a:gdLst/>
              <a:ahLst/>
              <a:cxnLst>
                <a:cxn ang="0">
                  <a:pos x="1" y="1"/>
                </a:cxn>
                <a:cxn ang="0">
                  <a:pos x="1" y="1"/>
                </a:cxn>
                <a:cxn ang="0">
                  <a:pos x="1" y="1"/>
                </a:cxn>
                <a:cxn ang="0">
                  <a:pos x="1" y="1"/>
                </a:cxn>
                <a:cxn ang="0">
                  <a:pos x="1" y="1"/>
                </a:cxn>
              </a:cxnLst>
              <a:pathLst>
                <a:path w="297" h="333">
                  <a:moveTo>
                    <a:pt x="225" y="332"/>
                  </a:moveTo>
                  <a:cubicBezTo>
                    <a:pt x="235" y="298"/>
                    <a:pt x="297" y="181"/>
                    <a:pt x="285" y="126"/>
                  </a:cubicBezTo>
                  <a:cubicBezTo>
                    <a:pt x="273" y="71"/>
                    <a:pt x="195" y="6"/>
                    <a:pt x="150" y="3"/>
                  </a:cubicBezTo>
                  <a:cubicBezTo>
                    <a:pt x="105" y="0"/>
                    <a:pt x="30" y="56"/>
                    <a:pt x="15" y="111"/>
                  </a:cubicBezTo>
                  <a:cubicBezTo>
                    <a:pt x="0" y="166"/>
                    <a:pt x="51" y="287"/>
                    <a:pt x="60" y="333"/>
                  </a:cubicBezTo>
                </a:path>
              </a:pathLst>
            </a:custGeom>
            <a:noFill/>
            <a:ln w="25400" cap="flat" cmpd="sng">
              <a:solidFill>
                <a:srgbClr val="00FF00">
                  <a:alpha val="100000"/>
                </a:srgbClr>
              </a:solidFill>
              <a:prstDash val="solid"/>
              <a:round/>
              <a:headEnd type="none" w="med" len="med"/>
              <a:tailEnd type="stealth" w="lg" len="med"/>
            </a:ln>
          </p:spPr>
          <p:txBody>
            <a:bodyPr/>
            <a:p>
              <a:endParaRPr lang="zh-CN" altLang="en-US"/>
            </a:p>
          </p:txBody>
        </p:sp>
        <p:sp>
          <p:nvSpPr>
            <p:cNvPr id="36881" name="Rectangle 18"/>
            <p:cNvSpPr/>
            <p:nvPr/>
          </p:nvSpPr>
          <p:spPr>
            <a:xfrm>
              <a:off x="3410" y="1536"/>
              <a:ext cx="227" cy="251"/>
            </a:xfrm>
            <a:prstGeom prst="rect">
              <a:avLst/>
            </a:prstGeom>
            <a:noFill/>
            <a:ln w="25400">
              <a:noFill/>
            </a:ln>
          </p:spPr>
          <p:txBody>
            <a:bodyPr lIns="54000" tIns="28800" rIns="54000" bIns="28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a</a:t>
              </a:r>
              <a:endParaRPr lang="en-US" altLang="zh-CN" sz="2400" b="1" i="1" dirty="0">
                <a:latin typeface="Times New Roman" panose="02020603050405020304" pitchFamily="18" charset="0"/>
              </a:endParaRPr>
            </a:p>
          </p:txBody>
        </p:sp>
        <p:sp>
          <p:nvSpPr>
            <p:cNvPr id="36882" name="Rectangle 19"/>
            <p:cNvSpPr/>
            <p:nvPr/>
          </p:nvSpPr>
          <p:spPr>
            <a:xfrm>
              <a:off x="3380" y="2485"/>
              <a:ext cx="228" cy="251"/>
            </a:xfrm>
            <a:prstGeom prst="rect">
              <a:avLst/>
            </a:prstGeom>
            <a:noFill/>
            <a:ln w="25400">
              <a:noFill/>
            </a:ln>
          </p:spPr>
          <p:txBody>
            <a:bodyPr lIns="54000" tIns="28800" rIns="54000" bIns="28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b</a:t>
              </a:r>
              <a:endParaRPr lang="en-US" altLang="zh-CN" sz="2400" b="1" i="1" dirty="0">
                <a:latin typeface="Times New Roman" panose="02020603050405020304" pitchFamily="18" charset="0"/>
              </a:endParaRPr>
            </a:p>
          </p:txBody>
        </p:sp>
        <p:sp>
          <p:nvSpPr>
            <p:cNvPr id="36883" name="Rectangle 20"/>
            <p:cNvSpPr/>
            <p:nvPr/>
          </p:nvSpPr>
          <p:spPr>
            <a:xfrm>
              <a:off x="4646" y="1912"/>
              <a:ext cx="227" cy="285"/>
            </a:xfrm>
            <a:prstGeom prst="rect">
              <a:avLst/>
            </a:prstGeom>
            <a:noFill/>
            <a:ln w="25400">
              <a:noFill/>
            </a:ln>
          </p:spPr>
          <p:txBody>
            <a:bodyPr lIns="54000" tIns="28800" rIns="54000" bIns="28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b</a:t>
              </a:r>
              <a:endParaRPr lang="en-US" altLang="zh-CN" sz="2400" b="1" i="1" dirty="0">
                <a:latin typeface="Times New Roman" panose="02020603050405020304" pitchFamily="18" charset="0"/>
              </a:endParaRPr>
            </a:p>
          </p:txBody>
        </p:sp>
      </p:grpSp>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7891" name="Text Box 4"/>
          <p:cNvSpPr txBox="1"/>
          <p:nvPr/>
        </p:nvSpPr>
        <p:spPr>
          <a:xfrm>
            <a:off x="827088" y="981075"/>
            <a:ext cx="7489825" cy="31702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可根据</a:t>
            </a:r>
            <a:r>
              <a:rPr lang="en-US" altLang="zh-CN" sz="2000" dirty="0">
                <a:solidFill>
                  <a:srgbClr val="000000"/>
                </a:solidFill>
              </a:rPr>
              <a:t>NFA</a:t>
            </a:r>
            <a:r>
              <a:rPr lang="zh-CN" altLang="en-US" sz="2000" dirty="0">
                <a:solidFill>
                  <a:srgbClr val="000000"/>
                </a:solidFill>
              </a:rPr>
              <a:t>构造出识别同样语言的文法，方法如下：</a:t>
            </a:r>
            <a:endParaRPr lang="zh-CN" altLang="en-US" sz="2000" dirty="0">
              <a:solidFill>
                <a:srgbClr val="000000"/>
              </a:solidFill>
            </a:endParaRPr>
          </a:p>
          <a:p>
            <a:pPr marL="0" lvl="0" indent="0" eaLnBrk="1" hangingPunct="1">
              <a:spcBef>
                <a:spcPct val="50000"/>
              </a:spcBef>
              <a:buNone/>
            </a:pPr>
            <a:r>
              <a:rPr lang="en-US" altLang="zh-CN" sz="2000" dirty="0">
                <a:solidFill>
                  <a:srgbClr val="000000"/>
                </a:solidFill>
              </a:rPr>
              <a:t>1</a:t>
            </a:r>
            <a:r>
              <a:rPr lang="zh-CN" altLang="en-US" sz="2000" dirty="0">
                <a:solidFill>
                  <a:srgbClr val="000000"/>
                </a:solidFill>
              </a:rPr>
              <a:t>）对于</a:t>
            </a:r>
            <a:r>
              <a:rPr lang="en-US" altLang="zh-CN" sz="2000" dirty="0">
                <a:solidFill>
                  <a:srgbClr val="000000"/>
                </a:solidFill>
              </a:rPr>
              <a:t>NFA</a:t>
            </a:r>
            <a:r>
              <a:rPr lang="zh-CN" altLang="en-US" sz="2000" dirty="0">
                <a:solidFill>
                  <a:srgbClr val="000000"/>
                </a:solidFill>
              </a:rPr>
              <a:t>的每个状态</a:t>
            </a:r>
            <a:r>
              <a:rPr lang="en-US" altLang="zh-CN" sz="2000" i="1" dirty="0">
                <a:solidFill>
                  <a:srgbClr val="000000"/>
                </a:solidFill>
                <a:latin typeface="Times New Roman" panose="02020603050405020304" pitchFamily="18" charset="0"/>
              </a:rPr>
              <a:t>i</a:t>
            </a:r>
            <a:r>
              <a:rPr lang="zh-CN" altLang="en-US" sz="2000" dirty="0">
                <a:solidFill>
                  <a:srgbClr val="000000"/>
                </a:solidFill>
              </a:rPr>
              <a:t>，创建一个非终结符号</a:t>
            </a:r>
            <a:r>
              <a:rPr lang="en-US" altLang="zh-CN" sz="2000" dirty="0">
                <a:solidFill>
                  <a:srgbClr val="000000"/>
                </a:solidFill>
                <a:latin typeface="Times New Roman" panose="02020603050405020304" pitchFamily="18" charset="0"/>
              </a:rPr>
              <a:t>A</a:t>
            </a:r>
            <a:r>
              <a:rPr lang="en-US" altLang="zh-CN" sz="2000" i="1" baseline="-25000" dirty="0">
                <a:solidFill>
                  <a:srgbClr val="000000"/>
                </a:solidFill>
                <a:latin typeface="Times New Roman" panose="02020603050405020304" pitchFamily="18" charset="0"/>
              </a:rPr>
              <a:t>i</a:t>
            </a:r>
            <a:r>
              <a:rPr lang="zh-CN" altLang="en-US" sz="2000" dirty="0">
                <a:solidFill>
                  <a:srgbClr val="000000"/>
                </a:solidFill>
              </a:rPr>
              <a:t>。</a:t>
            </a:r>
            <a:endParaRPr lang="zh-CN" altLang="en-US" sz="2000" dirty="0">
              <a:solidFill>
                <a:srgbClr val="000000"/>
              </a:solidFill>
            </a:endParaRPr>
          </a:p>
          <a:p>
            <a:pPr marL="0" lvl="0" indent="0" eaLnBrk="1" hangingPunct="1">
              <a:spcBef>
                <a:spcPct val="50000"/>
              </a:spcBef>
              <a:buNone/>
            </a:pPr>
            <a:r>
              <a:rPr lang="en-US" altLang="zh-CN" sz="2000" dirty="0">
                <a:solidFill>
                  <a:srgbClr val="000000"/>
                </a:solidFill>
              </a:rPr>
              <a:t>2</a:t>
            </a:r>
            <a:r>
              <a:rPr lang="zh-CN" altLang="en-US" sz="2000" dirty="0">
                <a:solidFill>
                  <a:srgbClr val="000000"/>
                </a:solidFill>
              </a:rPr>
              <a:t>）如果状态</a:t>
            </a:r>
            <a:r>
              <a:rPr lang="en-US" altLang="zh-CN" sz="2000" i="1" dirty="0">
                <a:solidFill>
                  <a:srgbClr val="000000"/>
                </a:solidFill>
                <a:latin typeface="Times New Roman" panose="02020603050405020304" pitchFamily="18" charset="0"/>
              </a:rPr>
              <a:t>i</a:t>
            </a:r>
            <a:r>
              <a:rPr lang="zh-CN" altLang="en-US" sz="2000" dirty="0">
                <a:solidFill>
                  <a:srgbClr val="000000"/>
                </a:solidFill>
              </a:rPr>
              <a:t>有一个在输入</a:t>
            </a:r>
            <a:r>
              <a:rPr lang="en-US" altLang="zh-CN" sz="2000" i="1" dirty="0">
                <a:solidFill>
                  <a:srgbClr val="000000"/>
                </a:solidFill>
                <a:latin typeface="Times New Roman" panose="02020603050405020304" pitchFamily="18" charset="0"/>
              </a:rPr>
              <a:t>a</a:t>
            </a:r>
            <a:r>
              <a:rPr lang="zh-CN" altLang="en-US" sz="2000" dirty="0">
                <a:solidFill>
                  <a:srgbClr val="000000"/>
                </a:solidFill>
              </a:rPr>
              <a:t>上到达状态</a:t>
            </a:r>
            <a:r>
              <a:rPr lang="en-US" altLang="zh-CN" sz="2000" i="1" dirty="0">
                <a:solidFill>
                  <a:srgbClr val="000000"/>
                </a:solidFill>
                <a:latin typeface="Times New Roman" panose="02020603050405020304" pitchFamily="18" charset="0"/>
              </a:rPr>
              <a:t>j</a:t>
            </a:r>
            <a:r>
              <a:rPr lang="zh-CN" altLang="en-US" sz="2000" dirty="0">
                <a:solidFill>
                  <a:srgbClr val="000000"/>
                </a:solidFill>
              </a:rPr>
              <a:t>的转换，则加入产生式</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latin typeface="Times New Roman" panose="02020603050405020304" pitchFamily="18" charset="0"/>
              </a:rPr>
              <a:t>A</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-&gt;aA</a:t>
            </a:r>
            <a:r>
              <a:rPr lang="en-US" altLang="zh-CN" sz="2000" i="1" baseline="-25000" dirty="0">
                <a:solidFill>
                  <a:srgbClr val="000000"/>
                </a:solidFill>
                <a:latin typeface="Times New Roman" panose="02020603050405020304" pitchFamily="18" charset="0"/>
              </a:rPr>
              <a:t>j</a:t>
            </a:r>
            <a:r>
              <a:rPr lang="zh-CN" altLang="en-US" sz="2000" dirty="0">
                <a:solidFill>
                  <a:srgbClr val="000000"/>
                </a:solidFill>
              </a:rPr>
              <a:t>。如果状态</a:t>
            </a:r>
            <a:r>
              <a:rPr lang="en-US" altLang="zh-CN" sz="2000" i="1" dirty="0">
                <a:solidFill>
                  <a:srgbClr val="000000"/>
                </a:solidFill>
                <a:latin typeface="Times New Roman" panose="02020603050405020304" pitchFamily="18" charset="0"/>
              </a:rPr>
              <a:t>i</a:t>
            </a:r>
            <a:r>
              <a:rPr lang="zh-CN" altLang="en-US" sz="2000" dirty="0">
                <a:solidFill>
                  <a:srgbClr val="000000"/>
                </a:solidFill>
              </a:rPr>
              <a:t>在输入</a:t>
            </a:r>
            <a:r>
              <a:rPr lang="el-GR" altLang="zh-CN" sz="2000" dirty="0">
                <a:solidFill>
                  <a:srgbClr val="000000"/>
                </a:solidFill>
                <a:latin typeface="Times New Roman" panose="02020603050405020304" pitchFamily="18" charset="0"/>
              </a:rPr>
              <a:t>ε</a:t>
            </a:r>
            <a:r>
              <a:rPr lang="zh-CN" altLang="en-US" sz="2000" dirty="0">
                <a:solidFill>
                  <a:srgbClr val="000000"/>
                </a:solidFill>
                <a:latin typeface="宋体" panose="02010600030101010101" pitchFamily="2" charset="-122"/>
              </a:rPr>
              <a:t>上到达状态</a:t>
            </a:r>
            <a:r>
              <a:rPr lang="en-US" altLang="zh-CN" sz="2000" i="1" dirty="0">
                <a:solidFill>
                  <a:srgbClr val="000000"/>
                </a:solidFill>
                <a:latin typeface="Times New Roman" panose="02020603050405020304" pitchFamily="18" charset="0"/>
              </a:rPr>
              <a:t>j</a:t>
            </a:r>
            <a:r>
              <a:rPr lang="zh-CN" altLang="en-US" sz="2000" dirty="0">
                <a:solidFill>
                  <a:srgbClr val="000000"/>
                </a:solidFill>
                <a:latin typeface="宋体" panose="02010600030101010101" pitchFamily="2" charset="-122"/>
              </a:rPr>
              <a:t>，则加入产生式</a:t>
            </a:r>
            <a:endParaRPr lang="zh-CN" altLang="en-US" sz="2000" dirty="0">
              <a:solidFill>
                <a:srgbClr val="000000"/>
              </a:solidFill>
              <a:latin typeface="宋体" panose="02010600030101010101" pitchFamily="2" charset="-122"/>
            </a:endParaRPr>
          </a:p>
          <a:p>
            <a:pPr marL="0" lvl="0" indent="0" eaLnBrk="1" hangingPunct="1">
              <a:spcBef>
                <a:spcPct val="50000"/>
              </a:spcBef>
              <a:buNone/>
            </a:pPr>
            <a:r>
              <a:rPr lang="zh-CN" altLang="en-US" sz="2000" dirty="0">
                <a:solidFill>
                  <a:srgbClr val="000000"/>
                </a:solidFill>
                <a:latin typeface="宋体" panose="02010600030101010101" pitchFamily="2" charset="-122"/>
              </a:rPr>
              <a:t>    </a:t>
            </a:r>
            <a:r>
              <a:rPr lang="en-US" altLang="zh-CN" sz="2000" dirty="0">
                <a:solidFill>
                  <a:srgbClr val="000000"/>
                </a:solidFill>
                <a:latin typeface="Times New Roman" panose="02020603050405020304" pitchFamily="18" charset="0"/>
              </a:rPr>
              <a:t>A</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-&gt;A</a:t>
            </a:r>
            <a:r>
              <a:rPr lang="en-US" altLang="zh-CN" sz="2000" i="1" baseline="-25000" dirty="0">
                <a:solidFill>
                  <a:srgbClr val="000000"/>
                </a:solidFill>
                <a:latin typeface="Times New Roman" panose="02020603050405020304" pitchFamily="18" charset="0"/>
              </a:rPr>
              <a:t>j</a:t>
            </a:r>
            <a:r>
              <a:rPr lang="zh-CN" altLang="en-US" sz="2000" dirty="0">
                <a:solidFill>
                  <a:srgbClr val="000000"/>
                </a:solidFill>
                <a:latin typeface="宋体" panose="02010600030101010101" pitchFamily="2" charset="-122"/>
              </a:rPr>
              <a:t>。</a:t>
            </a:r>
            <a:endParaRPr lang="zh-CN" altLang="en-US" sz="2000" dirty="0">
              <a:solidFill>
                <a:srgbClr val="000000"/>
              </a:solidFill>
              <a:latin typeface="宋体" panose="02010600030101010101" pitchFamily="2" charset="-122"/>
            </a:endParaRPr>
          </a:p>
          <a:p>
            <a:pPr marL="0" lvl="0" indent="0" eaLnBrk="1" hangingPunct="1">
              <a:spcBef>
                <a:spcPct val="50000"/>
              </a:spcBef>
              <a:buNone/>
            </a:pPr>
            <a:r>
              <a:rPr lang="en-US" altLang="zh-CN" sz="2000" dirty="0">
                <a:solidFill>
                  <a:srgbClr val="000000"/>
                </a:solidFill>
                <a:latin typeface="宋体" panose="02010600030101010101" pitchFamily="2" charset="-122"/>
              </a:rPr>
              <a:t>3</a:t>
            </a:r>
            <a:r>
              <a:rPr lang="zh-CN" altLang="en-US" sz="2000" dirty="0">
                <a:solidFill>
                  <a:srgbClr val="000000"/>
                </a:solidFill>
                <a:latin typeface="宋体" panose="02010600030101010101" pitchFamily="2" charset="-122"/>
              </a:rPr>
              <a:t>）如果</a:t>
            </a:r>
            <a:r>
              <a:rPr lang="en-US" altLang="zh-CN" sz="2000" i="1" dirty="0">
                <a:solidFill>
                  <a:srgbClr val="000000"/>
                </a:solidFill>
                <a:latin typeface="Times New Roman" panose="02020603050405020304" pitchFamily="18" charset="0"/>
              </a:rPr>
              <a:t>i</a:t>
            </a:r>
            <a:r>
              <a:rPr lang="zh-CN" altLang="en-US" sz="2000" dirty="0">
                <a:solidFill>
                  <a:srgbClr val="000000"/>
                </a:solidFill>
                <a:latin typeface="宋体" panose="02010600030101010101" pitchFamily="2" charset="-122"/>
              </a:rPr>
              <a:t>是一个接受状态，则加入产生式</a:t>
            </a:r>
            <a:r>
              <a:rPr lang="en-US" altLang="zh-CN" sz="2000" dirty="0">
                <a:solidFill>
                  <a:srgbClr val="000000"/>
                </a:solidFill>
                <a:latin typeface="Times New Roman" panose="02020603050405020304" pitchFamily="18" charset="0"/>
              </a:rPr>
              <a:t>A</a:t>
            </a:r>
            <a:r>
              <a:rPr lang="en-US" altLang="zh-CN" sz="2000" i="1"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-&gt;</a:t>
            </a:r>
            <a:r>
              <a:rPr lang="el-GR" altLang="zh-CN" sz="2000" dirty="0">
                <a:solidFill>
                  <a:srgbClr val="000000"/>
                </a:solidFill>
                <a:latin typeface="Times New Roman" panose="02020603050405020304" pitchFamily="18" charset="0"/>
              </a:rPr>
              <a:t>ε</a:t>
            </a:r>
            <a:r>
              <a:rPr lang="zh-CN" altLang="en-US" sz="2000" dirty="0">
                <a:solidFill>
                  <a:srgbClr val="000000"/>
                </a:solidFill>
                <a:latin typeface="宋体" panose="02010600030101010101" pitchFamily="2" charset="-122"/>
              </a:rPr>
              <a:t>。</a:t>
            </a:r>
            <a:endParaRPr lang="zh-CN" altLang="en-US" sz="2000" dirty="0">
              <a:solidFill>
                <a:srgbClr val="000000"/>
              </a:solidFill>
              <a:latin typeface="宋体" panose="02010600030101010101" pitchFamily="2" charset="-122"/>
            </a:endParaRPr>
          </a:p>
          <a:p>
            <a:pPr marL="0" lvl="0" indent="0" eaLnBrk="1" hangingPunct="1">
              <a:spcBef>
                <a:spcPct val="50000"/>
              </a:spcBef>
              <a:buNone/>
            </a:pPr>
            <a:r>
              <a:rPr lang="en-US" altLang="zh-CN" sz="2000" dirty="0">
                <a:solidFill>
                  <a:srgbClr val="000000"/>
                </a:solidFill>
                <a:latin typeface="宋体" panose="02010600030101010101" pitchFamily="2" charset="-122"/>
              </a:rPr>
              <a:t>4</a:t>
            </a:r>
            <a:r>
              <a:rPr lang="zh-CN" altLang="en-US" sz="2000" dirty="0">
                <a:solidFill>
                  <a:srgbClr val="000000"/>
                </a:solidFill>
                <a:latin typeface="宋体" panose="02010600030101010101" pitchFamily="2" charset="-122"/>
              </a:rPr>
              <a:t>）如果</a:t>
            </a:r>
            <a:r>
              <a:rPr lang="en-US" altLang="zh-CN" sz="2000" i="1" dirty="0">
                <a:solidFill>
                  <a:srgbClr val="000000"/>
                </a:solidFill>
                <a:latin typeface="Times New Roman" panose="02020603050405020304" pitchFamily="18" charset="0"/>
              </a:rPr>
              <a:t>i</a:t>
            </a:r>
            <a:r>
              <a:rPr lang="zh-CN" altLang="en-US" sz="2000" dirty="0">
                <a:solidFill>
                  <a:srgbClr val="000000"/>
                </a:solidFill>
                <a:latin typeface="宋体" panose="02010600030101010101" pitchFamily="2" charset="-122"/>
              </a:rPr>
              <a:t>是自动机的开始状态，令</a:t>
            </a:r>
            <a:r>
              <a:rPr lang="en-US" altLang="zh-CN" sz="2000" dirty="0">
                <a:solidFill>
                  <a:srgbClr val="000000"/>
                </a:solidFill>
                <a:latin typeface="Times New Roman" panose="02020603050405020304" pitchFamily="18" charset="0"/>
              </a:rPr>
              <a:t>A</a:t>
            </a:r>
            <a:r>
              <a:rPr lang="en-US" altLang="zh-CN" sz="2000" i="1" baseline="-25000" dirty="0">
                <a:solidFill>
                  <a:srgbClr val="000000"/>
                </a:solidFill>
                <a:latin typeface="Times New Roman" panose="02020603050405020304" pitchFamily="18" charset="0"/>
              </a:rPr>
              <a:t>i</a:t>
            </a:r>
            <a:r>
              <a:rPr lang="zh-CN" altLang="en-US" sz="2000" dirty="0">
                <a:solidFill>
                  <a:srgbClr val="000000"/>
                </a:solidFill>
                <a:latin typeface="宋体" panose="02010600030101010101" pitchFamily="2" charset="-122"/>
              </a:rPr>
              <a:t>为所得文法的开始符号。</a:t>
            </a:r>
            <a:endParaRPr lang="zh-CN" altLang="el-GR" sz="2000" dirty="0">
              <a:solidFill>
                <a:srgbClr val="000000"/>
              </a:solidFill>
              <a:latin typeface="宋体" panose="02010600030101010101" pitchFamily="2" charset="-122"/>
            </a:endParaRPr>
          </a:p>
        </p:txBody>
      </p:sp>
      <p:sp>
        <p:nvSpPr>
          <p:cNvPr id="37892" name="Text Box 5"/>
          <p:cNvSpPr txBox="1"/>
          <p:nvPr/>
        </p:nvSpPr>
        <p:spPr>
          <a:xfrm>
            <a:off x="900113" y="4724400"/>
            <a:ext cx="7272337"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另一方面，语言</a:t>
            </a:r>
            <a:r>
              <a:rPr lang="en-US" altLang="zh-CN" sz="2000" dirty="0">
                <a:solidFill>
                  <a:srgbClr val="000000"/>
                </a:solidFill>
              </a:rPr>
              <a:t>L={a</a:t>
            </a:r>
            <a:r>
              <a:rPr lang="en-US" altLang="zh-CN" sz="2000" baseline="30000" dirty="0">
                <a:solidFill>
                  <a:srgbClr val="000000"/>
                </a:solidFill>
              </a:rPr>
              <a:t>n</a:t>
            </a:r>
            <a:r>
              <a:rPr lang="en-US" altLang="zh-CN" sz="2000" dirty="0">
                <a:solidFill>
                  <a:srgbClr val="000000"/>
                </a:solidFill>
              </a:rPr>
              <a:t>b</a:t>
            </a:r>
            <a:r>
              <a:rPr lang="en-US" altLang="zh-CN" sz="2000" baseline="30000" dirty="0">
                <a:solidFill>
                  <a:srgbClr val="000000"/>
                </a:solidFill>
              </a:rPr>
              <a:t>n</a:t>
            </a:r>
            <a:r>
              <a:rPr lang="en-US" altLang="zh-CN" sz="2000" dirty="0">
                <a:solidFill>
                  <a:srgbClr val="000000"/>
                </a:solidFill>
              </a:rPr>
              <a:t>|n&gt;=1}</a:t>
            </a:r>
            <a:r>
              <a:rPr lang="zh-CN" altLang="en-US" sz="2000" dirty="0">
                <a:solidFill>
                  <a:srgbClr val="000000"/>
                </a:solidFill>
              </a:rPr>
              <a:t>（即由同样数量</a:t>
            </a:r>
            <a:r>
              <a:rPr lang="en-US" altLang="zh-CN" sz="2000" dirty="0">
                <a:solidFill>
                  <a:srgbClr val="000000"/>
                </a:solidFill>
              </a:rPr>
              <a:t>a</a:t>
            </a:r>
            <a:r>
              <a:rPr lang="zh-CN" altLang="en-US" sz="2000" dirty="0">
                <a:solidFill>
                  <a:srgbClr val="000000"/>
                </a:solidFill>
              </a:rPr>
              <a:t>和</a:t>
            </a:r>
            <a:r>
              <a:rPr lang="en-US" altLang="zh-CN" sz="2000" dirty="0">
                <a:solidFill>
                  <a:srgbClr val="000000"/>
                </a:solidFill>
              </a:rPr>
              <a:t>b</a:t>
            </a:r>
            <a:r>
              <a:rPr lang="zh-CN" altLang="en-US" sz="2000" dirty="0">
                <a:solidFill>
                  <a:srgbClr val="000000"/>
                </a:solidFill>
              </a:rPr>
              <a:t>组成的串的集合）是一个可以用文法描述但不能用正规表达式描述的语言的例子。</a:t>
            </a:r>
            <a:endParaRPr lang="zh-CN" altLang="en-US" sz="2000" dirty="0">
              <a:solidFill>
                <a:srgbClr val="000000"/>
              </a:solidFill>
            </a:endParaRPr>
          </a:p>
        </p:txBody>
      </p:sp>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8915" name="Rectangle 2"/>
          <p:cNvSpPr>
            <a:spLocks noGrp="1"/>
          </p:cNvSpPr>
          <p:nvPr>
            <p:ph type="title"/>
          </p:nvPr>
        </p:nvSpPr>
        <p:spPr>
          <a:xfrm>
            <a:off x="684213" y="836613"/>
            <a:ext cx="7416800" cy="658812"/>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4.3 </a:t>
            </a:r>
            <a:r>
              <a:rPr lang="zh-CN" altLang="en-US" sz="3200" b="1" dirty="0">
                <a:solidFill>
                  <a:schemeClr val="tx1"/>
                </a:solidFill>
                <a:effectLst/>
                <a:latin typeface="宋体" panose="02010600030101010101" pitchFamily="2" charset="-122"/>
                <a:cs typeface="Times New Roman" panose="02020603050405020304" pitchFamily="18" charset="0"/>
              </a:rPr>
              <a:t>设计文法</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38916" name="Text Box 7"/>
          <p:cNvSpPr txBox="1"/>
          <p:nvPr/>
        </p:nvSpPr>
        <p:spPr>
          <a:xfrm>
            <a:off x="827088" y="1773238"/>
            <a:ext cx="7559675" cy="1990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zh-CN" altLang="en-US" sz="2400" dirty="0">
                <a:solidFill>
                  <a:srgbClr val="000000"/>
                </a:solidFill>
              </a:rPr>
              <a:t>每种语法分析方法只能处理一种形式的文法，为了适应所选择的分析方法，我们常常不得不改写初始文法。本节将考虑一些用于改写文法的变换规则，以便产生适于自顶向下分析的文法。</a:t>
            </a:r>
            <a:endParaRPr lang="zh-CN" altLang="en-US" sz="2400" dirty="0">
              <a:solidFill>
                <a:srgbClr val="000000"/>
              </a:solidFill>
            </a:endParaRPr>
          </a:p>
        </p:txBody>
      </p:sp>
    </p:spTree>
  </p:cSld>
  <p:clrMapOvr>
    <a:masterClrMapping/>
  </p:clrMapOvr>
  <p:transition spd="med">
    <p:cover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9939" name="Text Box 2"/>
          <p:cNvSpPr txBox="1"/>
          <p:nvPr/>
        </p:nvSpPr>
        <p:spPr>
          <a:xfrm>
            <a:off x="755650" y="2276475"/>
            <a:ext cx="7704138" cy="3816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buNone/>
            </a:pPr>
            <a:r>
              <a:rPr lang="en-US" altLang="zh-CN" sz="2400" dirty="0">
                <a:solidFill>
                  <a:srgbClr val="000000"/>
                </a:solidFill>
                <a:latin typeface="宋体" panose="02010600030101010101" pitchFamily="2" charset="-122"/>
              </a:rPr>
              <a:t>1.</a:t>
            </a:r>
            <a:r>
              <a:rPr lang="zh-CN" altLang="en-US" sz="2400" b="1" dirty="0">
                <a:solidFill>
                  <a:srgbClr val="000000"/>
                </a:solidFill>
              </a:rPr>
              <a:t>词法规则通常非常简单，不必动用强大的文法来描述</a:t>
            </a:r>
            <a:endParaRPr lang="zh-CN" altLang="en-US" sz="2400" b="1" dirty="0">
              <a:solidFill>
                <a:srgbClr val="000000"/>
              </a:solidFill>
            </a:endParaRPr>
          </a:p>
          <a:p>
            <a:pPr marL="342900" lvl="0" indent="-342900">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2. </a:t>
            </a:r>
            <a:r>
              <a:rPr lang="zh-CN" altLang="en-US" sz="2400" b="1" dirty="0">
                <a:solidFill>
                  <a:srgbClr val="000000"/>
                </a:solidFill>
              </a:rPr>
              <a:t>对于词法记号，正规式比上下文无关文法提供了更简洁且易于理解的定义</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3. </a:t>
            </a:r>
            <a:r>
              <a:rPr lang="zh-CN" altLang="en-US" sz="2400" b="1" dirty="0">
                <a:solidFill>
                  <a:srgbClr val="000000"/>
                </a:solidFill>
              </a:rPr>
              <a:t>从正规式可以自动的构造出有效的词法分析器，从任何文法都很难构造词法分析器</a:t>
            </a:r>
            <a:endParaRPr lang="zh-CN" altLang="en-US" sz="2400" b="1" dirty="0">
              <a:solidFill>
                <a:srgbClr val="000000"/>
              </a:solidFill>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eaLnBrk="1" hangingPunct="1">
              <a:spcBef>
                <a:spcPct val="0"/>
              </a:spcBef>
              <a:buNone/>
            </a:pPr>
            <a:r>
              <a:rPr lang="en-US" altLang="zh-CN" sz="2400" dirty="0">
                <a:solidFill>
                  <a:srgbClr val="000000"/>
                </a:solidFill>
                <a:latin typeface="Times New Roman" panose="02020603050405020304" pitchFamily="18" charset="0"/>
              </a:rPr>
              <a:t>4. </a:t>
            </a:r>
            <a:r>
              <a:rPr lang="zh-CN" altLang="en-US" sz="2400" b="1" dirty="0">
                <a:solidFill>
                  <a:srgbClr val="000000"/>
                </a:solidFill>
              </a:rPr>
              <a:t>把语言的语法结构分成词法和非词法两部分为编译器前端的模块划分提供了方便的途径</a:t>
            </a:r>
            <a:r>
              <a:rPr lang="zh-CN" altLang="en-US" sz="2400" dirty="0">
                <a:solidFill>
                  <a:srgbClr val="000000"/>
                </a:solidFill>
              </a:rPr>
              <a:t> </a:t>
            </a:r>
            <a:endParaRPr lang="zh-CN" altLang="en-US" sz="2400" dirty="0">
              <a:solidFill>
                <a:srgbClr val="000000"/>
              </a:solidFill>
            </a:endParaRPr>
          </a:p>
        </p:txBody>
      </p:sp>
      <p:sp>
        <p:nvSpPr>
          <p:cNvPr id="39940" name="Text Box 3"/>
          <p:cNvSpPr txBox="1"/>
          <p:nvPr/>
        </p:nvSpPr>
        <p:spPr>
          <a:xfrm>
            <a:off x="827088" y="1268413"/>
            <a:ext cx="7704137"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ea typeface="楷体_GB2312" pitchFamily="49" charset="-122"/>
              </a:rPr>
              <a:t>既然正规集都是上下文无关语言，为什么要用正规表达式而不要上下文无关文法来定义语言的词法？</a:t>
            </a:r>
            <a:endParaRPr lang="zh-CN" altLang="en-US" sz="2400" dirty="0">
              <a:solidFill>
                <a:srgbClr val="000000"/>
              </a:solidFill>
              <a:ea typeface="楷体_GB2312" pitchFamily="49" charset="-122"/>
            </a:endParaRPr>
          </a:p>
        </p:txBody>
      </p:sp>
      <p:sp>
        <p:nvSpPr>
          <p:cNvPr id="39941" name="Rectangle 4"/>
          <p:cNvSpPr>
            <a:spLocks noRot="1"/>
          </p:cNvSpPr>
          <p:nvPr/>
        </p:nvSpPr>
        <p:spPr>
          <a:xfrm>
            <a:off x="395288" y="549275"/>
            <a:ext cx="8229600" cy="360363"/>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4.3.1 </a:t>
            </a:r>
            <a:r>
              <a:rPr lang="zh-CN" altLang="en-US" sz="2800" b="1" dirty="0">
                <a:solidFill>
                  <a:srgbClr val="660033"/>
                </a:solidFill>
                <a:latin typeface="宋体" panose="02010600030101010101" pitchFamily="2" charset="-122"/>
                <a:cs typeface="Times New Roman" panose="02020603050405020304" pitchFamily="18" charset="0"/>
              </a:rPr>
              <a:t>词法分析和语法分析</a:t>
            </a:r>
            <a:endParaRPr lang="zh-CN" altLang="en-US" sz="2800" b="1" dirty="0">
              <a:solidFill>
                <a:srgbClr val="660033"/>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0963" name="Rectangle 5"/>
          <p:cNvSpPr>
            <a:spLocks noRot="1"/>
          </p:cNvSpPr>
          <p:nvPr/>
        </p:nvSpPr>
        <p:spPr>
          <a:xfrm>
            <a:off x="539750" y="692150"/>
            <a:ext cx="8229600" cy="360363"/>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4.3.2 </a:t>
            </a:r>
            <a:r>
              <a:rPr lang="zh-CN" altLang="en-US" sz="2800" b="1" dirty="0">
                <a:solidFill>
                  <a:srgbClr val="660033"/>
                </a:solidFill>
                <a:latin typeface="宋体" panose="02010600030101010101" pitchFamily="2" charset="-122"/>
                <a:cs typeface="Times New Roman" panose="02020603050405020304" pitchFamily="18" charset="0"/>
              </a:rPr>
              <a:t>消除二义性</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40964" name="Text Box 6"/>
          <p:cNvSpPr txBox="1"/>
          <p:nvPr/>
        </p:nvSpPr>
        <p:spPr>
          <a:xfrm>
            <a:off x="900113" y="1341438"/>
            <a:ext cx="575945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dirty="0">
                <a:solidFill>
                  <a:srgbClr val="000000"/>
                </a:solidFill>
                <a:latin typeface="Times New Roman" panose="02020603050405020304" pitchFamily="18" charset="0"/>
              </a:rPr>
              <a:t>stmt → </a:t>
            </a:r>
            <a:r>
              <a:rPr lang="en-US" altLang="zh-CN" sz="2000" b="1" dirty="0">
                <a:solidFill>
                  <a:srgbClr val="000000"/>
                </a:solidFill>
                <a:latin typeface="Times New Roman" panose="02020603050405020304" pitchFamily="18" charset="0"/>
              </a:rPr>
              <a:t>if </a:t>
            </a:r>
            <a:r>
              <a:rPr lang="en-US" altLang="zh-CN" sz="2000" dirty="0">
                <a:solidFill>
                  <a:srgbClr val="000000"/>
                </a:solidFill>
                <a:latin typeface="Times New Roman" panose="02020603050405020304" pitchFamily="18" charset="0"/>
              </a:rPr>
              <a:t>expr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stmt</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if</a:t>
            </a:r>
            <a:r>
              <a:rPr lang="en-US" altLang="zh-CN" sz="2000" dirty="0">
                <a:solidFill>
                  <a:srgbClr val="000000"/>
                </a:solidFill>
                <a:latin typeface="Times New Roman" panose="02020603050405020304" pitchFamily="18" charset="0"/>
              </a:rPr>
              <a:t> expr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stmt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stmt	            ( 4.7 )</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other</a:t>
            </a:r>
            <a:endParaRPr lang="en-US" altLang="zh-CN" sz="2000" b="1" dirty="0">
              <a:solidFill>
                <a:srgbClr val="000000"/>
              </a:solidFill>
              <a:latin typeface="Times New Roman" panose="02020603050405020304" pitchFamily="18" charset="0"/>
            </a:endParaRPr>
          </a:p>
        </p:txBody>
      </p:sp>
      <p:grpSp>
        <p:nvGrpSpPr>
          <p:cNvPr id="40965" name="Group 63"/>
          <p:cNvGrpSpPr/>
          <p:nvPr/>
        </p:nvGrpSpPr>
        <p:grpSpPr>
          <a:xfrm>
            <a:off x="684213" y="3213100"/>
            <a:ext cx="7704137" cy="2674938"/>
            <a:chOff x="431" y="1930"/>
            <a:chExt cx="4853" cy="1685"/>
          </a:xfrm>
        </p:grpSpPr>
        <p:sp>
          <p:nvSpPr>
            <p:cNvPr id="40968" name="Text Box 7"/>
            <p:cNvSpPr txBox="1"/>
            <p:nvPr/>
          </p:nvSpPr>
          <p:spPr>
            <a:xfrm>
              <a:off x="748" y="1930"/>
              <a:ext cx="41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stmt</a:t>
              </a:r>
              <a:endParaRPr lang="en-US" altLang="zh-CN" sz="2000" dirty="0">
                <a:solidFill>
                  <a:srgbClr val="0000FF"/>
                </a:solidFill>
                <a:latin typeface="Arial" panose="020B0604020202020204" pitchFamily="34" charset="0"/>
              </a:endParaRPr>
            </a:p>
          </p:txBody>
        </p:sp>
        <p:sp>
          <p:nvSpPr>
            <p:cNvPr id="40969" name="Text Box 10"/>
            <p:cNvSpPr txBox="1"/>
            <p:nvPr/>
          </p:nvSpPr>
          <p:spPr>
            <a:xfrm>
              <a:off x="1858" y="2417"/>
              <a:ext cx="41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stmt</a:t>
              </a:r>
              <a:endParaRPr lang="en-US" altLang="zh-CN" sz="2000" dirty="0">
                <a:solidFill>
                  <a:srgbClr val="0000FF"/>
                </a:solidFill>
                <a:latin typeface="Arial" panose="020B0604020202020204" pitchFamily="34" charset="0"/>
              </a:endParaRPr>
            </a:p>
          </p:txBody>
        </p:sp>
        <p:sp>
          <p:nvSpPr>
            <p:cNvPr id="40970" name="Text Box 11"/>
            <p:cNvSpPr txBox="1"/>
            <p:nvPr/>
          </p:nvSpPr>
          <p:spPr>
            <a:xfrm>
              <a:off x="2946" y="2417"/>
              <a:ext cx="41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stmt</a:t>
              </a:r>
              <a:endParaRPr lang="en-US" altLang="zh-CN" sz="2000" dirty="0">
                <a:solidFill>
                  <a:srgbClr val="0000FF"/>
                </a:solidFill>
                <a:latin typeface="Arial" panose="020B0604020202020204" pitchFamily="34" charset="0"/>
              </a:endParaRPr>
            </a:p>
          </p:txBody>
        </p:sp>
        <p:sp>
          <p:nvSpPr>
            <p:cNvPr id="40971" name="Text Box 12"/>
            <p:cNvSpPr txBox="1"/>
            <p:nvPr/>
          </p:nvSpPr>
          <p:spPr>
            <a:xfrm>
              <a:off x="3821" y="2915"/>
              <a:ext cx="41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stmt</a:t>
              </a:r>
              <a:endParaRPr lang="en-US" altLang="zh-CN" sz="2000" dirty="0">
                <a:solidFill>
                  <a:srgbClr val="0000FF"/>
                </a:solidFill>
                <a:latin typeface="Arial" panose="020B0604020202020204" pitchFamily="34" charset="0"/>
              </a:endParaRPr>
            </a:p>
          </p:txBody>
        </p:sp>
        <p:sp>
          <p:nvSpPr>
            <p:cNvPr id="40972" name="Text Box 13"/>
            <p:cNvSpPr txBox="1"/>
            <p:nvPr/>
          </p:nvSpPr>
          <p:spPr>
            <a:xfrm>
              <a:off x="4806" y="2915"/>
              <a:ext cx="41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FF"/>
                  </a:solidFill>
                  <a:latin typeface="Arial" panose="020B0604020202020204" pitchFamily="34" charset="0"/>
                </a:rPr>
                <a:t>stmt</a:t>
              </a:r>
              <a:endParaRPr lang="en-US" altLang="zh-CN" sz="2000" dirty="0">
                <a:solidFill>
                  <a:srgbClr val="0000FF"/>
                </a:solidFill>
                <a:latin typeface="Arial" panose="020B0604020202020204" pitchFamily="34" charset="0"/>
              </a:endParaRPr>
            </a:p>
          </p:txBody>
        </p:sp>
        <p:sp>
          <p:nvSpPr>
            <p:cNvPr id="40973" name="Text Box 14"/>
            <p:cNvSpPr txBox="1"/>
            <p:nvPr/>
          </p:nvSpPr>
          <p:spPr>
            <a:xfrm>
              <a:off x="431" y="2387"/>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if</a:t>
              </a:r>
              <a:endParaRPr lang="en-US" altLang="zh-CN" sz="2400" b="1" dirty="0">
                <a:solidFill>
                  <a:srgbClr val="0000FF"/>
                </a:solidFill>
                <a:latin typeface="Arial" panose="020B0604020202020204" pitchFamily="34" charset="0"/>
              </a:endParaRPr>
            </a:p>
          </p:txBody>
        </p:sp>
        <p:sp>
          <p:nvSpPr>
            <p:cNvPr id="40974" name="Text Box 16"/>
            <p:cNvSpPr txBox="1"/>
            <p:nvPr/>
          </p:nvSpPr>
          <p:spPr>
            <a:xfrm>
              <a:off x="2426" y="2916"/>
              <a:ext cx="213"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if</a:t>
              </a:r>
              <a:endParaRPr lang="en-US" altLang="zh-CN" sz="2000" b="1" dirty="0">
                <a:solidFill>
                  <a:srgbClr val="0000FF"/>
                </a:solidFill>
                <a:latin typeface="Arial" panose="020B0604020202020204" pitchFamily="34" charset="0"/>
              </a:endParaRPr>
            </a:p>
          </p:txBody>
        </p:sp>
        <p:sp>
          <p:nvSpPr>
            <p:cNvPr id="40975" name="Text Box 17"/>
            <p:cNvSpPr txBox="1"/>
            <p:nvPr/>
          </p:nvSpPr>
          <p:spPr>
            <a:xfrm>
              <a:off x="793" y="2417"/>
              <a:ext cx="45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expr</a:t>
              </a:r>
              <a:endParaRPr lang="en-US" altLang="zh-CN" sz="2000" b="1" dirty="0">
                <a:solidFill>
                  <a:srgbClr val="0000FF"/>
                </a:solidFill>
                <a:latin typeface="Arial" panose="020B0604020202020204" pitchFamily="34" charset="0"/>
              </a:endParaRPr>
            </a:p>
          </p:txBody>
        </p:sp>
        <p:sp>
          <p:nvSpPr>
            <p:cNvPr id="40976" name="Text Box 18"/>
            <p:cNvSpPr txBox="1"/>
            <p:nvPr/>
          </p:nvSpPr>
          <p:spPr>
            <a:xfrm>
              <a:off x="1316" y="2417"/>
              <a:ext cx="45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then</a:t>
              </a:r>
              <a:endParaRPr lang="en-US" altLang="zh-CN" sz="2000" b="1" dirty="0">
                <a:solidFill>
                  <a:srgbClr val="0000FF"/>
                </a:solidFill>
                <a:latin typeface="Arial" panose="020B0604020202020204" pitchFamily="34" charset="0"/>
              </a:endParaRPr>
            </a:p>
          </p:txBody>
        </p:sp>
        <p:sp>
          <p:nvSpPr>
            <p:cNvPr id="40977" name="Text Box 19"/>
            <p:cNvSpPr txBox="1"/>
            <p:nvPr/>
          </p:nvSpPr>
          <p:spPr>
            <a:xfrm>
              <a:off x="2699" y="2916"/>
              <a:ext cx="45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expr</a:t>
              </a:r>
              <a:endParaRPr lang="en-US" altLang="zh-CN" sz="2000" b="1" dirty="0">
                <a:solidFill>
                  <a:srgbClr val="0000FF"/>
                </a:solidFill>
                <a:latin typeface="Arial" panose="020B0604020202020204" pitchFamily="34" charset="0"/>
              </a:endParaRPr>
            </a:p>
          </p:txBody>
        </p:sp>
        <p:sp>
          <p:nvSpPr>
            <p:cNvPr id="40978" name="Text Box 20"/>
            <p:cNvSpPr txBox="1"/>
            <p:nvPr/>
          </p:nvSpPr>
          <p:spPr>
            <a:xfrm>
              <a:off x="3243" y="2916"/>
              <a:ext cx="45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then</a:t>
              </a:r>
              <a:endParaRPr lang="en-US" altLang="zh-CN" sz="2000" b="1" dirty="0">
                <a:solidFill>
                  <a:srgbClr val="0000FF"/>
                </a:solidFill>
                <a:latin typeface="Arial" panose="020B0604020202020204" pitchFamily="34" charset="0"/>
              </a:endParaRPr>
            </a:p>
          </p:txBody>
        </p:sp>
        <p:sp>
          <p:nvSpPr>
            <p:cNvPr id="40979" name="Text Box 21"/>
            <p:cNvSpPr txBox="1"/>
            <p:nvPr/>
          </p:nvSpPr>
          <p:spPr>
            <a:xfrm>
              <a:off x="2381" y="2417"/>
              <a:ext cx="42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else</a:t>
              </a:r>
              <a:endParaRPr lang="en-US" altLang="zh-CN" sz="2000" b="1" dirty="0">
                <a:solidFill>
                  <a:srgbClr val="0000FF"/>
                </a:solidFill>
                <a:latin typeface="Arial" panose="020B0604020202020204" pitchFamily="34" charset="0"/>
              </a:endParaRPr>
            </a:p>
          </p:txBody>
        </p:sp>
        <p:sp>
          <p:nvSpPr>
            <p:cNvPr id="40980" name="Text Box 22"/>
            <p:cNvSpPr txBox="1"/>
            <p:nvPr/>
          </p:nvSpPr>
          <p:spPr>
            <a:xfrm>
              <a:off x="4295" y="2916"/>
              <a:ext cx="427"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else</a:t>
              </a:r>
              <a:endParaRPr lang="en-US" altLang="zh-CN" sz="2000" b="1" dirty="0">
                <a:solidFill>
                  <a:srgbClr val="0000FF"/>
                </a:solidFill>
                <a:latin typeface="Arial" panose="020B0604020202020204" pitchFamily="34" charset="0"/>
              </a:endParaRPr>
            </a:p>
          </p:txBody>
        </p:sp>
        <p:sp>
          <p:nvSpPr>
            <p:cNvPr id="40981" name="Line 24"/>
            <p:cNvSpPr/>
            <p:nvPr/>
          </p:nvSpPr>
          <p:spPr>
            <a:xfrm flipH="1">
              <a:off x="567" y="2160"/>
              <a:ext cx="272" cy="272"/>
            </a:xfrm>
            <a:prstGeom prst="line">
              <a:avLst/>
            </a:prstGeom>
            <a:ln w="9525" cap="flat" cmpd="sng">
              <a:solidFill>
                <a:schemeClr val="tx1"/>
              </a:solidFill>
              <a:prstDash val="solid"/>
              <a:headEnd type="none" w="med" len="med"/>
              <a:tailEnd type="none" w="med" len="med"/>
            </a:ln>
          </p:spPr>
        </p:sp>
        <p:sp>
          <p:nvSpPr>
            <p:cNvPr id="40982" name="Line 25"/>
            <p:cNvSpPr/>
            <p:nvPr/>
          </p:nvSpPr>
          <p:spPr>
            <a:xfrm>
              <a:off x="930" y="2160"/>
              <a:ext cx="90" cy="272"/>
            </a:xfrm>
            <a:prstGeom prst="line">
              <a:avLst/>
            </a:prstGeom>
            <a:ln w="9525" cap="flat" cmpd="sng">
              <a:solidFill>
                <a:schemeClr val="tx1"/>
              </a:solidFill>
              <a:prstDash val="solid"/>
              <a:headEnd type="none" w="med" len="med"/>
              <a:tailEnd type="none" w="med" len="med"/>
            </a:ln>
          </p:spPr>
        </p:sp>
        <p:sp>
          <p:nvSpPr>
            <p:cNvPr id="40983" name="Line 26"/>
            <p:cNvSpPr/>
            <p:nvPr/>
          </p:nvSpPr>
          <p:spPr>
            <a:xfrm>
              <a:off x="930" y="2160"/>
              <a:ext cx="589" cy="272"/>
            </a:xfrm>
            <a:prstGeom prst="line">
              <a:avLst/>
            </a:prstGeom>
            <a:ln w="9525" cap="flat" cmpd="sng">
              <a:solidFill>
                <a:schemeClr val="tx1"/>
              </a:solidFill>
              <a:prstDash val="solid"/>
              <a:headEnd type="none" w="med" len="med"/>
              <a:tailEnd type="none" w="med" len="med"/>
            </a:ln>
          </p:spPr>
        </p:sp>
        <p:sp>
          <p:nvSpPr>
            <p:cNvPr id="40984" name="Line 27"/>
            <p:cNvSpPr/>
            <p:nvPr/>
          </p:nvSpPr>
          <p:spPr>
            <a:xfrm>
              <a:off x="1020" y="2160"/>
              <a:ext cx="998" cy="272"/>
            </a:xfrm>
            <a:prstGeom prst="line">
              <a:avLst/>
            </a:prstGeom>
            <a:ln w="9525" cap="flat" cmpd="sng">
              <a:solidFill>
                <a:schemeClr val="tx1"/>
              </a:solidFill>
              <a:prstDash val="solid"/>
              <a:headEnd type="none" w="med" len="med"/>
              <a:tailEnd type="none" w="med" len="med"/>
            </a:ln>
          </p:spPr>
        </p:sp>
        <p:sp>
          <p:nvSpPr>
            <p:cNvPr id="40985" name="Line 29"/>
            <p:cNvSpPr/>
            <p:nvPr/>
          </p:nvSpPr>
          <p:spPr>
            <a:xfrm>
              <a:off x="1111" y="2160"/>
              <a:ext cx="1497" cy="272"/>
            </a:xfrm>
            <a:prstGeom prst="line">
              <a:avLst/>
            </a:prstGeom>
            <a:ln w="9525" cap="flat" cmpd="sng">
              <a:solidFill>
                <a:schemeClr val="tx1"/>
              </a:solidFill>
              <a:prstDash val="solid"/>
              <a:headEnd type="none" w="med" len="med"/>
              <a:tailEnd type="none" w="med" len="med"/>
            </a:ln>
          </p:spPr>
        </p:sp>
        <p:sp>
          <p:nvSpPr>
            <p:cNvPr id="40986" name="Line 30"/>
            <p:cNvSpPr/>
            <p:nvPr/>
          </p:nvSpPr>
          <p:spPr>
            <a:xfrm>
              <a:off x="1156" y="2160"/>
              <a:ext cx="1996" cy="272"/>
            </a:xfrm>
            <a:prstGeom prst="line">
              <a:avLst/>
            </a:prstGeom>
            <a:ln w="9525" cap="flat" cmpd="sng">
              <a:solidFill>
                <a:schemeClr val="tx1"/>
              </a:solidFill>
              <a:prstDash val="solid"/>
              <a:headEnd type="none" w="med" len="med"/>
              <a:tailEnd type="none" w="med" len="med"/>
            </a:ln>
          </p:spPr>
        </p:sp>
        <p:sp>
          <p:nvSpPr>
            <p:cNvPr id="40987" name="Line 31"/>
            <p:cNvSpPr/>
            <p:nvPr/>
          </p:nvSpPr>
          <p:spPr>
            <a:xfrm flipH="1">
              <a:off x="2608" y="2659"/>
              <a:ext cx="544" cy="272"/>
            </a:xfrm>
            <a:prstGeom prst="line">
              <a:avLst/>
            </a:prstGeom>
            <a:ln w="9525" cap="flat" cmpd="sng">
              <a:solidFill>
                <a:schemeClr val="tx1"/>
              </a:solidFill>
              <a:prstDash val="solid"/>
              <a:headEnd type="none" w="med" len="med"/>
              <a:tailEnd type="none" w="med" len="med"/>
            </a:ln>
          </p:spPr>
        </p:sp>
        <p:sp>
          <p:nvSpPr>
            <p:cNvPr id="40988" name="Line 32"/>
            <p:cNvSpPr/>
            <p:nvPr/>
          </p:nvSpPr>
          <p:spPr>
            <a:xfrm flipH="1">
              <a:off x="2925" y="2659"/>
              <a:ext cx="227" cy="317"/>
            </a:xfrm>
            <a:prstGeom prst="line">
              <a:avLst/>
            </a:prstGeom>
            <a:ln w="9525" cap="flat" cmpd="sng">
              <a:solidFill>
                <a:schemeClr val="tx1"/>
              </a:solidFill>
              <a:prstDash val="solid"/>
              <a:headEnd type="none" w="med" len="med"/>
              <a:tailEnd type="none" w="med" len="med"/>
            </a:ln>
          </p:spPr>
        </p:sp>
        <p:sp>
          <p:nvSpPr>
            <p:cNvPr id="40989" name="Line 33"/>
            <p:cNvSpPr/>
            <p:nvPr/>
          </p:nvSpPr>
          <p:spPr>
            <a:xfrm>
              <a:off x="3198" y="2659"/>
              <a:ext cx="317" cy="272"/>
            </a:xfrm>
            <a:prstGeom prst="line">
              <a:avLst/>
            </a:prstGeom>
            <a:ln w="9525" cap="flat" cmpd="sng">
              <a:solidFill>
                <a:schemeClr val="tx1"/>
              </a:solidFill>
              <a:prstDash val="solid"/>
              <a:headEnd type="none" w="med" len="med"/>
              <a:tailEnd type="none" w="med" len="med"/>
            </a:ln>
          </p:spPr>
        </p:sp>
        <p:sp>
          <p:nvSpPr>
            <p:cNvPr id="40990" name="Line 34"/>
            <p:cNvSpPr/>
            <p:nvPr/>
          </p:nvSpPr>
          <p:spPr>
            <a:xfrm>
              <a:off x="3198" y="2659"/>
              <a:ext cx="771" cy="317"/>
            </a:xfrm>
            <a:prstGeom prst="line">
              <a:avLst/>
            </a:prstGeom>
            <a:ln w="9525" cap="flat" cmpd="sng">
              <a:solidFill>
                <a:schemeClr val="tx1"/>
              </a:solidFill>
              <a:prstDash val="solid"/>
              <a:headEnd type="none" w="med" len="med"/>
              <a:tailEnd type="none" w="med" len="med"/>
            </a:ln>
          </p:spPr>
        </p:sp>
        <p:sp>
          <p:nvSpPr>
            <p:cNvPr id="40991" name="Line 35"/>
            <p:cNvSpPr/>
            <p:nvPr/>
          </p:nvSpPr>
          <p:spPr>
            <a:xfrm>
              <a:off x="3198" y="2659"/>
              <a:ext cx="1224" cy="272"/>
            </a:xfrm>
            <a:prstGeom prst="line">
              <a:avLst/>
            </a:prstGeom>
            <a:ln w="9525" cap="flat" cmpd="sng">
              <a:solidFill>
                <a:schemeClr val="tx1"/>
              </a:solidFill>
              <a:prstDash val="solid"/>
              <a:headEnd type="none" w="med" len="med"/>
              <a:tailEnd type="none" w="med" len="med"/>
            </a:ln>
          </p:spPr>
        </p:sp>
        <p:sp>
          <p:nvSpPr>
            <p:cNvPr id="40992" name="Line 36"/>
            <p:cNvSpPr/>
            <p:nvPr/>
          </p:nvSpPr>
          <p:spPr>
            <a:xfrm>
              <a:off x="3198" y="2659"/>
              <a:ext cx="1814" cy="272"/>
            </a:xfrm>
            <a:prstGeom prst="line">
              <a:avLst/>
            </a:prstGeom>
            <a:ln w="9525" cap="flat" cmpd="sng">
              <a:solidFill>
                <a:schemeClr val="tx1"/>
              </a:solidFill>
              <a:prstDash val="solid"/>
              <a:headEnd type="none" w="med" len="med"/>
              <a:tailEnd type="none" w="med" len="med"/>
            </a:ln>
          </p:spPr>
        </p:sp>
        <p:sp>
          <p:nvSpPr>
            <p:cNvPr id="40993" name="Line 40"/>
            <p:cNvSpPr/>
            <p:nvPr/>
          </p:nvSpPr>
          <p:spPr>
            <a:xfrm flipH="1">
              <a:off x="793" y="2659"/>
              <a:ext cx="182" cy="182"/>
            </a:xfrm>
            <a:prstGeom prst="line">
              <a:avLst/>
            </a:prstGeom>
            <a:ln w="9525" cap="flat" cmpd="sng">
              <a:solidFill>
                <a:schemeClr val="tx1"/>
              </a:solidFill>
              <a:prstDash val="solid"/>
              <a:headEnd type="none" w="med" len="med"/>
              <a:tailEnd type="none" w="med" len="med"/>
            </a:ln>
          </p:spPr>
        </p:sp>
        <p:sp>
          <p:nvSpPr>
            <p:cNvPr id="40994" name="Line 41"/>
            <p:cNvSpPr/>
            <p:nvPr/>
          </p:nvSpPr>
          <p:spPr>
            <a:xfrm>
              <a:off x="793" y="2841"/>
              <a:ext cx="499" cy="0"/>
            </a:xfrm>
            <a:prstGeom prst="line">
              <a:avLst/>
            </a:prstGeom>
            <a:ln w="9525" cap="flat" cmpd="sng">
              <a:solidFill>
                <a:schemeClr val="tx1"/>
              </a:solidFill>
              <a:prstDash val="solid"/>
              <a:headEnd type="none" w="med" len="med"/>
              <a:tailEnd type="none" w="med" len="med"/>
            </a:ln>
          </p:spPr>
        </p:sp>
        <p:sp>
          <p:nvSpPr>
            <p:cNvPr id="40995" name="Line 42"/>
            <p:cNvSpPr/>
            <p:nvPr/>
          </p:nvSpPr>
          <p:spPr>
            <a:xfrm flipH="1" flipV="1">
              <a:off x="1156" y="2659"/>
              <a:ext cx="136" cy="182"/>
            </a:xfrm>
            <a:prstGeom prst="line">
              <a:avLst/>
            </a:prstGeom>
            <a:ln w="9525" cap="flat" cmpd="sng">
              <a:solidFill>
                <a:schemeClr val="tx1"/>
              </a:solidFill>
              <a:prstDash val="solid"/>
              <a:headEnd type="none" w="med" len="med"/>
              <a:tailEnd type="none" w="med" len="med"/>
            </a:ln>
          </p:spPr>
        </p:sp>
        <p:sp>
          <p:nvSpPr>
            <p:cNvPr id="40996" name="Line 43"/>
            <p:cNvSpPr/>
            <p:nvPr/>
          </p:nvSpPr>
          <p:spPr>
            <a:xfrm flipH="1">
              <a:off x="3787" y="3112"/>
              <a:ext cx="182" cy="182"/>
            </a:xfrm>
            <a:prstGeom prst="line">
              <a:avLst/>
            </a:prstGeom>
            <a:ln w="9525" cap="flat" cmpd="sng">
              <a:solidFill>
                <a:schemeClr val="tx1"/>
              </a:solidFill>
              <a:prstDash val="solid"/>
              <a:headEnd type="none" w="med" len="med"/>
              <a:tailEnd type="none" w="med" len="med"/>
            </a:ln>
          </p:spPr>
        </p:sp>
        <p:sp>
          <p:nvSpPr>
            <p:cNvPr id="40997" name="Line 44"/>
            <p:cNvSpPr/>
            <p:nvPr/>
          </p:nvSpPr>
          <p:spPr>
            <a:xfrm>
              <a:off x="3787" y="3294"/>
              <a:ext cx="499" cy="0"/>
            </a:xfrm>
            <a:prstGeom prst="line">
              <a:avLst/>
            </a:prstGeom>
            <a:ln w="9525" cap="flat" cmpd="sng">
              <a:solidFill>
                <a:schemeClr val="tx1"/>
              </a:solidFill>
              <a:prstDash val="solid"/>
              <a:headEnd type="none" w="med" len="med"/>
              <a:tailEnd type="none" w="med" len="med"/>
            </a:ln>
          </p:spPr>
        </p:sp>
        <p:sp>
          <p:nvSpPr>
            <p:cNvPr id="40998" name="Line 45"/>
            <p:cNvSpPr/>
            <p:nvPr/>
          </p:nvSpPr>
          <p:spPr>
            <a:xfrm flipH="1" flipV="1">
              <a:off x="4150" y="3112"/>
              <a:ext cx="136" cy="182"/>
            </a:xfrm>
            <a:prstGeom prst="line">
              <a:avLst/>
            </a:prstGeom>
            <a:ln w="9525" cap="flat" cmpd="sng">
              <a:solidFill>
                <a:schemeClr val="tx1"/>
              </a:solidFill>
              <a:prstDash val="solid"/>
              <a:headEnd type="none" w="med" len="med"/>
              <a:tailEnd type="none" w="med" len="med"/>
            </a:ln>
          </p:spPr>
        </p:sp>
        <p:sp>
          <p:nvSpPr>
            <p:cNvPr id="40999" name="Line 46"/>
            <p:cNvSpPr/>
            <p:nvPr/>
          </p:nvSpPr>
          <p:spPr>
            <a:xfrm flipH="1">
              <a:off x="2699" y="3113"/>
              <a:ext cx="182" cy="182"/>
            </a:xfrm>
            <a:prstGeom prst="line">
              <a:avLst/>
            </a:prstGeom>
            <a:ln w="9525" cap="flat" cmpd="sng">
              <a:solidFill>
                <a:schemeClr val="tx1"/>
              </a:solidFill>
              <a:prstDash val="solid"/>
              <a:headEnd type="none" w="med" len="med"/>
              <a:tailEnd type="none" w="med" len="med"/>
            </a:ln>
          </p:spPr>
        </p:sp>
        <p:sp>
          <p:nvSpPr>
            <p:cNvPr id="41000" name="Line 47"/>
            <p:cNvSpPr/>
            <p:nvPr/>
          </p:nvSpPr>
          <p:spPr>
            <a:xfrm>
              <a:off x="2699" y="3295"/>
              <a:ext cx="499" cy="0"/>
            </a:xfrm>
            <a:prstGeom prst="line">
              <a:avLst/>
            </a:prstGeom>
            <a:ln w="9525" cap="flat" cmpd="sng">
              <a:solidFill>
                <a:schemeClr val="tx1"/>
              </a:solidFill>
              <a:prstDash val="solid"/>
              <a:headEnd type="none" w="med" len="med"/>
              <a:tailEnd type="none" w="med" len="med"/>
            </a:ln>
          </p:spPr>
        </p:sp>
        <p:sp>
          <p:nvSpPr>
            <p:cNvPr id="41001" name="Line 48"/>
            <p:cNvSpPr/>
            <p:nvPr/>
          </p:nvSpPr>
          <p:spPr>
            <a:xfrm flipH="1" flipV="1">
              <a:off x="3062" y="3113"/>
              <a:ext cx="136" cy="182"/>
            </a:xfrm>
            <a:prstGeom prst="line">
              <a:avLst/>
            </a:prstGeom>
            <a:ln w="9525" cap="flat" cmpd="sng">
              <a:solidFill>
                <a:schemeClr val="tx1"/>
              </a:solidFill>
              <a:prstDash val="solid"/>
              <a:headEnd type="none" w="med" len="med"/>
              <a:tailEnd type="none" w="med" len="med"/>
            </a:ln>
          </p:spPr>
        </p:sp>
        <p:sp>
          <p:nvSpPr>
            <p:cNvPr id="41002" name="Line 49"/>
            <p:cNvSpPr/>
            <p:nvPr/>
          </p:nvSpPr>
          <p:spPr>
            <a:xfrm flipH="1">
              <a:off x="1791" y="2614"/>
              <a:ext cx="182" cy="182"/>
            </a:xfrm>
            <a:prstGeom prst="line">
              <a:avLst/>
            </a:prstGeom>
            <a:ln w="9525" cap="flat" cmpd="sng">
              <a:solidFill>
                <a:schemeClr val="tx1"/>
              </a:solidFill>
              <a:prstDash val="solid"/>
              <a:headEnd type="none" w="med" len="med"/>
              <a:tailEnd type="none" w="med" len="med"/>
            </a:ln>
          </p:spPr>
        </p:sp>
        <p:sp>
          <p:nvSpPr>
            <p:cNvPr id="41003" name="Line 50"/>
            <p:cNvSpPr/>
            <p:nvPr/>
          </p:nvSpPr>
          <p:spPr>
            <a:xfrm>
              <a:off x="1791" y="2796"/>
              <a:ext cx="499" cy="0"/>
            </a:xfrm>
            <a:prstGeom prst="line">
              <a:avLst/>
            </a:prstGeom>
            <a:ln w="9525" cap="flat" cmpd="sng">
              <a:solidFill>
                <a:schemeClr val="tx1"/>
              </a:solidFill>
              <a:prstDash val="solid"/>
              <a:headEnd type="none" w="med" len="med"/>
              <a:tailEnd type="none" w="med" len="med"/>
            </a:ln>
          </p:spPr>
        </p:sp>
        <p:sp>
          <p:nvSpPr>
            <p:cNvPr id="41004" name="Line 51"/>
            <p:cNvSpPr/>
            <p:nvPr/>
          </p:nvSpPr>
          <p:spPr>
            <a:xfrm flipH="1" flipV="1">
              <a:off x="2154" y="2614"/>
              <a:ext cx="136" cy="182"/>
            </a:xfrm>
            <a:prstGeom prst="line">
              <a:avLst/>
            </a:prstGeom>
            <a:ln w="9525" cap="flat" cmpd="sng">
              <a:solidFill>
                <a:schemeClr val="tx1"/>
              </a:solidFill>
              <a:prstDash val="solid"/>
              <a:headEnd type="none" w="med" len="med"/>
              <a:tailEnd type="none" w="med" len="med"/>
            </a:ln>
          </p:spPr>
        </p:sp>
        <p:sp>
          <p:nvSpPr>
            <p:cNvPr id="41005" name="Line 52"/>
            <p:cNvSpPr/>
            <p:nvPr/>
          </p:nvSpPr>
          <p:spPr>
            <a:xfrm flipH="1">
              <a:off x="4785" y="3113"/>
              <a:ext cx="182" cy="182"/>
            </a:xfrm>
            <a:prstGeom prst="line">
              <a:avLst/>
            </a:prstGeom>
            <a:ln w="9525" cap="flat" cmpd="sng">
              <a:solidFill>
                <a:schemeClr val="tx1"/>
              </a:solidFill>
              <a:prstDash val="solid"/>
              <a:headEnd type="none" w="med" len="med"/>
              <a:tailEnd type="none" w="med" len="med"/>
            </a:ln>
          </p:spPr>
        </p:sp>
        <p:sp>
          <p:nvSpPr>
            <p:cNvPr id="41006" name="Line 53"/>
            <p:cNvSpPr/>
            <p:nvPr/>
          </p:nvSpPr>
          <p:spPr>
            <a:xfrm>
              <a:off x="4785" y="3295"/>
              <a:ext cx="499" cy="0"/>
            </a:xfrm>
            <a:prstGeom prst="line">
              <a:avLst/>
            </a:prstGeom>
            <a:ln w="9525" cap="flat" cmpd="sng">
              <a:solidFill>
                <a:schemeClr val="tx1"/>
              </a:solidFill>
              <a:prstDash val="solid"/>
              <a:headEnd type="none" w="med" len="med"/>
              <a:tailEnd type="none" w="med" len="med"/>
            </a:ln>
          </p:spPr>
        </p:sp>
        <p:sp>
          <p:nvSpPr>
            <p:cNvPr id="41007" name="Line 54"/>
            <p:cNvSpPr/>
            <p:nvPr/>
          </p:nvSpPr>
          <p:spPr>
            <a:xfrm flipH="1" flipV="1">
              <a:off x="5148" y="3113"/>
              <a:ext cx="136" cy="182"/>
            </a:xfrm>
            <a:prstGeom prst="line">
              <a:avLst/>
            </a:prstGeom>
            <a:ln w="9525" cap="flat" cmpd="sng">
              <a:solidFill>
                <a:schemeClr val="tx1"/>
              </a:solidFill>
              <a:prstDash val="solid"/>
              <a:headEnd type="none" w="med" len="med"/>
              <a:tailEnd type="none" w="med" len="med"/>
            </a:ln>
          </p:spPr>
        </p:sp>
        <p:sp>
          <p:nvSpPr>
            <p:cNvPr id="41008" name="Text Box 55"/>
            <p:cNvSpPr txBox="1"/>
            <p:nvPr/>
          </p:nvSpPr>
          <p:spPr>
            <a:xfrm>
              <a:off x="917" y="2837"/>
              <a:ext cx="31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E1</a:t>
              </a:r>
              <a:endParaRPr lang="en-US" altLang="zh-CN" sz="2000" b="1" dirty="0">
                <a:solidFill>
                  <a:srgbClr val="0000FF"/>
                </a:solidFill>
                <a:latin typeface="Arial" panose="020B0604020202020204" pitchFamily="34" charset="0"/>
              </a:endParaRPr>
            </a:p>
          </p:txBody>
        </p:sp>
        <p:sp>
          <p:nvSpPr>
            <p:cNvPr id="41009" name="Text Box 56"/>
            <p:cNvSpPr txBox="1"/>
            <p:nvPr/>
          </p:nvSpPr>
          <p:spPr>
            <a:xfrm>
              <a:off x="1882" y="2820"/>
              <a:ext cx="31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S1</a:t>
              </a:r>
              <a:endParaRPr lang="en-US" altLang="zh-CN" sz="2000" b="1" dirty="0">
                <a:solidFill>
                  <a:srgbClr val="0000FF"/>
                </a:solidFill>
                <a:latin typeface="Arial" panose="020B0604020202020204" pitchFamily="34" charset="0"/>
              </a:endParaRPr>
            </a:p>
          </p:txBody>
        </p:sp>
        <p:sp>
          <p:nvSpPr>
            <p:cNvPr id="41010" name="Text Box 57"/>
            <p:cNvSpPr txBox="1"/>
            <p:nvPr/>
          </p:nvSpPr>
          <p:spPr>
            <a:xfrm>
              <a:off x="2822" y="3336"/>
              <a:ext cx="31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E2</a:t>
              </a:r>
              <a:endParaRPr lang="en-US" altLang="zh-CN" sz="2000" b="1" dirty="0">
                <a:solidFill>
                  <a:srgbClr val="0000FF"/>
                </a:solidFill>
                <a:latin typeface="Arial" panose="020B0604020202020204" pitchFamily="34" charset="0"/>
              </a:endParaRPr>
            </a:p>
          </p:txBody>
        </p:sp>
        <p:sp>
          <p:nvSpPr>
            <p:cNvPr id="41011" name="Text Box 58"/>
            <p:cNvSpPr txBox="1"/>
            <p:nvPr/>
          </p:nvSpPr>
          <p:spPr>
            <a:xfrm>
              <a:off x="3865" y="3365"/>
              <a:ext cx="31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S2</a:t>
              </a:r>
              <a:endParaRPr lang="en-US" altLang="zh-CN" sz="2000" b="1" dirty="0">
                <a:solidFill>
                  <a:srgbClr val="0000FF"/>
                </a:solidFill>
                <a:latin typeface="Arial" panose="020B0604020202020204" pitchFamily="34" charset="0"/>
              </a:endParaRPr>
            </a:p>
          </p:txBody>
        </p:sp>
        <p:sp>
          <p:nvSpPr>
            <p:cNvPr id="41012" name="Text Box 59"/>
            <p:cNvSpPr txBox="1"/>
            <p:nvPr/>
          </p:nvSpPr>
          <p:spPr>
            <a:xfrm>
              <a:off x="4863" y="3336"/>
              <a:ext cx="312"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FF"/>
                  </a:solidFill>
                  <a:latin typeface="Arial" panose="020B0604020202020204" pitchFamily="34" charset="0"/>
                </a:rPr>
                <a:t>S3</a:t>
              </a:r>
              <a:endParaRPr lang="en-US" altLang="zh-CN" sz="2000" b="1" dirty="0">
                <a:solidFill>
                  <a:srgbClr val="0000FF"/>
                </a:solidFill>
                <a:latin typeface="Arial" panose="020B0604020202020204" pitchFamily="34" charset="0"/>
              </a:endParaRPr>
            </a:p>
          </p:txBody>
        </p:sp>
      </p:grpSp>
      <p:sp>
        <p:nvSpPr>
          <p:cNvPr id="151613" name="Text Box 61"/>
          <p:cNvSpPr txBox="1"/>
          <p:nvPr/>
        </p:nvSpPr>
        <p:spPr>
          <a:xfrm>
            <a:off x="2987675" y="6021388"/>
            <a:ext cx="30956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4-5 </a:t>
            </a:r>
            <a:r>
              <a:rPr lang="zh-CN" altLang="en-US" sz="2000" b="1" dirty="0">
                <a:solidFill>
                  <a:srgbClr val="000000"/>
                </a:solidFill>
                <a:latin typeface="Times New Roman" panose="02020603050405020304" pitchFamily="18" charset="0"/>
              </a:rPr>
              <a:t>条件语句的分析树</a:t>
            </a:r>
            <a:endParaRPr lang="zh-CN" altLang="en-US" sz="2000" b="1" dirty="0">
              <a:solidFill>
                <a:srgbClr val="000000"/>
              </a:solidFill>
              <a:latin typeface="Times New Roman" panose="02020603050405020304" pitchFamily="18" charset="0"/>
            </a:endParaRPr>
          </a:p>
        </p:txBody>
      </p:sp>
      <p:sp>
        <p:nvSpPr>
          <p:cNvPr id="40967" name="Rectangle 64"/>
          <p:cNvSpPr/>
          <p:nvPr/>
        </p:nvSpPr>
        <p:spPr>
          <a:xfrm>
            <a:off x="827088" y="2636838"/>
            <a:ext cx="7475537"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000000"/>
                </a:solidFill>
              </a:rPr>
              <a:t>对于复合条件语句：</a:t>
            </a:r>
            <a:r>
              <a:rPr lang="en-US" altLang="zh-CN" sz="2000" dirty="0">
                <a:solidFill>
                  <a:srgbClr val="000000"/>
                </a:solidFill>
              </a:rPr>
              <a:t>if </a:t>
            </a:r>
            <a:r>
              <a:rPr lang="en-US" altLang="zh-CN" sz="2000" i="1" dirty="0">
                <a:solidFill>
                  <a:srgbClr val="000000"/>
                </a:solidFill>
              </a:rPr>
              <a:t>E1</a:t>
            </a:r>
            <a:r>
              <a:rPr lang="en-US" altLang="zh-CN" sz="2000" dirty="0">
                <a:solidFill>
                  <a:srgbClr val="000000"/>
                </a:solidFill>
              </a:rPr>
              <a:t> then S1 else if E2 then S2 else S3</a:t>
            </a:r>
            <a:endParaRPr lang="en-US" altLang="zh-CN" sz="2000" i="1"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1613"/>
                                        </p:tgtEl>
                                        <p:attrNameLst>
                                          <p:attrName>style.visibility</p:attrName>
                                        </p:attrNameLst>
                                      </p:cBhvr>
                                      <p:to>
                                        <p:strVal val="visible"/>
                                      </p:to>
                                    </p:set>
                                    <p:animEffect transition="in" filter="slide(fromBottom)">
                                      <p:cBhvr>
                                        <p:cTn id="7" dur="500"/>
                                        <p:tgtEl>
                                          <p:spTgt spid="151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6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41987" name="Group 96"/>
          <p:cNvGrpSpPr/>
          <p:nvPr/>
        </p:nvGrpSpPr>
        <p:grpSpPr>
          <a:xfrm>
            <a:off x="1187450" y="908050"/>
            <a:ext cx="6696075" cy="5165725"/>
            <a:chOff x="794" y="255"/>
            <a:chExt cx="4218" cy="3254"/>
          </a:xfrm>
        </p:grpSpPr>
        <p:sp>
          <p:nvSpPr>
            <p:cNvPr id="41990" name="Text Box 5"/>
            <p:cNvSpPr txBox="1"/>
            <p:nvPr/>
          </p:nvSpPr>
          <p:spPr>
            <a:xfrm>
              <a:off x="1518" y="255"/>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1991" name="Text Box 6"/>
            <p:cNvSpPr txBox="1"/>
            <p:nvPr/>
          </p:nvSpPr>
          <p:spPr>
            <a:xfrm>
              <a:off x="2628" y="742"/>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1992" name="Text Box 8"/>
            <p:cNvSpPr txBox="1"/>
            <p:nvPr/>
          </p:nvSpPr>
          <p:spPr>
            <a:xfrm>
              <a:off x="3549" y="1199"/>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1993" name="Text Box 9"/>
            <p:cNvSpPr txBox="1"/>
            <p:nvPr/>
          </p:nvSpPr>
          <p:spPr>
            <a:xfrm>
              <a:off x="4534" y="1199"/>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1994" name="Text Box 10"/>
            <p:cNvSpPr txBox="1"/>
            <p:nvPr/>
          </p:nvSpPr>
          <p:spPr>
            <a:xfrm>
              <a:off x="1201" y="742"/>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if</a:t>
              </a:r>
              <a:endParaRPr lang="en-US" altLang="zh-CN" sz="2400" b="1" dirty="0">
                <a:solidFill>
                  <a:srgbClr val="0000FF"/>
                </a:solidFill>
                <a:latin typeface="Arial" panose="020B0604020202020204" pitchFamily="34" charset="0"/>
              </a:endParaRPr>
            </a:p>
          </p:txBody>
        </p:sp>
        <p:sp>
          <p:nvSpPr>
            <p:cNvPr id="41995" name="Text Box 11"/>
            <p:cNvSpPr txBox="1"/>
            <p:nvPr/>
          </p:nvSpPr>
          <p:spPr>
            <a:xfrm>
              <a:off x="2154" y="1200"/>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if</a:t>
              </a:r>
              <a:endParaRPr lang="en-US" altLang="zh-CN" sz="2400" b="1" dirty="0">
                <a:solidFill>
                  <a:srgbClr val="0000FF"/>
                </a:solidFill>
                <a:latin typeface="Arial" panose="020B0604020202020204" pitchFamily="34" charset="0"/>
              </a:endParaRPr>
            </a:p>
          </p:txBody>
        </p:sp>
        <p:sp>
          <p:nvSpPr>
            <p:cNvPr id="41996" name="Text Box 12"/>
            <p:cNvSpPr txBox="1"/>
            <p:nvPr/>
          </p:nvSpPr>
          <p:spPr>
            <a:xfrm>
              <a:off x="1563" y="742"/>
              <a:ext cx="5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expr</a:t>
              </a:r>
              <a:endParaRPr lang="en-US" altLang="zh-CN" sz="2400" b="1" dirty="0">
                <a:solidFill>
                  <a:srgbClr val="0000FF"/>
                </a:solidFill>
                <a:latin typeface="Arial" panose="020B0604020202020204" pitchFamily="34" charset="0"/>
              </a:endParaRPr>
            </a:p>
          </p:txBody>
        </p:sp>
        <p:sp>
          <p:nvSpPr>
            <p:cNvPr id="41997" name="Text Box 13"/>
            <p:cNvSpPr txBox="1"/>
            <p:nvPr/>
          </p:nvSpPr>
          <p:spPr>
            <a:xfrm>
              <a:off x="2086" y="742"/>
              <a:ext cx="5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then</a:t>
              </a:r>
              <a:endParaRPr lang="en-US" altLang="zh-CN" sz="2400" b="1" dirty="0">
                <a:solidFill>
                  <a:srgbClr val="0000FF"/>
                </a:solidFill>
                <a:latin typeface="Arial" panose="020B0604020202020204" pitchFamily="34" charset="0"/>
              </a:endParaRPr>
            </a:p>
          </p:txBody>
        </p:sp>
        <p:sp>
          <p:nvSpPr>
            <p:cNvPr id="41998" name="Text Box 14"/>
            <p:cNvSpPr txBox="1"/>
            <p:nvPr/>
          </p:nvSpPr>
          <p:spPr>
            <a:xfrm>
              <a:off x="2427" y="1200"/>
              <a:ext cx="5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expr</a:t>
              </a:r>
              <a:endParaRPr lang="en-US" altLang="zh-CN" sz="2400" b="1" dirty="0">
                <a:solidFill>
                  <a:srgbClr val="0000FF"/>
                </a:solidFill>
                <a:latin typeface="Arial" panose="020B0604020202020204" pitchFamily="34" charset="0"/>
              </a:endParaRPr>
            </a:p>
          </p:txBody>
        </p:sp>
        <p:sp>
          <p:nvSpPr>
            <p:cNvPr id="41999" name="Text Box 15"/>
            <p:cNvSpPr txBox="1"/>
            <p:nvPr/>
          </p:nvSpPr>
          <p:spPr>
            <a:xfrm>
              <a:off x="2971" y="1200"/>
              <a:ext cx="5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then</a:t>
              </a:r>
              <a:endParaRPr lang="en-US" altLang="zh-CN" sz="2400" b="1" dirty="0">
                <a:solidFill>
                  <a:srgbClr val="0000FF"/>
                </a:solidFill>
                <a:latin typeface="Arial" panose="020B0604020202020204" pitchFamily="34" charset="0"/>
              </a:endParaRPr>
            </a:p>
          </p:txBody>
        </p:sp>
        <p:sp>
          <p:nvSpPr>
            <p:cNvPr id="42000" name="Text Box 17"/>
            <p:cNvSpPr txBox="1"/>
            <p:nvPr/>
          </p:nvSpPr>
          <p:spPr>
            <a:xfrm>
              <a:off x="4023" y="1200"/>
              <a:ext cx="49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else</a:t>
              </a:r>
              <a:endParaRPr lang="en-US" altLang="zh-CN" sz="2400" b="1" dirty="0">
                <a:solidFill>
                  <a:srgbClr val="0000FF"/>
                </a:solidFill>
                <a:latin typeface="Arial" panose="020B0604020202020204" pitchFamily="34" charset="0"/>
              </a:endParaRPr>
            </a:p>
          </p:txBody>
        </p:sp>
        <p:sp>
          <p:nvSpPr>
            <p:cNvPr id="42001" name="Line 18"/>
            <p:cNvSpPr/>
            <p:nvPr/>
          </p:nvSpPr>
          <p:spPr>
            <a:xfrm flipH="1">
              <a:off x="1337" y="515"/>
              <a:ext cx="272" cy="272"/>
            </a:xfrm>
            <a:prstGeom prst="line">
              <a:avLst/>
            </a:prstGeom>
            <a:ln w="9525" cap="flat" cmpd="sng">
              <a:solidFill>
                <a:schemeClr val="tx1"/>
              </a:solidFill>
              <a:prstDash val="solid"/>
              <a:headEnd type="none" w="med" len="med"/>
              <a:tailEnd type="none" w="med" len="med"/>
            </a:ln>
          </p:spPr>
        </p:sp>
        <p:sp>
          <p:nvSpPr>
            <p:cNvPr id="42002" name="Line 19"/>
            <p:cNvSpPr/>
            <p:nvPr/>
          </p:nvSpPr>
          <p:spPr>
            <a:xfrm>
              <a:off x="1700" y="515"/>
              <a:ext cx="90" cy="272"/>
            </a:xfrm>
            <a:prstGeom prst="line">
              <a:avLst/>
            </a:prstGeom>
            <a:ln w="9525" cap="flat" cmpd="sng">
              <a:solidFill>
                <a:schemeClr val="tx1"/>
              </a:solidFill>
              <a:prstDash val="solid"/>
              <a:headEnd type="none" w="med" len="med"/>
              <a:tailEnd type="none" w="med" len="med"/>
            </a:ln>
          </p:spPr>
        </p:sp>
        <p:sp>
          <p:nvSpPr>
            <p:cNvPr id="42003" name="Line 20"/>
            <p:cNvSpPr/>
            <p:nvPr/>
          </p:nvSpPr>
          <p:spPr>
            <a:xfrm>
              <a:off x="1700" y="515"/>
              <a:ext cx="589" cy="272"/>
            </a:xfrm>
            <a:prstGeom prst="line">
              <a:avLst/>
            </a:prstGeom>
            <a:ln w="9525" cap="flat" cmpd="sng">
              <a:solidFill>
                <a:schemeClr val="tx1"/>
              </a:solidFill>
              <a:prstDash val="solid"/>
              <a:headEnd type="none" w="med" len="med"/>
              <a:tailEnd type="none" w="med" len="med"/>
            </a:ln>
          </p:spPr>
        </p:sp>
        <p:sp>
          <p:nvSpPr>
            <p:cNvPr id="42004" name="Line 21"/>
            <p:cNvSpPr/>
            <p:nvPr/>
          </p:nvSpPr>
          <p:spPr>
            <a:xfrm>
              <a:off x="1790" y="515"/>
              <a:ext cx="998" cy="272"/>
            </a:xfrm>
            <a:prstGeom prst="line">
              <a:avLst/>
            </a:prstGeom>
            <a:ln w="9525" cap="flat" cmpd="sng">
              <a:solidFill>
                <a:schemeClr val="tx1"/>
              </a:solidFill>
              <a:prstDash val="solid"/>
              <a:headEnd type="none" w="med" len="med"/>
              <a:tailEnd type="none" w="med" len="med"/>
            </a:ln>
          </p:spPr>
        </p:sp>
        <p:sp>
          <p:nvSpPr>
            <p:cNvPr id="42005" name="Line 24"/>
            <p:cNvSpPr/>
            <p:nvPr/>
          </p:nvSpPr>
          <p:spPr>
            <a:xfrm flipH="1">
              <a:off x="2336" y="973"/>
              <a:ext cx="544" cy="272"/>
            </a:xfrm>
            <a:prstGeom prst="line">
              <a:avLst/>
            </a:prstGeom>
            <a:ln w="9525" cap="flat" cmpd="sng">
              <a:solidFill>
                <a:schemeClr val="tx1"/>
              </a:solidFill>
              <a:prstDash val="solid"/>
              <a:headEnd type="none" w="med" len="med"/>
              <a:tailEnd type="none" w="med" len="med"/>
            </a:ln>
          </p:spPr>
        </p:sp>
        <p:sp>
          <p:nvSpPr>
            <p:cNvPr id="42006" name="Line 25"/>
            <p:cNvSpPr/>
            <p:nvPr/>
          </p:nvSpPr>
          <p:spPr>
            <a:xfrm flipH="1">
              <a:off x="2653" y="973"/>
              <a:ext cx="227" cy="317"/>
            </a:xfrm>
            <a:prstGeom prst="line">
              <a:avLst/>
            </a:prstGeom>
            <a:ln w="9525" cap="flat" cmpd="sng">
              <a:solidFill>
                <a:schemeClr val="tx1"/>
              </a:solidFill>
              <a:prstDash val="solid"/>
              <a:headEnd type="none" w="med" len="med"/>
              <a:tailEnd type="none" w="med" len="med"/>
            </a:ln>
          </p:spPr>
        </p:sp>
        <p:sp>
          <p:nvSpPr>
            <p:cNvPr id="42007" name="Line 26"/>
            <p:cNvSpPr/>
            <p:nvPr/>
          </p:nvSpPr>
          <p:spPr>
            <a:xfrm>
              <a:off x="2926" y="973"/>
              <a:ext cx="317" cy="272"/>
            </a:xfrm>
            <a:prstGeom prst="line">
              <a:avLst/>
            </a:prstGeom>
            <a:ln w="9525" cap="flat" cmpd="sng">
              <a:solidFill>
                <a:schemeClr val="tx1"/>
              </a:solidFill>
              <a:prstDash val="solid"/>
              <a:headEnd type="none" w="med" len="med"/>
              <a:tailEnd type="none" w="med" len="med"/>
            </a:ln>
          </p:spPr>
        </p:sp>
        <p:sp>
          <p:nvSpPr>
            <p:cNvPr id="42008" name="Line 27"/>
            <p:cNvSpPr/>
            <p:nvPr/>
          </p:nvSpPr>
          <p:spPr>
            <a:xfrm>
              <a:off x="2926" y="973"/>
              <a:ext cx="771" cy="317"/>
            </a:xfrm>
            <a:prstGeom prst="line">
              <a:avLst/>
            </a:prstGeom>
            <a:ln w="9525" cap="flat" cmpd="sng">
              <a:solidFill>
                <a:schemeClr val="tx1"/>
              </a:solidFill>
              <a:prstDash val="solid"/>
              <a:headEnd type="none" w="med" len="med"/>
              <a:tailEnd type="none" w="med" len="med"/>
            </a:ln>
          </p:spPr>
        </p:sp>
        <p:sp>
          <p:nvSpPr>
            <p:cNvPr id="42009" name="Line 28"/>
            <p:cNvSpPr/>
            <p:nvPr/>
          </p:nvSpPr>
          <p:spPr>
            <a:xfrm>
              <a:off x="2926" y="973"/>
              <a:ext cx="1224" cy="272"/>
            </a:xfrm>
            <a:prstGeom prst="line">
              <a:avLst/>
            </a:prstGeom>
            <a:ln w="9525" cap="flat" cmpd="sng">
              <a:solidFill>
                <a:schemeClr val="tx1"/>
              </a:solidFill>
              <a:prstDash val="solid"/>
              <a:headEnd type="none" w="med" len="med"/>
              <a:tailEnd type="none" w="med" len="med"/>
            </a:ln>
          </p:spPr>
        </p:sp>
        <p:sp>
          <p:nvSpPr>
            <p:cNvPr id="42010" name="Line 29"/>
            <p:cNvSpPr/>
            <p:nvPr/>
          </p:nvSpPr>
          <p:spPr>
            <a:xfrm>
              <a:off x="2926" y="973"/>
              <a:ext cx="1814" cy="272"/>
            </a:xfrm>
            <a:prstGeom prst="line">
              <a:avLst/>
            </a:prstGeom>
            <a:ln w="9525" cap="flat" cmpd="sng">
              <a:solidFill>
                <a:schemeClr val="tx1"/>
              </a:solidFill>
              <a:prstDash val="solid"/>
              <a:headEnd type="none" w="med" len="med"/>
              <a:tailEnd type="none" w="med" len="med"/>
            </a:ln>
          </p:spPr>
        </p:sp>
        <p:sp>
          <p:nvSpPr>
            <p:cNvPr id="42011" name="Line 30"/>
            <p:cNvSpPr/>
            <p:nvPr/>
          </p:nvSpPr>
          <p:spPr>
            <a:xfrm flipH="1">
              <a:off x="1563" y="1014"/>
              <a:ext cx="182" cy="182"/>
            </a:xfrm>
            <a:prstGeom prst="line">
              <a:avLst/>
            </a:prstGeom>
            <a:ln w="9525" cap="flat" cmpd="sng">
              <a:solidFill>
                <a:schemeClr val="tx1"/>
              </a:solidFill>
              <a:prstDash val="solid"/>
              <a:headEnd type="none" w="med" len="med"/>
              <a:tailEnd type="none" w="med" len="med"/>
            </a:ln>
          </p:spPr>
        </p:sp>
        <p:sp>
          <p:nvSpPr>
            <p:cNvPr id="42012" name="Line 31"/>
            <p:cNvSpPr/>
            <p:nvPr/>
          </p:nvSpPr>
          <p:spPr>
            <a:xfrm>
              <a:off x="1563" y="1196"/>
              <a:ext cx="499" cy="0"/>
            </a:xfrm>
            <a:prstGeom prst="line">
              <a:avLst/>
            </a:prstGeom>
            <a:ln w="9525" cap="flat" cmpd="sng">
              <a:solidFill>
                <a:schemeClr val="tx1"/>
              </a:solidFill>
              <a:prstDash val="solid"/>
              <a:headEnd type="none" w="med" len="med"/>
              <a:tailEnd type="none" w="med" len="med"/>
            </a:ln>
          </p:spPr>
        </p:sp>
        <p:sp>
          <p:nvSpPr>
            <p:cNvPr id="42013" name="Line 32"/>
            <p:cNvSpPr/>
            <p:nvPr/>
          </p:nvSpPr>
          <p:spPr>
            <a:xfrm flipH="1" flipV="1">
              <a:off x="1926" y="1014"/>
              <a:ext cx="136" cy="182"/>
            </a:xfrm>
            <a:prstGeom prst="line">
              <a:avLst/>
            </a:prstGeom>
            <a:ln w="9525" cap="flat" cmpd="sng">
              <a:solidFill>
                <a:schemeClr val="tx1"/>
              </a:solidFill>
              <a:prstDash val="solid"/>
              <a:headEnd type="none" w="med" len="med"/>
              <a:tailEnd type="none" w="med" len="med"/>
            </a:ln>
          </p:spPr>
        </p:sp>
        <p:sp>
          <p:nvSpPr>
            <p:cNvPr id="42014" name="Line 33"/>
            <p:cNvSpPr/>
            <p:nvPr/>
          </p:nvSpPr>
          <p:spPr>
            <a:xfrm flipH="1">
              <a:off x="3515" y="1426"/>
              <a:ext cx="182" cy="182"/>
            </a:xfrm>
            <a:prstGeom prst="line">
              <a:avLst/>
            </a:prstGeom>
            <a:ln w="9525" cap="flat" cmpd="sng">
              <a:solidFill>
                <a:schemeClr val="tx1"/>
              </a:solidFill>
              <a:prstDash val="solid"/>
              <a:headEnd type="none" w="med" len="med"/>
              <a:tailEnd type="none" w="med" len="med"/>
            </a:ln>
          </p:spPr>
        </p:sp>
        <p:sp>
          <p:nvSpPr>
            <p:cNvPr id="42015" name="Line 34"/>
            <p:cNvSpPr/>
            <p:nvPr/>
          </p:nvSpPr>
          <p:spPr>
            <a:xfrm>
              <a:off x="3515" y="1608"/>
              <a:ext cx="499" cy="0"/>
            </a:xfrm>
            <a:prstGeom prst="line">
              <a:avLst/>
            </a:prstGeom>
            <a:ln w="9525" cap="flat" cmpd="sng">
              <a:solidFill>
                <a:schemeClr val="tx1"/>
              </a:solidFill>
              <a:prstDash val="solid"/>
              <a:headEnd type="none" w="med" len="med"/>
              <a:tailEnd type="none" w="med" len="med"/>
            </a:ln>
          </p:spPr>
        </p:sp>
        <p:sp>
          <p:nvSpPr>
            <p:cNvPr id="42016" name="Line 35"/>
            <p:cNvSpPr/>
            <p:nvPr/>
          </p:nvSpPr>
          <p:spPr>
            <a:xfrm flipH="1" flipV="1">
              <a:off x="3878" y="1426"/>
              <a:ext cx="136" cy="182"/>
            </a:xfrm>
            <a:prstGeom prst="line">
              <a:avLst/>
            </a:prstGeom>
            <a:ln w="9525" cap="flat" cmpd="sng">
              <a:solidFill>
                <a:schemeClr val="tx1"/>
              </a:solidFill>
              <a:prstDash val="solid"/>
              <a:headEnd type="none" w="med" len="med"/>
              <a:tailEnd type="none" w="med" len="med"/>
            </a:ln>
          </p:spPr>
        </p:sp>
        <p:sp>
          <p:nvSpPr>
            <p:cNvPr id="42017" name="Line 36"/>
            <p:cNvSpPr/>
            <p:nvPr/>
          </p:nvSpPr>
          <p:spPr>
            <a:xfrm flipH="1">
              <a:off x="2427" y="1427"/>
              <a:ext cx="182" cy="182"/>
            </a:xfrm>
            <a:prstGeom prst="line">
              <a:avLst/>
            </a:prstGeom>
            <a:ln w="9525" cap="flat" cmpd="sng">
              <a:solidFill>
                <a:schemeClr val="tx1"/>
              </a:solidFill>
              <a:prstDash val="solid"/>
              <a:headEnd type="none" w="med" len="med"/>
              <a:tailEnd type="none" w="med" len="med"/>
            </a:ln>
          </p:spPr>
        </p:sp>
        <p:sp>
          <p:nvSpPr>
            <p:cNvPr id="42018" name="Line 37"/>
            <p:cNvSpPr/>
            <p:nvPr/>
          </p:nvSpPr>
          <p:spPr>
            <a:xfrm>
              <a:off x="2427" y="1609"/>
              <a:ext cx="499" cy="0"/>
            </a:xfrm>
            <a:prstGeom prst="line">
              <a:avLst/>
            </a:prstGeom>
            <a:ln w="9525" cap="flat" cmpd="sng">
              <a:solidFill>
                <a:schemeClr val="tx1"/>
              </a:solidFill>
              <a:prstDash val="solid"/>
              <a:headEnd type="none" w="med" len="med"/>
              <a:tailEnd type="none" w="med" len="med"/>
            </a:ln>
          </p:spPr>
        </p:sp>
        <p:sp>
          <p:nvSpPr>
            <p:cNvPr id="42019" name="Line 38"/>
            <p:cNvSpPr/>
            <p:nvPr/>
          </p:nvSpPr>
          <p:spPr>
            <a:xfrm flipH="1" flipV="1">
              <a:off x="2790" y="1427"/>
              <a:ext cx="136" cy="182"/>
            </a:xfrm>
            <a:prstGeom prst="line">
              <a:avLst/>
            </a:prstGeom>
            <a:ln w="9525" cap="flat" cmpd="sng">
              <a:solidFill>
                <a:schemeClr val="tx1"/>
              </a:solidFill>
              <a:prstDash val="solid"/>
              <a:headEnd type="none" w="med" len="med"/>
              <a:tailEnd type="none" w="med" len="med"/>
            </a:ln>
          </p:spPr>
        </p:sp>
        <p:sp>
          <p:nvSpPr>
            <p:cNvPr id="42020" name="Line 42"/>
            <p:cNvSpPr/>
            <p:nvPr/>
          </p:nvSpPr>
          <p:spPr>
            <a:xfrm flipH="1">
              <a:off x="4513" y="1427"/>
              <a:ext cx="182" cy="182"/>
            </a:xfrm>
            <a:prstGeom prst="line">
              <a:avLst/>
            </a:prstGeom>
            <a:ln w="9525" cap="flat" cmpd="sng">
              <a:solidFill>
                <a:schemeClr val="tx1"/>
              </a:solidFill>
              <a:prstDash val="solid"/>
              <a:headEnd type="none" w="med" len="med"/>
              <a:tailEnd type="none" w="med" len="med"/>
            </a:ln>
          </p:spPr>
        </p:sp>
        <p:sp>
          <p:nvSpPr>
            <p:cNvPr id="42021" name="Line 43"/>
            <p:cNvSpPr/>
            <p:nvPr/>
          </p:nvSpPr>
          <p:spPr>
            <a:xfrm>
              <a:off x="4513" y="1609"/>
              <a:ext cx="499" cy="0"/>
            </a:xfrm>
            <a:prstGeom prst="line">
              <a:avLst/>
            </a:prstGeom>
            <a:ln w="9525" cap="flat" cmpd="sng">
              <a:solidFill>
                <a:schemeClr val="tx1"/>
              </a:solidFill>
              <a:prstDash val="solid"/>
              <a:headEnd type="none" w="med" len="med"/>
              <a:tailEnd type="none" w="med" len="med"/>
            </a:ln>
          </p:spPr>
        </p:sp>
        <p:sp>
          <p:nvSpPr>
            <p:cNvPr id="42022" name="Line 44"/>
            <p:cNvSpPr/>
            <p:nvPr/>
          </p:nvSpPr>
          <p:spPr>
            <a:xfrm flipH="1" flipV="1">
              <a:off x="4876" y="1427"/>
              <a:ext cx="136" cy="182"/>
            </a:xfrm>
            <a:prstGeom prst="line">
              <a:avLst/>
            </a:prstGeom>
            <a:ln w="9525" cap="flat" cmpd="sng">
              <a:solidFill>
                <a:schemeClr val="tx1"/>
              </a:solidFill>
              <a:prstDash val="solid"/>
              <a:headEnd type="none" w="med" len="med"/>
              <a:tailEnd type="none" w="med" len="med"/>
            </a:ln>
          </p:spPr>
        </p:sp>
        <p:sp>
          <p:nvSpPr>
            <p:cNvPr id="42023" name="Text Box 45"/>
            <p:cNvSpPr txBox="1"/>
            <p:nvPr/>
          </p:nvSpPr>
          <p:spPr>
            <a:xfrm>
              <a:off x="1687" y="1208"/>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E1</a:t>
              </a:r>
              <a:endParaRPr lang="en-US" altLang="zh-CN" sz="1800" b="1" dirty="0">
                <a:solidFill>
                  <a:srgbClr val="0000FF"/>
                </a:solidFill>
                <a:latin typeface="Arial" panose="020B0604020202020204" pitchFamily="34" charset="0"/>
              </a:endParaRPr>
            </a:p>
          </p:txBody>
        </p:sp>
        <p:sp>
          <p:nvSpPr>
            <p:cNvPr id="42024" name="Text Box 47"/>
            <p:cNvSpPr txBox="1"/>
            <p:nvPr/>
          </p:nvSpPr>
          <p:spPr>
            <a:xfrm>
              <a:off x="2550" y="1666"/>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E2</a:t>
              </a:r>
              <a:endParaRPr lang="en-US" altLang="zh-CN" sz="1800" b="1" dirty="0">
                <a:solidFill>
                  <a:srgbClr val="0000FF"/>
                </a:solidFill>
                <a:latin typeface="Arial" panose="020B0604020202020204" pitchFamily="34" charset="0"/>
              </a:endParaRPr>
            </a:p>
          </p:txBody>
        </p:sp>
        <p:sp>
          <p:nvSpPr>
            <p:cNvPr id="42025" name="Text Box 48"/>
            <p:cNvSpPr txBox="1"/>
            <p:nvPr/>
          </p:nvSpPr>
          <p:spPr>
            <a:xfrm>
              <a:off x="3593" y="1695"/>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S1</a:t>
              </a:r>
              <a:endParaRPr lang="en-US" altLang="zh-CN" sz="1800" b="1" dirty="0">
                <a:solidFill>
                  <a:srgbClr val="0000FF"/>
                </a:solidFill>
                <a:latin typeface="Arial" panose="020B0604020202020204" pitchFamily="34" charset="0"/>
              </a:endParaRPr>
            </a:p>
          </p:txBody>
        </p:sp>
        <p:sp>
          <p:nvSpPr>
            <p:cNvPr id="42026" name="Text Box 49"/>
            <p:cNvSpPr txBox="1"/>
            <p:nvPr/>
          </p:nvSpPr>
          <p:spPr>
            <a:xfrm>
              <a:off x="4591" y="1666"/>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S2</a:t>
              </a:r>
              <a:endParaRPr lang="en-US" altLang="zh-CN" sz="1800" b="1" dirty="0">
                <a:solidFill>
                  <a:srgbClr val="0000FF"/>
                </a:solidFill>
                <a:latin typeface="Arial" panose="020B0604020202020204" pitchFamily="34" charset="0"/>
              </a:endParaRPr>
            </a:p>
          </p:txBody>
        </p:sp>
        <p:sp>
          <p:nvSpPr>
            <p:cNvPr id="42027" name="Text Box 50"/>
            <p:cNvSpPr txBox="1"/>
            <p:nvPr/>
          </p:nvSpPr>
          <p:spPr>
            <a:xfrm>
              <a:off x="1111" y="1797"/>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2028" name="Text Box 51"/>
            <p:cNvSpPr txBox="1"/>
            <p:nvPr/>
          </p:nvSpPr>
          <p:spPr>
            <a:xfrm>
              <a:off x="2221" y="2284"/>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2029" name="Text Box 52"/>
            <p:cNvSpPr txBox="1"/>
            <p:nvPr/>
          </p:nvSpPr>
          <p:spPr>
            <a:xfrm>
              <a:off x="3491" y="2238"/>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2030" name="Text Box 53"/>
            <p:cNvSpPr txBox="1"/>
            <p:nvPr/>
          </p:nvSpPr>
          <p:spPr>
            <a:xfrm>
              <a:off x="3095" y="2782"/>
              <a:ext cx="47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0000FF"/>
                  </a:solidFill>
                  <a:latin typeface="Arial" panose="020B0604020202020204" pitchFamily="34" charset="0"/>
                </a:rPr>
                <a:t>stmt</a:t>
              </a:r>
              <a:endParaRPr lang="en-US" altLang="zh-CN" sz="2400" dirty="0">
                <a:solidFill>
                  <a:srgbClr val="0000FF"/>
                </a:solidFill>
                <a:latin typeface="Arial" panose="020B0604020202020204" pitchFamily="34" charset="0"/>
              </a:endParaRPr>
            </a:p>
          </p:txBody>
        </p:sp>
        <p:sp>
          <p:nvSpPr>
            <p:cNvPr id="42031" name="Text Box 55"/>
            <p:cNvSpPr txBox="1"/>
            <p:nvPr/>
          </p:nvSpPr>
          <p:spPr>
            <a:xfrm>
              <a:off x="794" y="2284"/>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if</a:t>
              </a:r>
              <a:endParaRPr lang="en-US" altLang="zh-CN" sz="2400" b="1" dirty="0">
                <a:solidFill>
                  <a:srgbClr val="0000FF"/>
                </a:solidFill>
                <a:latin typeface="Arial" panose="020B0604020202020204" pitchFamily="34" charset="0"/>
              </a:endParaRPr>
            </a:p>
          </p:txBody>
        </p:sp>
        <p:sp>
          <p:nvSpPr>
            <p:cNvPr id="42032" name="Text Box 56"/>
            <p:cNvSpPr txBox="1"/>
            <p:nvPr/>
          </p:nvSpPr>
          <p:spPr>
            <a:xfrm>
              <a:off x="1700" y="2783"/>
              <a:ext cx="23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if</a:t>
              </a:r>
              <a:endParaRPr lang="en-US" altLang="zh-CN" sz="2400" b="1" dirty="0">
                <a:solidFill>
                  <a:srgbClr val="0000FF"/>
                </a:solidFill>
                <a:latin typeface="Arial" panose="020B0604020202020204" pitchFamily="34" charset="0"/>
              </a:endParaRPr>
            </a:p>
          </p:txBody>
        </p:sp>
        <p:sp>
          <p:nvSpPr>
            <p:cNvPr id="42033" name="Text Box 57"/>
            <p:cNvSpPr txBox="1"/>
            <p:nvPr/>
          </p:nvSpPr>
          <p:spPr>
            <a:xfrm>
              <a:off x="1156" y="2284"/>
              <a:ext cx="5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expr</a:t>
              </a:r>
              <a:endParaRPr lang="en-US" altLang="zh-CN" sz="2400" b="1" dirty="0">
                <a:solidFill>
                  <a:srgbClr val="0000FF"/>
                </a:solidFill>
                <a:latin typeface="Arial" panose="020B0604020202020204" pitchFamily="34" charset="0"/>
              </a:endParaRPr>
            </a:p>
          </p:txBody>
        </p:sp>
        <p:sp>
          <p:nvSpPr>
            <p:cNvPr id="42034" name="Text Box 58"/>
            <p:cNvSpPr txBox="1"/>
            <p:nvPr/>
          </p:nvSpPr>
          <p:spPr>
            <a:xfrm>
              <a:off x="1679" y="2284"/>
              <a:ext cx="5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then</a:t>
              </a:r>
              <a:endParaRPr lang="en-US" altLang="zh-CN" sz="2400" b="1" dirty="0">
                <a:solidFill>
                  <a:srgbClr val="0000FF"/>
                </a:solidFill>
                <a:latin typeface="Arial" panose="020B0604020202020204" pitchFamily="34" charset="0"/>
              </a:endParaRPr>
            </a:p>
          </p:txBody>
        </p:sp>
        <p:sp>
          <p:nvSpPr>
            <p:cNvPr id="42035" name="Text Box 59"/>
            <p:cNvSpPr txBox="1"/>
            <p:nvPr/>
          </p:nvSpPr>
          <p:spPr>
            <a:xfrm>
              <a:off x="1973" y="2783"/>
              <a:ext cx="52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expr</a:t>
              </a:r>
              <a:endParaRPr lang="en-US" altLang="zh-CN" sz="2400" b="1" dirty="0">
                <a:solidFill>
                  <a:srgbClr val="0000FF"/>
                </a:solidFill>
                <a:latin typeface="Arial" panose="020B0604020202020204" pitchFamily="34" charset="0"/>
              </a:endParaRPr>
            </a:p>
          </p:txBody>
        </p:sp>
        <p:sp>
          <p:nvSpPr>
            <p:cNvPr id="42036" name="Text Box 60"/>
            <p:cNvSpPr txBox="1"/>
            <p:nvPr/>
          </p:nvSpPr>
          <p:spPr>
            <a:xfrm>
              <a:off x="2517" y="2783"/>
              <a:ext cx="52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then</a:t>
              </a:r>
              <a:endParaRPr lang="en-US" altLang="zh-CN" sz="2400" b="1" dirty="0">
                <a:solidFill>
                  <a:srgbClr val="0000FF"/>
                </a:solidFill>
                <a:latin typeface="Arial" panose="020B0604020202020204" pitchFamily="34" charset="0"/>
              </a:endParaRPr>
            </a:p>
          </p:txBody>
        </p:sp>
        <p:sp>
          <p:nvSpPr>
            <p:cNvPr id="42037" name="Text Box 61"/>
            <p:cNvSpPr txBox="1"/>
            <p:nvPr/>
          </p:nvSpPr>
          <p:spPr>
            <a:xfrm>
              <a:off x="2744" y="2284"/>
              <a:ext cx="49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0000FF"/>
                  </a:solidFill>
                  <a:latin typeface="Arial" panose="020B0604020202020204" pitchFamily="34" charset="0"/>
                </a:rPr>
                <a:t>else</a:t>
              </a:r>
              <a:endParaRPr lang="en-US" altLang="zh-CN" sz="2400" b="1" dirty="0">
                <a:solidFill>
                  <a:srgbClr val="0000FF"/>
                </a:solidFill>
                <a:latin typeface="Arial" panose="020B0604020202020204" pitchFamily="34" charset="0"/>
              </a:endParaRPr>
            </a:p>
          </p:txBody>
        </p:sp>
        <p:sp>
          <p:nvSpPr>
            <p:cNvPr id="42038" name="Line 63"/>
            <p:cNvSpPr/>
            <p:nvPr/>
          </p:nvSpPr>
          <p:spPr>
            <a:xfrm flipH="1">
              <a:off x="930" y="2057"/>
              <a:ext cx="272" cy="272"/>
            </a:xfrm>
            <a:prstGeom prst="line">
              <a:avLst/>
            </a:prstGeom>
            <a:ln w="9525" cap="flat" cmpd="sng">
              <a:solidFill>
                <a:schemeClr val="tx1"/>
              </a:solidFill>
              <a:prstDash val="solid"/>
              <a:headEnd type="none" w="med" len="med"/>
              <a:tailEnd type="none" w="med" len="med"/>
            </a:ln>
          </p:spPr>
        </p:sp>
        <p:sp>
          <p:nvSpPr>
            <p:cNvPr id="42039" name="Line 64"/>
            <p:cNvSpPr/>
            <p:nvPr/>
          </p:nvSpPr>
          <p:spPr>
            <a:xfrm>
              <a:off x="1293" y="2057"/>
              <a:ext cx="90" cy="272"/>
            </a:xfrm>
            <a:prstGeom prst="line">
              <a:avLst/>
            </a:prstGeom>
            <a:ln w="9525" cap="flat" cmpd="sng">
              <a:solidFill>
                <a:schemeClr val="tx1"/>
              </a:solidFill>
              <a:prstDash val="solid"/>
              <a:headEnd type="none" w="med" len="med"/>
              <a:tailEnd type="none" w="med" len="med"/>
            </a:ln>
          </p:spPr>
        </p:sp>
        <p:sp>
          <p:nvSpPr>
            <p:cNvPr id="42040" name="Line 65"/>
            <p:cNvSpPr/>
            <p:nvPr/>
          </p:nvSpPr>
          <p:spPr>
            <a:xfrm>
              <a:off x="1293" y="2057"/>
              <a:ext cx="589" cy="272"/>
            </a:xfrm>
            <a:prstGeom prst="line">
              <a:avLst/>
            </a:prstGeom>
            <a:ln w="9525" cap="flat" cmpd="sng">
              <a:solidFill>
                <a:schemeClr val="tx1"/>
              </a:solidFill>
              <a:prstDash val="solid"/>
              <a:headEnd type="none" w="med" len="med"/>
              <a:tailEnd type="none" w="med" len="med"/>
            </a:ln>
          </p:spPr>
        </p:sp>
        <p:sp>
          <p:nvSpPr>
            <p:cNvPr id="42041" name="Line 66"/>
            <p:cNvSpPr/>
            <p:nvPr/>
          </p:nvSpPr>
          <p:spPr>
            <a:xfrm>
              <a:off x="1383" y="2057"/>
              <a:ext cx="998" cy="272"/>
            </a:xfrm>
            <a:prstGeom prst="line">
              <a:avLst/>
            </a:prstGeom>
            <a:ln w="9525" cap="flat" cmpd="sng">
              <a:solidFill>
                <a:schemeClr val="tx1"/>
              </a:solidFill>
              <a:prstDash val="solid"/>
              <a:headEnd type="none" w="med" len="med"/>
              <a:tailEnd type="none" w="med" len="med"/>
            </a:ln>
          </p:spPr>
        </p:sp>
        <p:sp>
          <p:nvSpPr>
            <p:cNvPr id="42042" name="Line 67"/>
            <p:cNvSpPr/>
            <p:nvPr/>
          </p:nvSpPr>
          <p:spPr>
            <a:xfrm>
              <a:off x="1474" y="2057"/>
              <a:ext cx="1497" cy="272"/>
            </a:xfrm>
            <a:prstGeom prst="line">
              <a:avLst/>
            </a:prstGeom>
            <a:ln w="9525" cap="flat" cmpd="sng">
              <a:solidFill>
                <a:schemeClr val="tx1"/>
              </a:solidFill>
              <a:prstDash val="solid"/>
              <a:headEnd type="none" w="med" len="med"/>
              <a:tailEnd type="none" w="med" len="med"/>
            </a:ln>
          </p:spPr>
        </p:sp>
        <p:sp>
          <p:nvSpPr>
            <p:cNvPr id="42043" name="Line 68"/>
            <p:cNvSpPr/>
            <p:nvPr/>
          </p:nvSpPr>
          <p:spPr>
            <a:xfrm>
              <a:off x="1519" y="2057"/>
              <a:ext cx="1996" cy="272"/>
            </a:xfrm>
            <a:prstGeom prst="line">
              <a:avLst/>
            </a:prstGeom>
            <a:ln w="9525" cap="flat" cmpd="sng">
              <a:solidFill>
                <a:schemeClr val="tx1"/>
              </a:solidFill>
              <a:prstDash val="solid"/>
              <a:headEnd type="none" w="med" len="med"/>
              <a:tailEnd type="none" w="med" len="med"/>
            </a:ln>
          </p:spPr>
        </p:sp>
        <p:sp>
          <p:nvSpPr>
            <p:cNvPr id="42044" name="Line 69"/>
            <p:cNvSpPr/>
            <p:nvPr/>
          </p:nvSpPr>
          <p:spPr>
            <a:xfrm flipH="1">
              <a:off x="1882" y="2556"/>
              <a:ext cx="544" cy="272"/>
            </a:xfrm>
            <a:prstGeom prst="line">
              <a:avLst/>
            </a:prstGeom>
            <a:ln w="9525" cap="flat" cmpd="sng">
              <a:solidFill>
                <a:schemeClr val="tx1"/>
              </a:solidFill>
              <a:prstDash val="solid"/>
              <a:headEnd type="none" w="med" len="med"/>
              <a:tailEnd type="none" w="med" len="med"/>
            </a:ln>
          </p:spPr>
        </p:sp>
        <p:sp>
          <p:nvSpPr>
            <p:cNvPr id="42045" name="Line 70"/>
            <p:cNvSpPr/>
            <p:nvPr/>
          </p:nvSpPr>
          <p:spPr>
            <a:xfrm flipH="1">
              <a:off x="2199" y="2556"/>
              <a:ext cx="227" cy="317"/>
            </a:xfrm>
            <a:prstGeom prst="line">
              <a:avLst/>
            </a:prstGeom>
            <a:ln w="9525" cap="flat" cmpd="sng">
              <a:solidFill>
                <a:schemeClr val="tx1"/>
              </a:solidFill>
              <a:prstDash val="solid"/>
              <a:headEnd type="none" w="med" len="med"/>
              <a:tailEnd type="none" w="med" len="med"/>
            </a:ln>
          </p:spPr>
        </p:sp>
        <p:sp>
          <p:nvSpPr>
            <p:cNvPr id="42046" name="Line 71"/>
            <p:cNvSpPr/>
            <p:nvPr/>
          </p:nvSpPr>
          <p:spPr>
            <a:xfrm>
              <a:off x="2472" y="2556"/>
              <a:ext cx="317" cy="272"/>
            </a:xfrm>
            <a:prstGeom prst="line">
              <a:avLst/>
            </a:prstGeom>
            <a:ln w="9525" cap="flat" cmpd="sng">
              <a:solidFill>
                <a:schemeClr val="tx1"/>
              </a:solidFill>
              <a:prstDash val="solid"/>
              <a:headEnd type="none" w="med" len="med"/>
              <a:tailEnd type="none" w="med" len="med"/>
            </a:ln>
          </p:spPr>
        </p:sp>
        <p:sp>
          <p:nvSpPr>
            <p:cNvPr id="42047" name="Line 72"/>
            <p:cNvSpPr/>
            <p:nvPr/>
          </p:nvSpPr>
          <p:spPr>
            <a:xfrm>
              <a:off x="2472" y="2556"/>
              <a:ext cx="771" cy="317"/>
            </a:xfrm>
            <a:prstGeom prst="line">
              <a:avLst/>
            </a:prstGeom>
            <a:ln w="9525" cap="flat" cmpd="sng">
              <a:solidFill>
                <a:schemeClr val="tx1"/>
              </a:solidFill>
              <a:prstDash val="solid"/>
              <a:headEnd type="none" w="med" len="med"/>
              <a:tailEnd type="none" w="med" len="med"/>
            </a:ln>
          </p:spPr>
        </p:sp>
        <p:sp>
          <p:nvSpPr>
            <p:cNvPr id="42048" name="Line 75"/>
            <p:cNvSpPr/>
            <p:nvPr/>
          </p:nvSpPr>
          <p:spPr>
            <a:xfrm flipH="1">
              <a:off x="1156" y="2556"/>
              <a:ext cx="182" cy="182"/>
            </a:xfrm>
            <a:prstGeom prst="line">
              <a:avLst/>
            </a:prstGeom>
            <a:ln w="9525" cap="flat" cmpd="sng">
              <a:solidFill>
                <a:schemeClr val="tx1"/>
              </a:solidFill>
              <a:prstDash val="solid"/>
              <a:headEnd type="none" w="med" len="med"/>
              <a:tailEnd type="none" w="med" len="med"/>
            </a:ln>
          </p:spPr>
        </p:sp>
        <p:sp>
          <p:nvSpPr>
            <p:cNvPr id="42049" name="Line 76"/>
            <p:cNvSpPr/>
            <p:nvPr/>
          </p:nvSpPr>
          <p:spPr>
            <a:xfrm>
              <a:off x="1156" y="2738"/>
              <a:ext cx="499" cy="0"/>
            </a:xfrm>
            <a:prstGeom prst="line">
              <a:avLst/>
            </a:prstGeom>
            <a:ln w="9525" cap="flat" cmpd="sng">
              <a:solidFill>
                <a:schemeClr val="tx1"/>
              </a:solidFill>
              <a:prstDash val="solid"/>
              <a:headEnd type="none" w="med" len="med"/>
              <a:tailEnd type="none" w="med" len="med"/>
            </a:ln>
          </p:spPr>
        </p:sp>
        <p:sp>
          <p:nvSpPr>
            <p:cNvPr id="42050" name="Line 77"/>
            <p:cNvSpPr/>
            <p:nvPr/>
          </p:nvSpPr>
          <p:spPr>
            <a:xfrm flipH="1" flipV="1">
              <a:off x="1519" y="2556"/>
              <a:ext cx="136" cy="182"/>
            </a:xfrm>
            <a:prstGeom prst="line">
              <a:avLst/>
            </a:prstGeom>
            <a:ln w="9525" cap="flat" cmpd="sng">
              <a:solidFill>
                <a:schemeClr val="tx1"/>
              </a:solidFill>
              <a:prstDash val="solid"/>
              <a:headEnd type="none" w="med" len="med"/>
              <a:tailEnd type="none" w="med" len="med"/>
            </a:ln>
          </p:spPr>
        </p:sp>
        <p:sp>
          <p:nvSpPr>
            <p:cNvPr id="42051" name="Line 78"/>
            <p:cNvSpPr/>
            <p:nvPr/>
          </p:nvSpPr>
          <p:spPr>
            <a:xfrm flipH="1">
              <a:off x="3061" y="3009"/>
              <a:ext cx="182" cy="182"/>
            </a:xfrm>
            <a:prstGeom prst="line">
              <a:avLst/>
            </a:prstGeom>
            <a:ln w="9525" cap="flat" cmpd="sng">
              <a:solidFill>
                <a:schemeClr val="tx1"/>
              </a:solidFill>
              <a:prstDash val="solid"/>
              <a:headEnd type="none" w="med" len="med"/>
              <a:tailEnd type="none" w="med" len="med"/>
            </a:ln>
          </p:spPr>
        </p:sp>
        <p:sp>
          <p:nvSpPr>
            <p:cNvPr id="42052" name="Line 79"/>
            <p:cNvSpPr/>
            <p:nvPr/>
          </p:nvSpPr>
          <p:spPr>
            <a:xfrm>
              <a:off x="3061" y="3191"/>
              <a:ext cx="499" cy="0"/>
            </a:xfrm>
            <a:prstGeom prst="line">
              <a:avLst/>
            </a:prstGeom>
            <a:ln w="9525" cap="flat" cmpd="sng">
              <a:solidFill>
                <a:schemeClr val="tx1"/>
              </a:solidFill>
              <a:prstDash val="solid"/>
              <a:headEnd type="none" w="med" len="med"/>
              <a:tailEnd type="none" w="med" len="med"/>
            </a:ln>
          </p:spPr>
        </p:sp>
        <p:sp>
          <p:nvSpPr>
            <p:cNvPr id="42053" name="Line 80"/>
            <p:cNvSpPr/>
            <p:nvPr/>
          </p:nvSpPr>
          <p:spPr>
            <a:xfrm flipH="1" flipV="1">
              <a:off x="3424" y="3009"/>
              <a:ext cx="136" cy="182"/>
            </a:xfrm>
            <a:prstGeom prst="line">
              <a:avLst/>
            </a:prstGeom>
            <a:ln w="9525" cap="flat" cmpd="sng">
              <a:solidFill>
                <a:schemeClr val="tx1"/>
              </a:solidFill>
              <a:prstDash val="solid"/>
              <a:headEnd type="none" w="med" len="med"/>
              <a:tailEnd type="none" w="med" len="med"/>
            </a:ln>
          </p:spPr>
        </p:sp>
        <p:sp>
          <p:nvSpPr>
            <p:cNvPr id="42054" name="Line 81"/>
            <p:cNvSpPr/>
            <p:nvPr/>
          </p:nvSpPr>
          <p:spPr>
            <a:xfrm flipH="1">
              <a:off x="1973" y="3010"/>
              <a:ext cx="182" cy="182"/>
            </a:xfrm>
            <a:prstGeom prst="line">
              <a:avLst/>
            </a:prstGeom>
            <a:ln w="9525" cap="flat" cmpd="sng">
              <a:solidFill>
                <a:schemeClr val="tx1"/>
              </a:solidFill>
              <a:prstDash val="solid"/>
              <a:headEnd type="none" w="med" len="med"/>
              <a:tailEnd type="none" w="med" len="med"/>
            </a:ln>
          </p:spPr>
        </p:sp>
        <p:sp>
          <p:nvSpPr>
            <p:cNvPr id="42055" name="Line 82"/>
            <p:cNvSpPr/>
            <p:nvPr/>
          </p:nvSpPr>
          <p:spPr>
            <a:xfrm>
              <a:off x="1973" y="3192"/>
              <a:ext cx="499" cy="0"/>
            </a:xfrm>
            <a:prstGeom prst="line">
              <a:avLst/>
            </a:prstGeom>
            <a:ln w="9525" cap="flat" cmpd="sng">
              <a:solidFill>
                <a:schemeClr val="tx1"/>
              </a:solidFill>
              <a:prstDash val="solid"/>
              <a:headEnd type="none" w="med" len="med"/>
              <a:tailEnd type="none" w="med" len="med"/>
            </a:ln>
          </p:spPr>
        </p:sp>
        <p:sp>
          <p:nvSpPr>
            <p:cNvPr id="42056" name="Line 83"/>
            <p:cNvSpPr/>
            <p:nvPr/>
          </p:nvSpPr>
          <p:spPr>
            <a:xfrm flipH="1" flipV="1">
              <a:off x="2336" y="3010"/>
              <a:ext cx="136" cy="182"/>
            </a:xfrm>
            <a:prstGeom prst="line">
              <a:avLst/>
            </a:prstGeom>
            <a:ln w="9525" cap="flat" cmpd="sng">
              <a:solidFill>
                <a:schemeClr val="tx1"/>
              </a:solidFill>
              <a:prstDash val="solid"/>
              <a:headEnd type="none" w="med" len="med"/>
              <a:tailEnd type="none" w="med" len="med"/>
            </a:ln>
          </p:spPr>
        </p:sp>
        <p:sp>
          <p:nvSpPr>
            <p:cNvPr id="42057" name="Line 84"/>
            <p:cNvSpPr/>
            <p:nvPr/>
          </p:nvSpPr>
          <p:spPr>
            <a:xfrm flipH="1">
              <a:off x="3470" y="2465"/>
              <a:ext cx="182" cy="182"/>
            </a:xfrm>
            <a:prstGeom prst="line">
              <a:avLst/>
            </a:prstGeom>
            <a:ln w="9525" cap="flat" cmpd="sng">
              <a:solidFill>
                <a:schemeClr val="tx1"/>
              </a:solidFill>
              <a:prstDash val="solid"/>
              <a:headEnd type="none" w="med" len="med"/>
              <a:tailEnd type="none" w="med" len="med"/>
            </a:ln>
          </p:spPr>
        </p:sp>
        <p:sp>
          <p:nvSpPr>
            <p:cNvPr id="42058" name="Line 85"/>
            <p:cNvSpPr/>
            <p:nvPr/>
          </p:nvSpPr>
          <p:spPr>
            <a:xfrm>
              <a:off x="3470" y="2647"/>
              <a:ext cx="499" cy="0"/>
            </a:xfrm>
            <a:prstGeom prst="line">
              <a:avLst/>
            </a:prstGeom>
            <a:ln w="9525" cap="flat" cmpd="sng">
              <a:solidFill>
                <a:schemeClr val="tx1"/>
              </a:solidFill>
              <a:prstDash val="solid"/>
              <a:headEnd type="none" w="med" len="med"/>
              <a:tailEnd type="none" w="med" len="med"/>
            </a:ln>
          </p:spPr>
        </p:sp>
        <p:sp>
          <p:nvSpPr>
            <p:cNvPr id="42059" name="Line 86"/>
            <p:cNvSpPr/>
            <p:nvPr/>
          </p:nvSpPr>
          <p:spPr>
            <a:xfrm flipH="1" flipV="1">
              <a:off x="3833" y="2465"/>
              <a:ext cx="136" cy="182"/>
            </a:xfrm>
            <a:prstGeom prst="line">
              <a:avLst/>
            </a:prstGeom>
            <a:ln w="9525" cap="flat" cmpd="sng">
              <a:solidFill>
                <a:schemeClr val="tx1"/>
              </a:solidFill>
              <a:prstDash val="solid"/>
              <a:headEnd type="none" w="med" len="med"/>
              <a:tailEnd type="none" w="med" len="med"/>
            </a:ln>
          </p:spPr>
        </p:sp>
        <p:sp>
          <p:nvSpPr>
            <p:cNvPr id="42060" name="Text Box 90"/>
            <p:cNvSpPr txBox="1"/>
            <p:nvPr/>
          </p:nvSpPr>
          <p:spPr>
            <a:xfrm>
              <a:off x="1280" y="2750"/>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E1</a:t>
              </a:r>
              <a:endParaRPr lang="en-US" altLang="zh-CN" sz="1800" b="1" dirty="0">
                <a:solidFill>
                  <a:srgbClr val="0000FF"/>
                </a:solidFill>
                <a:latin typeface="Arial" panose="020B0604020202020204" pitchFamily="34" charset="0"/>
              </a:endParaRPr>
            </a:p>
          </p:txBody>
        </p:sp>
        <p:sp>
          <p:nvSpPr>
            <p:cNvPr id="42061" name="Text Box 92"/>
            <p:cNvSpPr txBox="1"/>
            <p:nvPr/>
          </p:nvSpPr>
          <p:spPr>
            <a:xfrm>
              <a:off x="2096" y="3249"/>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E2</a:t>
              </a:r>
              <a:endParaRPr lang="en-US" altLang="zh-CN" sz="1800" b="1" dirty="0">
                <a:solidFill>
                  <a:srgbClr val="0000FF"/>
                </a:solidFill>
                <a:latin typeface="Arial" panose="020B0604020202020204" pitchFamily="34" charset="0"/>
              </a:endParaRPr>
            </a:p>
          </p:txBody>
        </p:sp>
        <p:sp>
          <p:nvSpPr>
            <p:cNvPr id="42062" name="Text Box 93"/>
            <p:cNvSpPr txBox="1"/>
            <p:nvPr/>
          </p:nvSpPr>
          <p:spPr>
            <a:xfrm>
              <a:off x="3139" y="3278"/>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S1</a:t>
              </a:r>
              <a:endParaRPr lang="en-US" altLang="zh-CN" sz="1800" b="1" dirty="0">
                <a:solidFill>
                  <a:srgbClr val="0000FF"/>
                </a:solidFill>
                <a:latin typeface="Arial" panose="020B0604020202020204" pitchFamily="34" charset="0"/>
              </a:endParaRPr>
            </a:p>
          </p:txBody>
        </p:sp>
        <p:sp>
          <p:nvSpPr>
            <p:cNvPr id="42063" name="Text Box 94"/>
            <p:cNvSpPr txBox="1"/>
            <p:nvPr/>
          </p:nvSpPr>
          <p:spPr>
            <a:xfrm>
              <a:off x="3586" y="2692"/>
              <a:ext cx="2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rgbClr val="0000FF"/>
                  </a:solidFill>
                  <a:latin typeface="Arial" panose="020B0604020202020204" pitchFamily="34" charset="0"/>
                </a:rPr>
                <a:t>S2</a:t>
              </a:r>
              <a:endParaRPr lang="en-US" altLang="zh-CN" sz="1800" b="1" dirty="0">
                <a:solidFill>
                  <a:srgbClr val="0000FF"/>
                </a:solidFill>
                <a:latin typeface="Arial" panose="020B0604020202020204" pitchFamily="34" charset="0"/>
              </a:endParaRPr>
            </a:p>
          </p:txBody>
        </p:sp>
      </p:grpSp>
      <p:sp>
        <p:nvSpPr>
          <p:cNvPr id="19551" name="Text Box 95"/>
          <p:cNvSpPr txBox="1"/>
          <p:nvPr/>
        </p:nvSpPr>
        <p:spPr>
          <a:xfrm>
            <a:off x="1258888" y="6092825"/>
            <a:ext cx="6624637"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4-6  </a:t>
            </a:r>
            <a:r>
              <a:rPr lang="zh-CN" altLang="en-US" sz="2000" b="1" dirty="0">
                <a:solidFill>
                  <a:srgbClr val="000000"/>
                </a:solidFill>
                <a:latin typeface="Times New Roman" panose="02020603050405020304" pitchFamily="18" charset="0"/>
              </a:rPr>
              <a:t>一个具有二义性句子的两棵分析树</a:t>
            </a:r>
            <a:endParaRPr lang="zh-CN" altLang="en-US" sz="2000" b="1" dirty="0">
              <a:solidFill>
                <a:srgbClr val="000000"/>
              </a:solidFill>
              <a:latin typeface="Times New Roman" panose="02020603050405020304" pitchFamily="18" charset="0"/>
            </a:endParaRPr>
          </a:p>
        </p:txBody>
      </p:sp>
      <p:sp>
        <p:nvSpPr>
          <p:cNvPr id="41989" name="Rectangle 97"/>
          <p:cNvSpPr/>
          <p:nvPr/>
        </p:nvSpPr>
        <p:spPr>
          <a:xfrm>
            <a:off x="1403350" y="404813"/>
            <a:ext cx="544353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000000"/>
                </a:solidFill>
              </a:rPr>
              <a:t>对于语句：</a:t>
            </a:r>
            <a:r>
              <a:rPr lang="en-US" altLang="zh-CN" sz="2000" dirty="0">
                <a:solidFill>
                  <a:srgbClr val="000000"/>
                </a:solidFill>
              </a:rPr>
              <a:t>if </a:t>
            </a:r>
            <a:r>
              <a:rPr lang="en-US" altLang="zh-CN" sz="2000" i="1" dirty="0">
                <a:solidFill>
                  <a:srgbClr val="000000"/>
                </a:solidFill>
              </a:rPr>
              <a:t>E1</a:t>
            </a:r>
            <a:r>
              <a:rPr lang="en-US" altLang="zh-CN" sz="2000" dirty="0">
                <a:solidFill>
                  <a:srgbClr val="000000"/>
                </a:solidFill>
              </a:rPr>
              <a:t> then if E2 then S1 else S2</a:t>
            </a:r>
            <a:endParaRPr lang="en-US" altLang="zh-CN" sz="2000" i="1" dirty="0">
              <a:solidFill>
                <a:srgbClr val="000000"/>
              </a:solidFill>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551"/>
                                        </p:tgtEl>
                                        <p:attrNameLst>
                                          <p:attrName>style.visibility</p:attrName>
                                        </p:attrNameLst>
                                      </p:cBhvr>
                                      <p:to>
                                        <p:strVal val="visible"/>
                                      </p:to>
                                    </p:set>
                                    <p:animEffect transition="in" filter="checkerboard(across)">
                                      <p:cBhvr>
                                        <p:cTn id="7" dur="500"/>
                                        <p:tgtEl>
                                          <p:spTgt spid="19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3011" name="Text Box 5"/>
          <p:cNvSpPr txBox="1"/>
          <p:nvPr/>
        </p:nvSpPr>
        <p:spPr>
          <a:xfrm>
            <a:off x="468313" y="1989138"/>
            <a:ext cx="8496300" cy="3476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000" dirty="0">
                <a:solidFill>
                  <a:srgbClr val="000000"/>
                </a:solidFill>
                <a:latin typeface="Times New Roman" panose="02020603050405020304" pitchFamily="18" charset="0"/>
              </a:rPr>
              <a:t>stmt → matched_stmt   </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unmatched_stmt</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i="1" dirty="0">
                <a:solidFill>
                  <a:srgbClr val="000000"/>
                </a:solidFill>
                <a:latin typeface="Times New Roman" panose="02020603050405020304" pitchFamily="18" charset="0"/>
              </a:rPr>
              <a:t>matched_stmt​​</a:t>
            </a:r>
            <a:r>
              <a:rPr lang="zh-CN" altLang="en-US" sz="2000" i="1" dirty="0">
                <a:solidFill>
                  <a:srgbClr val="000000"/>
                </a:solidFill>
                <a:latin typeface="Times New Roman" panose="02020603050405020304" pitchFamily="18" charset="0"/>
              </a:rPr>
              <a:t>：要求每个</a:t>
            </a:r>
            <a:r>
              <a:rPr lang="en-US" altLang="zh-CN" sz="2000" i="1" dirty="0">
                <a:solidFill>
                  <a:srgbClr val="000000"/>
                </a:solidFill>
                <a:latin typeface="Times New Roman" panose="02020603050405020304" pitchFamily="18" charset="0"/>
              </a:rPr>
              <a:t> if </a:t>
            </a:r>
            <a:r>
              <a:rPr lang="zh-CN" altLang="en-US" sz="2000" i="1" dirty="0">
                <a:solidFill>
                  <a:srgbClr val="000000"/>
                </a:solidFill>
                <a:latin typeface="Times New Roman" panose="02020603050405020304" pitchFamily="18" charset="0"/>
              </a:rPr>
              <a:t>必须完整匹配</a:t>
            </a:r>
            <a:r>
              <a:rPr lang="en-US" altLang="zh-CN" sz="2000" i="1" dirty="0">
                <a:solidFill>
                  <a:srgbClr val="000000"/>
                </a:solidFill>
                <a:latin typeface="Times New Roman" panose="02020603050405020304" pitchFamily="18" charset="0"/>
              </a:rPr>
              <a:t> then </a:t>
            </a:r>
            <a:r>
              <a:rPr lang="zh-CN" altLang="en-US" sz="2000" i="1" dirty="0">
                <a:solidFill>
                  <a:srgbClr val="000000"/>
                </a:solidFill>
                <a:latin typeface="Times New Roman" panose="02020603050405020304" pitchFamily="18" charset="0"/>
              </a:rPr>
              <a:t>和</a:t>
            </a:r>
            <a:r>
              <a:rPr lang="en-US" altLang="zh-CN" sz="2000" i="1" dirty="0">
                <a:solidFill>
                  <a:srgbClr val="000000"/>
                </a:solidFill>
                <a:latin typeface="Times New Roman" panose="02020603050405020304" pitchFamily="18" charset="0"/>
              </a:rPr>
              <a:t> else</a:t>
            </a:r>
            <a:r>
              <a:rPr lang="zh-CN" altLang="en-US" sz="2000" i="1" dirty="0">
                <a:solidFill>
                  <a:srgbClr val="000000"/>
                </a:solidFill>
                <a:latin typeface="Times New Roman" panose="02020603050405020304" pitchFamily="18" charset="0"/>
              </a:rPr>
              <a:t>，确保内部嵌套的</a:t>
            </a:r>
            <a:r>
              <a:rPr lang="en-US" altLang="zh-CN" sz="2000" i="1" dirty="0">
                <a:solidFill>
                  <a:srgbClr val="000000"/>
                </a:solidFill>
                <a:latin typeface="Times New Roman" panose="02020603050405020304" pitchFamily="18" charset="0"/>
              </a:rPr>
              <a:t> if </a:t>
            </a:r>
            <a:r>
              <a:rPr lang="zh-CN" altLang="en-US" sz="2000" i="1" dirty="0">
                <a:solidFill>
                  <a:srgbClr val="000000"/>
                </a:solidFill>
                <a:latin typeface="Times New Roman" panose="02020603050405020304" pitchFamily="18" charset="0"/>
              </a:rPr>
              <a:t>已完全闭合</a:t>
            </a:r>
            <a:endParaRPr lang="zh-CN" altLang="en-US" sz="2000" i="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matched_stmt → </a:t>
            </a:r>
            <a:r>
              <a:rPr lang="en-US" altLang="zh-CN" sz="2000" b="1" dirty="0">
                <a:solidFill>
                  <a:srgbClr val="000000"/>
                </a:solidFill>
                <a:latin typeface="Times New Roman" panose="02020603050405020304" pitchFamily="18" charset="0"/>
              </a:rPr>
              <a:t>if</a:t>
            </a:r>
            <a:r>
              <a:rPr lang="en-US" altLang="zh-CN" sz="2000" dirty="0">
                <a:solidFill>
                  <a:srgbClr val="000000"/>
                </a:solidFill>
                <a:latin typeface="Times New Roman" panose="02020603050405020304" pitchFamily="18" charset="0"/>
              </a:rPr>
              <a:t> expr</a:t>
            </a:r>
            <a:r>
              <a:rPr lang="en-US" altLang="zh-CN" sz="2000" b="1" dirty="0">
                <a:solidFill>
                  <a:srgbClr val="000000"/>
                </a:solidFill>
                <a:latin typeface="Times New Roman" panose="02020603050405020304" pitchFamily="18" charset="0"/>
              </a:rPr>
              <a:t> then</a:t>
            </a:r>
            <a:r>
              <a:rPr lang="en-US" altLang="zh-CN" sz="2000" dirty="0">
                <a:solidFill>
                  <a:srgbClr val="000000"/>
                </a:solidFill>
                <a:latin typeface="Times New Roman" panose="02020603050405020304" pitchFamily="18" charset="0"/>
              </a:rPr>
              <a:t> matched_stmt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matched_stmt</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other                                                                                  (4.9)</a:t>
            </a: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i="1" dirty="0">
                <a:solidFill>
                  <a:srgbClr val="000000"/>
                </a:solidFill>
                <a:latin typeface="Times New Roman" panose="02020603050405020304" pitchFamily="18" charset="0"/>
              </a:rPr>
              <a:t>​​unmatched_stmt​​</a:t>
            </a:r>
            <a:r>
              <a:rPr lang="zh-CN" altLang="en-US" sz="2000" i="1" dirty="0">
                <a:solidFill>
                  <a:srgbClr val="000000"/>
                </a:solidFill>
                <a:latin typeface="Times New Roman" panose="02020603050405020304" pitchFamily="18" charset="0"/>
              </a:rPr>
              <a:t>：允许存在未闭合的</a:t>
            </a:r>
            <a:r>
              <a:rPr lang="en-US" altLang="zh-CN" sz="2000" i="1" dirty="0">
                <a:solidFill>
                  <a:srgbClr val="000000"/>
                </a:solidFill>
                <a:latin typeface="Times New Roman" panose="02020603050405020304" pitchFamily="18" charset="0"/>
              </a:rPr>
              <a:t> then</a:t>
            </a:r>
            <a:r>
              <a:rPr lang="zh-CN" altLang="en-US" sz="2000" i="1" dirty="0">
                <a:solidFill>
                  <a:srgbClr val="000000"/>
                </a:solidFill>
                <a:latin typeface="Times New Roman" panose="02020603050405020304" pitchFamily="18" charset="0"/>
              </a:rPr>
              <a:t>，但通过规则限制</a:t>
            </a:r>
            <a:r>
              <a:rPr lang="en-US" altLang="zh-CN" sz="2000" i="1" dirty="0">
                <a:solidFill>
                  <a:srgbClr val="000000"/>
                </a:solidFill>
                <a:latin typeface="Times New Roman" panose="02020603050405020304" pitchFamily="18" charset="0"/>
              </a:rPr>
              <a:t> else </a:t>
            </a:r>
            <a:r>
              <a:rPr lang="zh-CN" altLang="en-US" sz="2000" i="1" dirty="0">
                <a:solidFill>
                  <a:srgbClr val="000000"/>
                </a:solidFill>
                <a:latin typeface="Times New Roman" panose="02020603050405020304" pitchFamily="18" charset="0"/>
              </a:rPr>
              <a:t>的匹配范围</a:t>
            </a:r>
            <a:endParaRPr lang="zh-CN" altLang="en-US" sz="2000" i="1"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i="1" dirty="0">
                <a:solidFill>
                  <a:srgbClr val="000000"/>
                </a:solidFill>
                <a:latin typeface="Times New Roman" panose="02020603050405020304" pitchFamily="18" charset="0"/>
              </a:rPr>
              <a:t>二个产生式中，</a:t>
            </a:r>
            <a:r>
              <a:rPr lang="en-US" altLang="zh-CN" sz="2000" i="1" dirty="0">
                <a:solidFill>
                  <a:srgbClr val="000000"/>
                </a:solidFill>
                <a:latin typeface="Times New Roman" panose="02020603050405020304" pitchFamily="18" charset="0"/>
              </a:rPr>
              <a:t>else </a:t>
            </a:r>
            <a:r>
              <a:rPr lang="zh-CN" altLang="en-US" sz="2000" i="1" dirty="0">
                <a:solidFill>
                  <a:srgbClr val="000000"/>
                </a:solidFill>
                <a:latin typeface="Times New Roman" panose="02020603050405020304" pitchFamily="18" charset="0"/>
              </a:rPr>
              <a:t>必须匹配外层的</a:t>
            </a:r>
            <a:r>
              <a:rPr lang="en-US" altLang="zh-CN" sz="2000" i="1" dirty="0">
                <a:solidFill>
                  <a:srgbClr val="000000"/>
                </a:solidFill>
                <a:latin typeface="Times New Roman" panose="02020603050405020304" pitchFamily="18" charset="0"/>
              </a:rPr>
              <a:t> then</a:t>
            </a:r>
            <a:r>
              <a:rPr lang="zh-CN" altLang="en-US" sz="2000" i="1" dirty="0">
                <a:solidFill>
                  <a:srgbClr val="000000"/>
                </a:solidFill>
                <a:latin typeface="Times New Roman" panose="02020603050405020304" pitchFamily="18" charset="0"/>
              </a:rPr>
              <a:t>（因内部的</a:t>
            </a:r>
            <a:r>
              <a:rPr lang="en-US" altLang="zh-CN" sz="2000" i="1" dirty="0">
                <a:solidFill>
                  <a:srgbClr val="000000"/>
                </a:solidFill>
                <a:latin typeface="Times New Roman" panose="02020603050405020304" pitchFamily="18" charset="0"/>
              </a:rPr>
              <a:t> matched_stmt </a:t>
            </a:r>
            <a:r>
              <a:rPr lang="zh-CN" altLang="en-US" sz="2000" i="1" dirty="0">
                <a:solidFill>
                  <a:srgbClr val="000000"/>
                </a:solidFill>
                <a:latin typeface="Times New Roman" panose="02020603050405020304" pitchFamily="18" charset="0"/>
              </a:rPr>
              <a:t>已完全闭合），避免歧义</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unmatched_stmt→</a:t>
            </a:r>
            <a:r>
              <a:rPr lang="en-US" altLang="zh-CN" sz="2000" b="1" dirty="0">
                <a:solidFill>
                  <a:srgbClr val="000000"/>
                </a:solidFill>
                <a:latin typeface="Times New Roman" panose="02020603050405020304" pitchFamily="18" charset="0"/>
              </a:rPr>
              <a:t>if</a:t>
            </a:r>
            <a:r>
              <a:rPr lang="en-US" altLang="zh-CN" sz="2000" dirty="0">
                <a:solidFill>
                  <a:srgbClr val="000000"/>
                </a:solidFill>
                <a:latin typeface="Times New Roman" panose="02020603050405020304" pitchFamily="18" charset="0"/>
              </a:rPr>
              <a:t> expr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stmt</a:t>
            </a:r>
            <a:endParaRPr lang="en-US" altLang="zh-CN" sz="2000"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if</a:t>
            </a:r>
            <a:r>
              <a:rPr lang="en-US" altLang="zh-CN" sz="2000" dirty="0">
                <a:solidFill>
                  <a:srgbClr val="000000"/>
                </a:solidFill>
                <a:latin typeface="Times New Roman" panose="02020603050405020304" pitchFamily="18" charset="0"/>
              </a:rPr>
              <a:t> expr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matched _stmt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unmatched_stmt</a:t>
            </a:r>
            <a:endParaRPr lang="en-US" altLang="zh-CN" sz="2000" dirty="0">
              <a:solidFill>
                <a:srgbClr val="000000"/>
              </a:solidFill>
              <a:latin typeface="Times New Roman" panose="02020603050405020304" pitchFamily="18" charset="0"/>
            </a:endParaRPr>
          </a:p>
        </p:txBody>
      </p:sp>
      <p:sp>
        <p:nvSpPr>
          <p:cNvPr id="43012" name="Rectangle 6"/>
          <p:cNvSpPr/>
          <p:nvPr/>
        </p:nvSpPr>
        <p:spPr>
          <a:xfrm>
            <a:off x="611188" y="1196975"/>
            <a:ext cx="25923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t>无二义的文法</a:t>
            </a:r>
            <a:endParaRPr lang="zh-CN" altLang="en-US" sz="2400" b="1" dirty="0"/>
          </a:p>
        </p:txBody>
      </p:sp>
    </p:spTree>
  </p:cSld>
  <p:clrMapOvr>
    <a:masterClrMapping/>
  </p:clrMapOvr>
  <p:transition spd="med">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4035" name="Rectangle 3"/>
          <p:cNvSpPr>
            <a:spLocks noGrp="1"/>
          </p:cNvSpPr>
          <p:nvPr>
            <p:ph idx="1"/>
          </p:nvPr>
        </p:nvSpPr>
        <p:spPr>
          <a:xfrm>
            <a:off x="468313" y="692150"/>
            <a:ext cx="8229600" cy="676275"/>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4.3.3 </a:t>
            </a:r>
            <a:r>
              <a:rPr lang="zh-CN" altLang="en-US" sz="2800" b="1" dirty="0">
                <a:solidFill>
                  <a:srgbClr val="660033"/>
                </a:solidFill>
                <a:latin typeface="宋体" panose="02010600030101010101" pitchFamily="2" charset="-122"/>
                <a:cs typeface="Times New Roman" panose="02020603050405020304" pitchFamily="18" charset="0"/>
              </a:rPr>
              <a:t>消除左递归</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44036" name="Text Box 4"/>
          <p:cNvSpPr txBox="1"/>
          <p:nvPr/>
        </p:nvSpPr>
        <p:spPr>
          <a:xfrm>
            <a:off x="900113" y="1412875"/>
            <a:ext cx="7632700" cy="4524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000000"/>
                </a:solidFill>
                <a:latin typeface="Times New Roman" panose="02020603050405020304" pitchFamily="18" charset="0"/>
              </a:rPr>
              <a:t>如果文法</a:t>
            </a:r>
            <a:r>
              <a:rPr lang="en-US" altLang="zh-CN" sz="2400" dirty="0">
                <a:solidFill>
                  <a:srgbClr val="000000"/>
                </a:solidFill>
                <a:latin typeface="Times New Roman" panose="02020603050405020304" pitchFamily="18" charset="0"/>
              </a:rPr>
              <a:t>G</a:t>
            </a:r>
            <a:r>
              <a:rPr lang="zh-CN" altLang="en-US" sz="2400" dirty="0">
                <a:solidFill>
                  <a:srgbClr val="000000"/>
                </a:solidFill>
                <a:latin typeface="Times New Roman" panose="02020603050405020304" pitchFamily="18" charset="0"/>
              </a:rPr>
              <a:t>具有一个非终结符</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使得对某个字符串 </a:t>
            </a:r>
            <a:r>
              <a:rPr lang="zh-CN" altLang="en-US" sz="1800" b="1" dirty="0">
                <a:solidFill>
                  <a:srgbClr val="000000"/>
                </a:solidFill>
                <a:sym typeface="Symbol" panose="05050102010706020507" pitchFamily="18" charset="2"/>
              </a:rPr>
              <a:t></a:t>
            </a:r>
            <a:r>
              <a:rPr lang="zh-CN" altLang="en-US" sz="2400" dirty="0">
                <a:solidFill>
                  <a:srgbClr val="000000"/>
                </a:solidFill>
                <a:latin typeface="Times New Roman" panose="02020603050405020304" pitchFamily="18" charset="0"/>
              </a:rPr>
              <a:t> 存在推导 </a:t>
            </a:r>
            <a:r>
              <a:rPr lang="en-US" altLang="zh-CN" sz="2400" dirty="0">
                <a:solidFill>
                  <a:srgbClr val="000000"/>
                </a:solidFill>
                <a:latin typeface="Times New Roman" panose="02020603050405020304" pitchFamily="18" charset="0"/>
              </a:rPr>
              <a:t>A =&gt;A </a:t>
            </a:r>
            <a:r>
              <a:rPr lang="en-US" altLang="zh-CN" sz="1800" b="1" dirty="0">
                <a:solidFill>
                  <a:srgbClr val="000000"/>
                </a:solidFill>
                <a:sym typeface="Symbol" panose="05050102010706020507" pitchFamily="18" charset="2"/>
              </a:rPr>
              <a:t></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，则称</a:t>
            </a:r>
            <a:r>
              <a:rPr lang="en-US" altLang="zh-CN" sz="2400" dirty="0">
                <a:solidFill>
                  <a:srgbClr val="000000"/>
                </a:solidFill>
                <a:latin typeface="Times New Roman" panose="02020603050405020304" pitchFamily="18" charset="0"/>
              </a:rPr>
              <a:t>G</a:t>
            </a:r>
            <a:r>
              <a:rPr lang="zh-CN" altLang="en-US" sz="2400" dirty="0">
                <a:solidFill>
                  <a:srgbClr val="000000"/>
                </a:solidFill>
                <a:latin typeface="Times New Roman" panose="02020603050405020304" pitchFamily="18" charset="0"/>
              </a:rPr>
              <a:t>是左递归的。</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A</a:t>
            </a:r>
            <a:r>
              <a:rPr lang="en-US" altLang="zh-CN" sz="2400" dirty="0">
                <a:solidFill>
                  <a:srgbClr val="000000"/>
                </a:solidFill>
                <a:latin typeface="Times New Roman" panose="02020603050405020304" pitchFamily="18" charset="0"/>
                <a:sym typeface="Symbol" panose="05050102010706020507" pitchFamily="18" charset="2"/>
              </a:rPr>
              <a:t>A       </a:t>
            </a:r>
            <a:r>
              <a:rPr lang="zh-CN" altLang="en-US" sz="2400" dirty="0">
                <a:solidFill>
                  <a:srgbClr val="000000"/>
                </a:solidFill>
                <a:latin typeface="Times New Roman" panose="02020603050405020304" pitchFamily="18" charset="0"/>
                <a:sym typeface="Symbol" panose="05050102010706020507" pitchFamily="18" charset="2"/>
              </a:rPr>
              <a:t>直接左递归</a:t>
            </a:r>
            <a:endParaRPr lang="zh-CN" altLang="en-US" sz="2400" dirty="0">
              <a:solidFill>
                <a:srgbClr val="000000"/>
              </a:solidFill>
              <a:latin typeface="Times New Roman" panose="02020603050405020304" pitchFamily="18" charset="0"/>
            </a:endParaRPr>
          </a:p>
          <a:p>
            <a:pPr marL="0" lvl="0" indent="0" eaLnBrk="1" hangingPunct="1">
              <a:spcBef>
                <a:spcPct val="0"/>
              </a:spcBef>
              <a:buNone/>
            </a:pPr>
            <a:r>
              <a:rPr lang="zh-CN" altLang="en-US" sz="2400" dirty="0">
                <a:solidFill>
                  <a:srgbClr val="000000"/>
                </a:solidFill>
                <a:latin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sym typeface="Symbol" panose="05050102010706020507" pitchFamily="18" charset="2"/>
              </a:rPr>
              <a:t>2</a:t>
            </a:r>
            <a:r>
              <a:rPr lang="zh-CN" altLang="en-US" sz="2400" dirty="0">
                <a:solidFill>
                  <a:srgbClr val="000000"/>
                </a:solidFill>
                <a:latin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rPr>
              <a:t>A</a:t>
            </a:r>
            <a:r>
              <a:rPr lang="en-US" altLang="zh-CN" sz="2400" dirty="0">
                <a:solidFill>
                  <a:srgbClr val="000000"/>
                </a:solidFill>
                <a:latin typeface="Times New Roman" panose="02020603050405020304" pitchFamily="18" charset="0"/>
                <a:sym typeface="Symbol" panose="05050102010706020507" pitchFamily="18" charset="2"/>
              </a:rPr>
              <a:t>B        </a:t>
            </a:r>
            <a:r>
              <a:rPr lang="zh-CN" altLang="en-US" sz="2400" dirty="0">
                <a:solidFill>
                  <a:srgbClr val="000000"/>
                </a:solidFill>
                <a:sym typeface="Symbol" panose="05050102010706020507" pitchFamily="18" charset="2"/>
              </a:rPr>
              <a:t>间接左递归</a:t>
            </a:r>
            <a:endParaRPr lang="zh-CN" altLang="en-US" sz="24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zh-CN" altLang="en-US" sz="2400" dirty="0">
                <a:solidFill>
                  <a:srgbClr val="000000"/>
                </a:solidFill>
                <a:latin typeface="Times New Roman" panose="02020603050405020304" pitchFamily="18" charset="0"/>
                <a:sym typeface="Symbol" panose="05050102010706020507" pitchFamily="18" charset="2"/>
              </a:rPr>
              <a:t>          </a:t>
            </a:r>
            <a:r>
              <a:rPr lang="en-US" altLang="zh-CN" sz="2400" dirty="0">
                <a:solidFill>
                  <a:srgbClr val="000000"/>
                </a:solidFill>
                <a:latin typeface="Times New Roman" panose="02020603050405020304" pitchFamily="18" charset="0"/>
                <a:sym typeface="Symbol" panose="05050102010706020507" pitchFamily="18" charset="2"/>
              </a:rPr>
              <a:t>BA</a:t>
            </a:r>
            <a:endParaRPr lang="en-US" altLang="zh-CN" sz="24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endParaRPr lang="en-US" altLang="zh-CN" sz="24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对于</a:t>
            </a:r>
            <a:r>
              <a:rPr lang="en-US" altLang="zh-CN" sz="2400" b="1" dirty="0">
                <a:solidFill>
                  <a:srgbClr val="0000CC"/>
                </a:solidFill>
                <a:latin typeface="Times New Roman" panose="02020603050405020304" pitchFamily="18" charset="0"/>
              </a:rPr>
              <a:t>A</a:t>
            </a:r>
            <a:r>
              <a:rPr lang="en-US" altLang="zh-CN" sz="2400" dirty="0">
                <a:solidFill>
                  <a:srgbClr val="0000CC"/>
                </a:solidFill>
                <a:latin typeface="Times New Roman" panose="02020603050405020304" pitchFamily="18" charset="0"/>
              </a:rPr>
              <a:t> </a:t>
            </a:r>
            <a:r>
              <a:rPr lang="en-US" altLang="zh-CN" sz="2400" b="1" dirty="0">
                <a:solidFill>
                  <a:srgbClr val="0000CC"/>
                </a:solidFill>
                <a:latin typeface="Times New Roman" panose="02020603050405020304" pitchFamily="18" charset="0"/>
                <a:sym typeface="Symbol" panose="05050102010706020507" pitchFamily="18" charset="2"/>
              </a:rPr>
              <a:t> A | </a:t>
            </a:r>
            <a:endParaRPr lang="en-US" altLang="zh-CN" sz="2400" b="1" dirty="0">
              <a:solidFill>
                <a:srgbClr val="0000CC"/>
              </a:solidFill>
              <a:latin typeface="Times New Roman" panose="02020603050405020304" pitchFamily="18" charset="0"/>
              <a:sym typeface="Symbol" panose="05050102010706020507" pitchFamily="18" charset="2"/>
            </a:endParaRPr>
          </a:p>
          <a:p>
            <a:pPr marL="0" lvl="0" indent="0" eaLnBrk="1" hangingPunct="1">
              <a:spcBef>
                <a:spcPct val="0"/>
              </a:spcBef>
              <a:buNone/>
            </a:pPr>
            <a:endParaRPr lang="en-US" altLang="zh-CN" sz="2400" b="1" dirty="0">
              <a:solidFill>
                <a:srgbClr val="0000CC"/>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en-US" altLang="zh-CN" sz="2400" dirty="0">
                <a:solidFill>
                  <a:srgbClr val="000000"/>
                </a:solidFill>
                <a:latin typeface="Times New Roman" panose="02020603050405020304" pitchFamily="18" charset="0"/>
                <a:sym typeface="Symbol" panose="05050102010706020507" pitchFamily="18" charset="2"/>
              </a:rPr>
              <a:t>   </a:t>
            </a:r>
            <a:r>
              <a:rPr lang="zh-CN" altLang="en-US" sz="2400" dirty="0">
                <a:solidFill>
                  <a:srgbClr val="000000"/>
                </a:solidFill>
                <a:latin typeface="Times New Roman" panose="02020603050405020304" pitchFamily="18" charset="0"/>
                <a:sym typeface="Symbol" panose="05050102010706020507" pitchFamily="18" charset="2"/>
              </a:rPr>
              <a:t>可用下面非左递归产生式来代替：</a:t>
            </a:r>
            <a:endParaRPr lang="zh-CN" altLang="en-US" sz="24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zh-CN" altLang="en-US" sz="2400" b="1" dirty="0">
                <a:solidFill>
                  <a:srgbClr val="0000CC"/>
                </a:solidFill>
                <a:latin typeface="Times New Roman" panose="02020603050405020304" pitchFamily="18" charset="0"/>
                <a:sym typeface="Symbol" panose="05050102010706020507" pitchFamily="18" charset="2"/>
              </a:rPr>
              <a:t>    </a:t>
            </a:r>
            <a:r>
              <a:rPr lang="en-US" altLang="zh-CN" sz="2400" b="1" dirty="0">
                <a:solidFill>
                  <a:srgbClr val="0000CC"/>
                </a:solidFill>
                <a:latin typeface="Times New Roman" panose="02020603050405020304" pitchFamily="18" charset="0"/>
                <a:sym typeface="Symbol" panose="05050102010706020507" pitchFamily="18" charset="2"/>
              </a:rPr>
              <a:t>A   A</a:t>
            </a:r>
            <a:endParaRPr lang="en-US" altLang="zh-CN" sz="2400" b="1" dirty="0">
              <a:solidFill>
                <a:srgbClr val="0000CC"/>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en-US" altLang="zh-CN" sz="2400" b="1" dirty="0">
                <a:solidFill>
                  <a:srgbClr val="0000CC"/>
                </a:solidFill>
                <a:latin typeface="Times New Roman" panose="02020603050405020304" pitchFamily="18" charset="0"/>
                <a:sym typeface="Symbol" panose="05050102010706020507" pitchFamily="18" charset="2"/>
              </a:rPr>
              <a:t>    A   A | </a:t>
            </a:r>
            <a:endParaRPr lang="en-US" altLang="zh-CN" sz="2400" b="1" dirty="0">
              <a:solidFill>
                <a:srgbClr val="0000CC"/>
              </a:solidFill>
              <a:latin typeface="Times New Roman" panose="02020603050405020304" pitchFamily="18" charset="0"/>
              <a:sym typeface="Symbol" panose="05050102010706020507" pitchFamily="18" charset="2"/>
            </a:endParaRPr>
          </a:p>
          <a:p>
            <a:pPr marL="0" lvl="0" indent="0" eaLnBrk="1" hangingPunct="1">
              <a:spcBef>
                <a:spcPct val="0"/>
              </a:spcBef>
              <a:buNone/>
            </a:pPr>
            <a:endParaRPr lang="en-US" altLang="zh-CN" sz="2400" dirty="0">
              <a:solidFill>
                <a:srgbClr val="0000CC"/>
              </a:solidFill>
              <a:latin typeface="Times New Roman" panose="02020603050405020304" pitchFamily="18" charset="0"/>
            </a:endParaRPr>
          </a:p>
        </p:txBody>
      </p:sp>
      <p:pic>
        <p:nvPicPr>
          <p:cNvPr id="44037" name="Picture 5"/>
          <p:cNvPicPr>
            <a:picLocks noChangeAspect="1"/>
          </p:cNvPicPr>
          <p:nvPr/>
        </p:nvPicPr>
        <p:blipFill>
          <a:blip r:embed="rId1"/>
          <a:stretch>
            <a:fillRect/>
          </a:stretch>
        </p:blipFill>
        <p:spPr>
          <a:xfrm>
            <a:off x="1979613" y="1773238"/>
            <a:ext cx="133350" cy="142875"/>
          </a:xfrm>
          <a:prstGeom prst="rect">
            <a:avLst/>
          </a:prstGeom>
          <a:noFill/>
          <a:ln w="9525">
            <a:noFill/>
          </a:ln>
        </p:spPr>
      </p:pic>
    </p:spTree>
  </p:cSld>
  <p:clrMapOvr>
    <a:masterClrMapping/>
  </p:clrMapOvr>
  <p:transition spd="med">
    <p:comb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8195" name="Rectangle 3"/>
          <p:cNvSpPr>
            <a:spLocks noGrp="1"/>
          </p:cNvSpPr>
          <p:nvPr>
            <p:ph idx="1"/>
          </p:nvPr>
        </p:nvSpPr>
        <p:spPr>
          <a:xfrm>
            <a:off x="468313" y="620713"/>
            <a:ext cx="8229600" cy="676275"/>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4.1.3 </a:t>
            </a:r>
            <a:r>
              <a:rPr lang="zh-CN" altLang="en-US" sz="2800" b="1" dirty="0">
                <a:solidFill>
                  <a:srgbClr val="660033"/>
                </a:solidFill>
                <a:latin typeface="宋体" panose="02010600030101010101" pitchFamily="2" charset="-122"/>
                <a:cs typeface="Times New Roman" panose="02020603050405020304" pitchFamily="18" charset="0"/>
              </a:rPr>
              <a:t>语法错误的处理</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8196" name="Text Box 4"/>
          <p:cNvSpPr txBox="1"/>
          <p:nvPr/>
        </p:nvSpPr>
        <p:spPr>
          <a:xfrm>
            <a:off x="827088" y="1628775"/>
            <a:ext cx="7632700" cy="3270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400" dirty="0">
                <a:solidFill>
                  <a:srgbClr val="000000"/>
                </a:solidFill>
                <a:latin typeface="Times New Roman" panose="02020603050405020304" pitchFamily="18" charset="0"/>
              </a:rPr>
              <a:t>语法分析器中出错处理程序的基本目标：</a:t>
            </a:r>
            <a:endParaRPr lang="zh-CN" altLang="en-US" sz="24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400" dirty="0">
              <a:solidFill>
                <a:srgbClr val="000000"/>
              </a:solidFill>
              <a:latin typeface="Times New Roman" panose="02020603050405020304" pitchFamily="18" charset="0"/>
            </a:endParaRPr>
          </a:p>
          <a:p>
            <a:pPr marL="0" lvl="0" indent="0" algn="just" eaLnBrk="1" hangingPunct="1">
              <a:lnSpc>
                <a:spcPct val="140000"/>
              </a:lnSpc>
              <a:spcBef>
                <a:spcPct val="0"/>
              </a:spcBef>
              <a:spcAft>
                <a:spcPct val="55000"/>
              </a:spcAft>
            </a:pPr>
            <a:r>
              <a:rPr lang="zh-CN" altLang="en-US" sz="2400" dirty="0">
                <a:solidFill>
                  <a:srgbClr val="000000"/>
                </a:solidFill>
                <a:latin typeface="Times New Roman" panose="02020603050405020304" pitchFamily="18" charset="0"/>
              </a:rPr>
              <a:t> 清楚而准确的报告错误的出现。</a:t>
            </a:r>
            <a:endParaRPr lang="zh-CN" altLang="en-US" sz="2400" dirty="0">
              <a:solidFill>
                <a:srgbClr val="000000"/>
              </a:solidFill>
              <a:latin typeface="Times New Roman" panose="02020603050405020304" pitchFamily="18" charset="0"/>
            </a:endParaRPr>
          </a:p>
          <a:p>
            <a:pPr marL="0" lvl="0" indent="0" algn="just" eaLnBrk="1" hangingPunct="1">
              <a:lnSpc>
                <a:spcPct val="140000"/>
              </a:lnSpc>
              <a:spcBef>
                <a:spcPct val="0"/>
              </a:spcBef>
            </a:pPr>
            <a:r>
              <a:rPr lang="zh-CN" altLang="en-US" sz="2400" dirty="0">
                <a:solidFill>
                  <a:srgbClr val="000000"/>
                </a:solidFill>
                <a:latin typeface="Times New Roman" panose="02020603050405020304" pitchFamily="18" charset="0"/>
              </a:rPr>
              <a:t> 迅速从每个错误中恢复过来，以便能继续检查后面的  </a:t>
            </a:r>
            <a:endParaRPr lang="zh-CN" altLang="en-US" sz="2400" dirty="0">
              <a:solidFill>
                <a:srgbClr val="000000"/>
              </a:solidFill>
              <a:latin typeface="Times New Roman" panose="02020603050405020304" pitchFamily="18" charset="0"/>
            </a:endParaRPr>
          </a:p>
          <a:p>
            <a:pPr marL="0" lvl="0" indent="0" algn="just" eaLnBrk="1" hangingPunct="1">
              <a:lnSpc>
                <a:spcPct val="140000"/>
              </a:lnSpc>
              <a:spcBef>
                <a:spcPct val="0"/>
              </a:spcBef>
              <a:spcAft>
                <a:spcPct val="55000"/>
              </a:spcAft>
              <a:buNone/>
            </a:pPr>
            <a:r>
              <a:rPr lang="zh-CN" altLang="en-US" sz="2400" dirty="0">
                <a:solidFill>
                  <a:srgbClr val="000000"/>
                </a:solidFill>
                <a:latin typeface="Times New Roman" panose="02020603050405020304" pitchFamily="18" charset="0"/>
              </a:rPr>
              <a:t>   错误。</a:t>
            </a:r>
            <a:endParaRPr lang="zh-CN" altLang="en-US" sz="2400" dirty="0">
              <a:solidFill>
                <a:srgbClr val="000000"/>
              </a:solidFill>
              <a:latin typeface="Times New Roman" panose="02020603050405020304" pitchFamily="18" charset="0"/>
            </a:endParaRPr>
          </a:p>
          <a:p>
            <a:pPr marL="0" lvl="0" indent="0" algn="just" eaLnBrk="1" hangingPunct="1">
              <a:lnSpc>
                <a:spcPct val="140000"/>
              </a:lnSpc>
              <a:spcBef>
                <a:spcPct val="0"/>
              </a:spcBef>
            </a:pPr>
            <a:r>
              <a:rPr lang="zh-CN" altLang="en-US" sz="2400" dirty="0">
                <a:solidFill>
                  <a:srgbClr val="000000"/>
                </a:solidFill>
                <a:latin typeface="Times New Roman" panose="02020603050405020304" pitchFamily="18" charset="0"/>
              </a:rPr>
              <a:t> 不能过分的降低正确程序的处理速度。</a:t>
            </a:r>
            <a:endParaRPr lang="zh-CN" altLang="en-US" sz="2400" dirty="0">
              <a:solidFill>
                <a:srgbClr val="000000"/>
              </a:solidFill>
              <a:latin typeface="Times New Roman" panose="02020603050405020304" pitchFamily="18" charset="0"/>
            </a:endParaRPr>
          </a:p>
        </p:txBody>
      </p:sp>
    </p:spTree>
  </p:cSld>
  <p:clrMapOvr>
    <a:masterClrMapping/>
  </p:clrMapOvr>
  <p:transition spd="med">
    <p:cover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1747" name="Text Box 4"/>
          <p:cNvSpPr txBox="1"/>
          <p:nvPr/>
        </p:nvSpPr>
        <p:spPr>
          <a:xfrm>
            <a:off x="900113" y="963613"/>
            <a:ext cx="5329237" cy="5508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en-US" altLang="zh-CN" sz="2400" b="1" dirty="0">
                <a:solidFill>
                  <a:srgbClr val="009900"/>
                </a:solidFill>
                <a:latin typeface="Times New Roman" panose="02020603050405020304" pitchFamily="18" charset="0"/>
              </a:rPr>
              <a:t>     </a:t>
            </a:r>
            <a:r>
              <a:rPr lang="zh-CN" altLang="en-US" sz="2400" b="1" dirty="0">
                <a:solidFill>
                  <a:srgbClr val="009900"/>
                </a:solidFill>
                <a:latin typeface="Times New Roman" panose="02020603050405020304" pitchFamily="18" charset="0"/>
              </a:rPr>
              <a:t>例</a:t>
            </a:r>
            <a:r>
              <a:rPr lang="en-US" altLang="zh-CN" sz="2400" b="1" dirty="0">
                <a:solidFill>
                  <a:srgbClr val="009900"/>
                </a:solidFill>
                <a:latin typeface="Times New Roman" panose="02020603050405020304" pitchFamily="18" charset="0"/>
              </a:rPr>
              <a:t>4.8</a:t>
            </a:r>
            <a:endParaRPr lang="en-US" altLang="zh-CN" sz="2400" b="1" dirty="0">
              <a:solidFill>
                <a:srgbClr val="009900"/>
              </a:solidFill>
              <a:latin typeface="Times New Roman" panose="02020603050405020304" pitchFamily="18" charset="0"/>
            </a:endParaRPr>
          </a:p>
          <a:p>
            <a:pPr marL="914400" lvl="2" indent="0" algn="just" eaLnBrk="1" hangingPunct="1">
              <a:spcBef>
                <a:spcPct val="0"/>
              </a:spcBef>
              <a:buNone/>
            </a:pP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E→E+T | T</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T→T*F | F</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F →(E) | id</a:t>
            </a:r>
            <a:endParaRPr lang="en-US" altLang="zh-CN" dirty="0">
              <a:solidFill>
                <a:srgbClr val="0000FF"/>
              </a:solidFill>
              <a:latin typeface="Times New Roman" panose="02020603050405020304" pitchFamily="18" charset="0"/>
            </a:endParaRPr>
          </a:p>
          <a:p>
            <a:pPr marL="457200" lvl="1" indent="0" algn="just" eaLnBrk="1" hangingPunct="1">
              <a:spcBef>
                <a:spcPct val="0"/>
              </a:spcBef>
              <a:buNone/>
            </a:pPr>
            <a:endParaRPr lang="en-US" altLang="zh-CN" sz="2400" dirty="0">
              <a:solidFill>
                <a:srgbClr val="0000FF"/>
              </a:solidFill>
              <a:latin typeface="Times New Roman" panose="02020603050405020304" pitchFamily="18" charset="0"/>
            </a:endParaRPr>
          </a:p>
          <a:p>
            <a:pPr marL="457200" lvl="1" indent="0" algn="just" eaLnBrk="1" hangingPunct="1">
              <a:spcBef>
                <a:spcPct val="0"/>
              </a:spcBef>
              <a:buNone/>
            </a:pPr>
            <a:r>
              <a:rPr lang="zh-CN" altLang="en-US" sz="2400" dirty="0">
                <a:solidFill>
                  <a:srgbClr val="000000"/>
                </a:solidFill>
                <a:latin typeface="Times New Roman" panose="02020603050405020304" pitchFamily="18" charset="0"/>
              </a:rPr>
              <a:t>消除左递归后：</a:t>
            </a:r>
            <a:endParaRPr lang="zh-CN" altLang="en-US" sz="2400" dirty="0">
              <a:solidFill>
                <a:srgbClr val="000000"/>
              </a:solidFill>
              <a:latin typeface="Times New Roman" panose="02020603050405020304" pitchFamily="18" charset="0"/>
            </a:endParaRPr>
          </a:p>
          <a:p>
            <a:pPr marL="914400" lvl="2" indent="0" algn="just" eaLnBrk="1" hangingPunct="1">
              <a:spcBef>
                <a:spcPct val="0"/>
              </a:spcBef>
              <a:buNone/>
            </a:pPr>
            <a:endParaRPr lang="zh-CN" altLang="en-US"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E→TE’</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E’ → +TE’ |ε</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T →FT’</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T’ →*FT’ |ε</a:t>
            </a:r>
            <a:endParaRPr lang="en-US" altLang="zh-CN" dirty="0">
              <a:solidFill>
                <a:srgbClr val="0000FF"/>
              </a:solidFill>
              <a:latin typeface="Times New Roman" panose="02020603050405020304" pitchFamily="18" charset="0"/>
            </a:endParaRPr>
          </a:p>
          <a:p>
            <a:pPr marL="914400" lvl="2" indent="0" algn="just" eaLnBrk="1" hangingPunct="1">
              <a:spcBef>
                <a:spcPct val="0"/>
              </a:spcBef>
              <a:buNone/>
            </a:pPr>
            <a:r>
              <a:rPr lang="en-US" altLang="zh-CN" dirty="0">
                <a:solidFill>
                  <a:srgbClr val="0000FF"/>
                </a:solidFill>
                <a:latin typeface="Times New Roman" panose="02020603050405020304" pitchFamily="18" charset="0"/>
              </a:rPr>
              <a:t>F→(E)|id</a:t>
            </a:r>
            <a:endParaRPr lang="en-US" altLang="zh-CN" dirty="0">
              <a:solidFill>
                <a:srgbClr val="0000FF"/>
              </a:solidFill>
              <a:latin typeface="Times New Roman" panose="02020603050405020304" pitchFamily="18" charset="0"/>
            </a:endParaRPr>
          </a:p>
          <a:p>
            <a:pPr marL="457200" lvl="1" indent="0" algn="just" eaLnBrk="1" hangingPunct="1">
              <a:spcBef>
                <a:spcPct val="0"/>
              </a:spcBef>
              <a:buNone/>
            </a:pPr>
            <a:endParaRPr lang="en-US" altLang="zh-CN" sz="2400" dirty="0">
              <a:solidFill>
                <a:srgbClr val="0000FF"/>
              </a:solidFill>
              <a:latin typeface="Times New Roman" panose="02020603050405020304" pitchFamily="18" charset="0"/>
            </a:endParaRPr>
          </a:p>
          <a:p>
            <a:pPr marL="457200" lvl="1" indent="0" algn="just" eaLnBrk="1" hangingPunct="1">
              <a:spcBef>
                <a:spcPct val="0"/>
              </a:spcBef>
              <a:buNone/>
            </a:pPr>
            <a:endParaRPr lang="en-US" altLang="zh-CN" sz="2000" dirty="0">
              <a:solidFill>
                <a:srgbClr val="0000FF"/>
              </a:solidFill>
              <a:latin typeface="Times New Roman" panose="02020603050405020304" pitchFamily="18" charset="0"/>
            </a:endParaRPr>
          </a:p>
        </p:txBody>
      </p:sp>
      <p:sp>
        <p:nvSpPr>
          <p:cNvPr id="45060" name="矩形 1"/>
          <p:cNvSpPr/>
          <p:nvPr/>
        </p:nvSpPr>
        <p:spPr>
          <a:xfrm>
            <a:off x="5724525" y="333375"/>
            <a:ext cx="2962275" cy="1568450"/>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A</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sym typeface="Symbol" panose="05050102010706020507" pitchFamily="18" charset="2"/>
              </a:rPr>
              <a:t> A | </a:t>
            </a:r>
            <a:endParaRPr lang="en-US" altLang="zh-CN" sz="2400" b="1"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endParaRPr lang="en-US" altLang="zh-CN" sz="2400" b="1" dirty="0">
              <a:solidFill>
                <a:srgbClr val="0000CC"/>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en-US" altLang="zh-CN" sz="2400" dirty="0">
                <a:solidFill>
                  <a:srgbClr val="000000"/>
                </a:solidFill>
                <a:latin typeface="Times New Roman" panose="02020603050405020304" pitchFamily="18" charset="0"/>
                <a:sym typeface="Symbol" panose="05050102010706020507" pitchFamily="18" charset="2"/>
              </a:rPr>
              <a:t>   </a:t>
            </a:r>
            <a:r>
              <a:rPr lang="zh-CN" altLang="en-US" sz="2400" b="1" dirty="0">
                <a:solidFill>
                  <a:srgbClr val="000000"/>
                </a:solidFill>
                <a:latin typeface="Times New Roman" panose="02020603050405020304" pitchFamily="18" charset="0"/>
                <a:sym typeface="Symbol" panose="05050102010706020507" pitchFamily="18" charset="2"/>
              </a:rPr>
              <a:t>    </a:t>
            </a:r>
            <a:r>
              <a:rPr lang="en-US" altLang="zh-CN" sz="2400" b="1" dirty="0">
                <a:solidFill>
                  <a:srgbClr val="000000"/>
                </a:solidFill>
                <a:latin typeface="Times New Roman" panose="02020603050405020304" pitchFamily="18" charset="0"/>
                <a:sym typeface="Symbol" panose="05050102010706020507" pitchFamily="18" charset="2"/>
              </a:rPr>
              <a:t>A   A</a:t>
            </a:r>
            <a:endParaRPr lang="en-US" altLang="zh-CN" sz="2400" b="1"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0"/>
              </a:spcBef>
              <a:buNone/>
            </a:pPr>
            <a:r>
              <a:rPr lang="en-US" altLang="zh-CN" sz="2400" b="1" dirty="0">
                <a:solidFill>
                  <a:srgbClr val="000000"/>
                </a:solidFill>
                <a:latin typeface="Times New Roman" panose="02020603050405020304" pitchFamily="18" charset="0"/>
                <a:sym typeface="Symbol" panose="05050102010706020507" pitchFamily="18" charset="2"/>
              </a:rPr>
              <a:t>       A   A | </a:t>
            </a:r>
            <a:endParaRPr lang="en-US" altLang="zh-CN" sz="2400" b="1" dirty="0">
              <a:solidFill>
                <a:srgbClr val="000000"/>
              </a:solidFill>
              <a:latin typeface="Times New Roman" panose="02020603050405020304" pitchFamily="18" charset="0"/>
              <a:sym typeface="Symbol" panose="05050102010706020507" pitchFamily="18" charset="2"/>
            </a:endParaRPr>
          </a:p>
        </p:txBody>
      </p:sp>
      <p:sp>
        <p:nvSpPr>
          <p:cNvPr id="45061" name="下箭头 2"/>
          <p:cNvSpPr/>
          <p:nvPr/>
        </p:nvSpPr>
        <p:spPr>
          <a:xfrm>
            <a:off x="6875463" y="819150"/>
            <a:ext cx="212725" cy="306388"/>
          </a:xfrm>
          <a:prstGeom prst="downArrow">
            <a:avLst>
              <a:gd name="adj1" fmla="val 50000"/>
              <a:gd name="adj2" fmla="val 49943"/>
            </a:avLst>
          </a:prstGeom>
          <a:solidFill>
            <a:schemeClr val="accent1"/>
          </a:solidFill>
          <a:ln w="9525"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charRg st="53" end="59"/>
                                            </p:txEl>
                                          </p:spTgt>
                                        </p:tgtEl>
                                        <p:attrNameLst>
                                          <p:attrName>style.visibility</p:attrName>
                                        </p:attrNameLst>
                                      </p:cBhvr>
                                      <p:to>
                                        <p:strVal val="visible"/>
                                      </p:to>
                                    </p:set>
                                    <p:anim calcmode="lin" valueType="num">
                                      <p:cBhvr additive="base">
                                        <p:cTn id="7" dur="500" fill="hold"/>
                                        <p:tgtEl>
                                          <p:spTgt spid="31747">
                                            <p:txEl>
                                              <p:charRg st="53" end="5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charRg st="53" end="5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7">
                                            <p:txEl>
                                              <p:charRg st="59" end="72"/>
                                            </p:txEl>
                                          </p:spTgt>
                                        </p:tgtEl>
                                        <p:attrNameLst>
                                          <p:attrName>style.visibility</p:attrName>
                                        </p:attrNameLst>
                                      </p:cBhvr>
                                      <p:to>
                                        <p:strVal val="visible"/>
                                      </p:to>
                                    </p:set>
                                    <p:anim calcmode="lin" valueType="num">
                                      <p:cBhvr additive="base">
                                        <p:cTn id="11" dur="500" fill="hold"/>
                                        <p:tgtEl>
                                          <p:spTgt spid="31747">
                                            <p:txEl>
                                              <p:charRg st="59" end="7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charRg st="59" end="7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7">
                                            <p:txEl>
                                              <p:charRg st="72" end="79"/>
                                            </p:txEl>
                                          </p:spTgt>
                                        </p:tgtEl>
                                        <p:attrNameLst>
                                          <p:attrName>style.visibility</p:attrName>
                                        </p:attrNameLst>
                                      </p:cBhvr>
                                      <p:to>
                                        <p:strVal val="visible"/>
                                      </p:to>
                                    </p:set>
                                    <p:anim calcmode="lin" valueType="num">
                                      <p:cBhvr additive="base">
                                        <p:cTn id="15" dur="500" fill="hold"/>
                                        <p:tgtEl>
                                          <p:spTgt spid="31747">
                                            <p:txEl>
                                              <p:charRg st="72" end="7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7">
                                            <p:txEl>
                                              <p:charRg st="72" end="79"/>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747">
                                            <p:txEl>
                                              <p:charRg st="79" end="91"/>
                                            </p:txEl>
                                          </p:spTgt>
                                        </p:tgtEl>
                                        <p:attrNameLst>
                                          <p:attrName>style.visibility</p:attrName>
                                        </p:attrNameLst>
                                      </p:cBhvr>
                                      <p:to>
                                        <p:strVal val="visible"/>
                                      </p:to>
                                    </p:set>
                                    <p:anim calcmode="lin" valueType="num">
                                      <p:cBhvr additive="base">
                                        <p:cTn id="19" dur="500" fill="hold"/>
                                        <p:tgtEl>
                                          <p:spTgt spid="31747">
                                            <p:txEl>
                                              <p:charRg st="79" end="9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charRg st="79" end="9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747">
                                            <p:txEl>
                                              <p:charRg st="91" end="100"/>
                                            </p:txEl>
                                          </p:spTgt>
                                        </p:tgtEl>
                                        <p:attrNameLst>
                                          <p:attrName>style.visibility</p:attrName>
                                        </p:attrNameLst>
                                      </p:cBhvr>
                                      <p:to>
                                        <p:strVal val="visible"/>
                                      </p:to>
                                    </p:set>
                                    <p:anim calcmode="lin" valueType="num">
                                      <p:cBhvr additive="base">
                                        <p:cTn id="23" dur="500" fill="hold"/>
                                        <p:tgtEl>
                                          <p:spTgt spid="31747">
                                            <p:txEl>
                                              <p:charRg st="91" end="10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1747">
                                            <p:txEl>
                                              <p:charRg st="91" end="10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6083" name="Text Box 4"/>
          <p:cNvSpPr txBox="1"/>
          <p:nvPr/>
        </p:nvSpPr>
        <p:spPr>
          <a:xfrm>
            <a:off x="755333" y="548640"/>
            <a:ext cx="7704137" cy="54057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50000"/>
              </a:spcBef>
              <a:buNone/>
            </a:pPr>
            <a:r>
              <a:rPr lang="zh-CN" altLang="en-US" sz="2400" dirty="0">
                <a:solidFill>
                  <a:srgbClr val="000000"/>
                </a:solidFill>
                <a:latin typeface="Times New Roman" panose="02020603050405020304" pitchFamily="18" charset="0"/>
              </a:rPr>
              <a:t>无论有多少</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产生式，都可以用下面的技术来消除直接左递归。首先把</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产生式放在一起： </a:t>
            </a:r>
            <a:endParaRPr lang="zh-CN" altLang="en-US" sz="2400" dirty="0">
              <a:solidFill>
                <a:srgbClr val="000000"/>
              </a:solidFill>
              <a:latin typeface="Times New Roman" panose="02020603050405020304" pitchFamily="18" charset="0"/>
            </a:endParaRPr>
          </a:p>
          <a:p>
            <a:pPr marL="0" lvl="0" indent="0" eaLnBrk="1" hangingPunct="1">
              <a:lnSpc>
                <a:spcPct val="130000"/>
              </a:lnSpc>
              <a:spcBef>
                <a:spcPct val="50000"/>
              </a:spcBef>
              <a:buNone/>
            </a:pPr>
            <a:r>
              <a:rPr lang="en-US" altLang="zh-CN" sz="2400" dirty="0">
                <a:solidFill>
                  <a:srgbClr val="000000"/>
                </a:solidFill>
                <a:latin typeface="Times New Roman" panose="02020603050405020304" pitchFamily="18" charset="0"/>
              </a:rPr>
              <a:t>A </a:t>
            </a:r>
            <a:r>
              <a:rPr lang="en-US" altLang="zh-CN" sz="2400" dirty="0">
                <a:solidFill>
                  <a:srgbClr val="000000"/>
                </a:solidFill>
                <a:latin typeface="Times New Roman" panose="02020603050405020304" pitchFamily="18" charset="0"/>
                <a:sym typeface="Symbol" panose="05050102010706020507" pitchFamily="18" charset="2"/>
              </a:rPr>
              <a:t> A</a:t>
            </a:r>
            <a:r>
              <a:rPr lang="en-US" altLang="zh-CN" sz="2400" baseline="-25000" dirty="0">
                <a:solidFill>
                  <a:srgbClr val="000000"/>
                </a:solidFill>
                <a:latin typeface="Times New Roman" panose="02020603050405020304" pitchFamily="18" charset="0"/>
                <a:sym typeface="Symbol" panose="05050102010706020507" pitchFamily="18" charset="2"/>
              </a:rPr>
              <a:t>1</a:t>
            </a:r>
            <a:r>
              <a:rPr lang="en-US" altLang="zh-CN" sz="2400" dirty="0">
                <a:solidFill>
                  <a:srgbClr val="000000"/>
                </a:solidFill>
                <a:latin typeface="Times New Roman" panose="02020603050405020304" pitchFamily="18" charset="0"/>
                <a:sym typeface="Symbol" panose="05050102010706020507" pitchFamily="18" charset="2"/>
              </a:rPr>
              <a:t> | A</a:t>
            </a:r>
            <a:r>
              <a:rPr lang="en-US" altLang="zh-CN" sz="2400" baseline="-25000" dirty="0">
                <a:solidFill>
                  <a:srgbClr val="000000"/>
                </a:solidFill>
                <a:latin typeface="Times New Roman" panose="02020603050405020304" pitchFamily="18" charset="0"/>
                <a:sym typeface="Symbol" panose="05050102010706020507" pitchFamily="18" charset="2"/>
              </a:rPr>
              <a:t>2</a:t>
            </a:r>
            <a:r>
              <a:rPr lang="en-US" altLang="zh-CN" sz="2400" dirty="0">
                <a:solidFill>
                  <a:srgbClr val="000000"/>
                </a:solidFill>
                <a:latin typeface="Times New Roman" panose="02020603050405020304" pitchFamily="18" charset="0"/>
                <a:sym typeface="Symbol" panose="05050102010706020507" pitchFamily="18" charset="2"/>
              </a:rPr>
              <a:t> | ……| A</a:t>
            </a:r>
            <a:r>
              <a:rPr lang="en-US" altLang="zh-CN" sz="2400" baseline="-25000" dirty="0">
                <a:solidFill>
                  <a:srgbClr val="000000"/>
                </a:solidFill>
                <a:latin typeface="Times New Roman" panose="02020603050405020304" pitchFamily="18" charset="0"/>
                <a:sym typeface="Symbol" panose="05050102010706020507" pitchFamily="18" charset="2"/>
              </a:rPr>
              <a:t>m</a:t>
            </a:r>
            <a:r>
              <a:rPr lang="en-US" altLang="zh-CN" sz="2400" dirty="0">
                <a:solidFill>
                  <a:srgbClr val="000000"/>
                </a:solidFill>
                <a:latin typeface="Times New Roman" panose="02020603050405020304" pitchFamily="18" charset="0"/>
                <a:sym typeface="Symbol" panose="05050102010706020507" pitchFamily="18" charset="2"/>
              </a:rPr>
              <a:t> | </a:t>
            </a:r>
            <a:r>
              <a:rPr lang="en-US" altLang="zh-CN" sz="2400" baseline="-25000" dirty="0">
                <a:solidFill>
                  <a:srgbClr val="000000"/>
                </a:solidFill>
                <a:latin typeface="Times New Roman" panose="02020603050405020304" pitchFamily="18" charset="0"/>
                <a:sym typeface="Symbol" panose="05050102010706020507" pitchFamily="18" charset="2"/>
              </a:rPr>
              <a:t>1 </a:t>
            </a:r>
            <a:r>
              <a:rPr lang="en-US" altLang="zh-CN" sz="2400" dirty="0">
                <a:solidFill>
                  <a:srgbClr val="000000"/>
                </a:solidFill>
                <a:latin typeface="Times New Roman" panose="02020603050405020304" pitchFamily="18" charset="0"/>
                <a:sym typeface="Symbol" panose="05050102010706020507" pitchFamily="18" charset="2"/>
              </a:rPr>
              <a:t>| </a:t>
            </a:r>
            <a:r>
              <a:rPr lang="en-US" altLang="zh-CN" sz="2400" baseline="-25000" dirty="0">
                <a:solidFill>
                  <a:srgbClr val="000000"/>
                </a:solidFill>
                <a:latin typeface="Times New Roman" panose="02020603050405020304" pitchFamily="18" charset="0"/>
                <a:sym typeface="Symbol" panose="05050102010706020507" pitchFamily="18" charset="2"/>
              </a:rPr>
              <a:t>2 </a:t>
            </a:r>
            <a:r>
              <a:rPr lang="en-US" altLang="zh-CN" sz="2400" dirty="0">
                <a:solidFill>
                  <a:srgbClr val="000000"/>
                </a:solidFill>
                <a:latin typeface="Times New Roman" panose="02020603050405020304" pitchFamily="18" charset="0"/>
                <a:sym typeface="Symbol" panose="05050102010706020507" pitchFamily="18" charset="2"/>
              </a:rPr>
              <a:t>| …… | </a:t>
            </a:r>
            <a:r>
              <a:rPr lang="en-US" altLang="zh-CN" sz="2400" baseline="-25000" dirty="0">
                <a:solidFill>
                  <a:srgbClr val="000000"/>
                </a:solidFill>
                <a:latin typeface="Times New Roman" panose="02020603050405020304" pitchFamily="18" charset="0"/>
                <a:sym typeface="Symbol" panose="05050102010706020507" pitchFamily="18" charset="2"/>
              </a:rPr>
              <a:t>n </a:t>
            </a:r>
            <a:endParaRPr lang="en-US" altLang="zh-CN" sz="2400" baseline="-25000"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50000"/>
              </a:spcBef>
              <a:buNone/>
            </a:pPr>
            <a:r>
              <a:rPr lang="zh-CN" altLang="en-US" sz="2400" dirty="0">
                <a:solidFill>
                  <a:srgbClr val="000000"/>
                </a:solidFill>
                <a:latin typeface="Times New Roman" panose="02020603050405020304" pitchFamily="18" charset="0"/>
                <a:sym typeface="Symbol" panose="05050102010706020507" pitchFamily="18" charset="2"/>
              </a:rPr>
              <a:t>其中，每个 </a:t>
            </a:r>
            <a:r>
              <a:rPr lang="zh-CN" altLang="en-US" sz="2400" dirty="0">
                <a:solidFill>
                  <a:srgbClr val="000000"/>
                </a:solidFill>
                <a:sym typeface="Symbol" panose="05050102010706020507" pitchFamily="18" charset="2"/>
              </a:rPr>
              <a:t></a:t>
            </a:r>
            <a:r>
              <a:rPr lang="en-US" altLang="zh-CN" sz="2400" baseline="-25000" dirty="0">
                <a:solidFill>
                  <a:srgbClr val="000000"/>
                </a:solidFill>
                <a:latin typeface="Times New Roman" panose="02020603050405020304" pitchFamily="18" charset="0"/>
                <a:sym typeface="Symbol" panose="05050102010706020507" pitchFamily="18" charset="2"/>
              </a:rPr>
              <a:t>i </a:t>
            </a:r>
            <a:r>
              <a:rPr lang="zh-CN" altLang="en-US" sz="2400" dirty="0">
                <a:solidFill>
                  <a:srgbClr val="000000"/>
                </a:solidFill>
                <a:latin typeface="Times New Roman" panose="02020603050405020304" pitchFamily="18" charset="0"/>
                <a:sym typeface="Symbol" panose="05050102010706020507" pitchFamily="18" charset="2"/>
              </a:rPr>
              <a:t>都不以</a:t>
            </a:r>
            <a:r>
              <a:rPr lang="en-US" altLang="zh-CN" sz="2400" dirty="0">
                <a:solidFill>
                  <a:srgbClr val="000000"/>
                </a:solidFill>
                <a:latin typeface="Times New Roman" panose="02020603050405020304" pitchFamily="18" charset="0"/>
                <a:sym typeface="Symbol" panose="05050102010706020507" pitchFamily="18" charset="2"/>
              </a:rPr>
              <a:t>A</a:t>
            </a:r>
            <a:r>
              <a:rPr lang="zh-CN" altLang="en-US" sz="2400" dirty="0">
                <a:solidFill>
                  <a:srgbClr val="000000"/>
                </a:solidFill>
                <a:latin typeface="Times New Roman" panose="02020603050405020304" pitchFamily="18" charset="0"/>
                <a:sym typeface="Symbol" panose="05050102010706020507" pitchFamily="18" charset="2"/>
              </a:rPr>
              <a:t>开头。然后用下面的产生式代替</a:t>
            </a:r>
            <a:r>
              <a:rPr lang="en-US" altLang="zh-CN" sz="2400" dirty="0">
                <a:solidFill>
                  <a:srgbClr val="000000"/>
                </a:solidFill>
                <a:latin typeface="Times New Roman" panose="02020603050405020304" pitchFamily="18" charset="0"/>
                <a:sym typeface="Symbol" panose="05050102010706020507" pitchFamily="18" charset="2"/>
              </a:rPr>
              <a:t>A</a:t>
            </a:r>
            <a:r>
              <a:rPr lang="zh-CN" altLang="en-US" sz="2400" dirty="0">
                <a:solidFill>
                  <a:srgbClr val="000000"/>
                </a:solidFill>
                <a:latin typeface="Times New Roman" panose="02020603050405020304" pitchFamily="18" charset="0"/>
                <a:sym typeface="Symbol" panose="05050102010706020507" pitchFamily="18" charset="2"/>
              </a:rPr>
              <a:t>产生式： </a:t>
            </a:r>
            <a:endParaRPr lang="zh-CN" altLang="en-US" sz="2400"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50000"/>
              </a:spcBef>
              <a:buNone/>
            </a:pP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有左递归的不管，将每个没有的或，右补</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，用</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推</a:t>
            </a:r>
            <a:endParaRPr lang="zh-CN" altLang="en-US" sz="2000" dirty="0">
              <a:solidFill>
                <a:srgbClr val="000000"/>
              </a:solidFill>
              <a:highlight>
                <a:srgbClr val="FFFF00"/>
              </a:highlight>
              <a:latin typeface="Times New Roman" panose="02020603050405020304" pitchFamily="18" charset="0"/>
              <a:sym typeface="Symbol" panose="05050102010706020507" pitchFamily="18" charset="2"/>
            </a:endParaRPr>
          </a:p>
          <a:p>
            <a:pPr marL="0" lvl="0" indent="0" eaLnBrk="1" hangingPunct="1">
              <a:lnSpc>
                <a:spcPct val="130000"/>
              </a:lnSpc>
              <a:spcBef>
                <a:spcPct val="50000"/>
              </a:spcBef>
              <a:buNone/>
            </a:pPr>
            <a:r>
              <a:rPr lang="en-US" altLang="zh-CN" sz="2400" dirty="0">
                <a:solidFill>
                  <a:srgbClr val="000000"/>
                </a:solidFill>
                <a:latin typeface="Times New Roman" panose="02020603050405020304" pitchFamily="18" charset="0"/>
                <a:sym typeface="Symbol" panose="05050102010706020507" pitchFamily="18" charset="2"/>
              </a:rPr>
              <a:t>A </a:t>
            </a:r>
            <a:r>
              <a:rPr lang="en-US" altLang="zh-CN" sz="2400" dirty="0">
                <a:solidFill>
                  <a:srgbClr val="000000"/>
                </a:solidFill>
                <a:sym typeface="Symbol" panose="05050102010706020507" pitchFamily="18" charset="2"/>
              </a:rPr>
              <a:t> </a:t>
            </a:r>
            <a:r>
              <a:rPr lang="en-US" altLang="zh-CN" sz="2400" dirty="0">
                <a:solidFill>
                  <a:srgbClr val="000000"/>
                </a:solidFill>
                <a:latin typeface="Times New Roman" panose="02020603050405020304" pitchFamily="18" charset="0"/>
                <a:sym typeface="Symbol" panose="05050102010706020507" pitchFamily="18" charset="2"/>
              </a:rPr>
              <a:t></a:t>
            </a:r>
            <a:r>
              <a:rPr lang="en-US" altLang="zh-CN" sz="2400" baseline="-25000" dirty="0">
                <a:solidFill>
                  <a:srgbClr val="000000"/>
                </a:solidFill>
                <a:latin typeface="Times New Roman" panose="02020603050405020304" pitchFamily="18" charset="0"/>
                <a:sym typeface="Symbol" panose="05050102010706020507" pitchFamily="18" charset="2"/>
              </a:rPr>
              <a:t>1</a:t>
            </a:r>
            <a:r>
              <a:rPr lang="en-US" altLang="zh-CN" sz="2400" dirty="0">
                <a:solidFill>
                  <a:srgbClr val="000000"/>
                </a:solidFill>
                <a:latin typeface="Times New Roman" panose="02020603050405020304" pitchFamily="18" charset="0"/>
                <a:sym typeface="Symbol" panose="05050102010706020507" pitchFamily="18" charset="2"/>
              </a:rPr>
              <a:t> A’ | </a:t>
            </a:r>
            <a:r>
              <a:rPr lang="en-US" altLang="zh-CN" sz="2400" baseline="-25000" dirty="0">
                <a:solidFill>
                  <a:srgbClr val="000000"/>
                </a:solidFill>
                <a:latin typeface="Times New Roman" panose="02020603050405020304" pitchFamily="18" charset="0"/>
                <a:sym typeface="Symbol" panose="05050102010706020507" pitchFamily="18" charset="2"/>
              </a:rPr>
              <a:t>2</a:t>
            </a:r>
            <a:r>
              <a:rPr lang="en-US" altLang="zh-CN" sz="2400" dirty="0">
                <a:solidFill>
                  <a:srgbClr val="000000"/>
                </a:solidFill>
                <a:latin typeface="Times New Roman" panose="02020603050405020304" pitchFamily="18" charset="0"/>
                <a:sym typeface="Symbol" panose="05050102010706020507" pitchFamily="18" charset="2"/>
              </a:rPr>
              <a:t> A’  | ……| </a:t>
            </a:r>
            <a:r>
              <a:rPr lang="en-US" altLang="zh-CN" sz="2400" baseline="-25000" dirty="0">
                <a:solidFill>
                  <a:srgbClr val="000000"/>
                </a:solidFill>
                <a:latin typeface="Times New Roman" panose="02020603050405020304" pitchFamily="18" charset="0"/>
                <a:sym typeface="Symbol" panose="05050102010706020507" pitchFamily="18" charset="2"/>
              </a:rPr>
              <a:t>n</a:t>
            </a:r>
            <a:r>
              <a:rPr lang="en-US" altLang="zh-CN" sz="2400" dirty="0">
                <a:latin typeface="Times New Roman" panose="02020603050405020304" pitchFamily="18" charset="0"/>
                <a:sym typeface="Symbol" panose="05050102010706020507" pitchFamily="18" charset="2"/>
              </a:rPr>
              <a:t> </a:t>
            </a:r>
            <a:r>
              <a:rPr lang="en-US" altLang="zh-CN" sz="2400" dirty="0">
                <a:solidFill>
                  <a:srgbClr val="000000"/>
                </a:solidFill>
                <a:latin typeface="Times New Roman" panose="02020603050405020304" pitchFamily="18" charset="0"/>
                <a:sym typeface="Symbol" panose="05050102010706020507" pitchFamily="18" charset="2"/>
              </a:rPr>
              <a:t>A’ </a:t>
            </a:r>
            <a:endParaRPr lang="en-US" altLang="zh-CN" sz="2400"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50000"/>
              </a:spcBef>
              <a:buNone/>
            </a:pP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有左递归的去除左侧</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，右侧补</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，或起来用</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推，尾部加</a:t>
            </a:r>
            <a:r>
              <a:rPr lang="zh-CN" altLang="en-US" sz="2400" b="1" dirty="0">
                <a:solidFill>
                  <a:schemeClr val="bg1"/>
                </a:solidFill>
                <a:highlight>
                  <a:srgbClr val="FF0000"/>
                </a:highlight>
                <a:latin typeface="Times New Roman" panose="02020603050405020304" pitchFamily="18" charset="0"/>
                <a:sym typeface="Symbol" panose="05050102010706020507" pitchFamily="18" charset="2"/>
              </a:rPr>
              <a:t>空</a:t>
            </a:r>
            <a:endParaRPr lang="en-US" altLang="zh-CN" sz="2400" b="1" dirty="0">
              <a:solidFill>
                <a:srgbClr val="000000"/>
              </a:solidFill>
              <a:highlight>
                <a:srgbClr val="FFFF00"/>
              </a:highlight>
              <a:latin typeface="Times New Roman" panose="02020603050405020304" pitchFamily="18" charset="0"/>
              <a:sym typeface="Symbol" panose="05050102010706020507" pitchFamily="18" charset="2"/>
            </a:endParaRPr>
          </a:p>
          <a:p>
            <a:pPr marL="0" lvl="0" indent="0" eaLnBrk="1" hangingPunct="1">
              <a:lnSpc>
                <a:spcPct val="130000"/>
              </a:lnSpc>
              <a:spcBef>
                <a:spcPct val="50000"/>
              </a:spcBef>
              <a:buNone/>
            </a:pPr>
            <a:r>
              <a:rPr lang="en-US" altLang="zh-CN" sz="2400" dirty="0">
                <a:solidFill>
                  <a:srgbClr val="000000"/>
                </a:solidFill>
                <a:latin typeface="Times New Roman" panose="02020603050405020304" pitchFamily="18" charset="0"/>
                <a:sym typeface="Symbol" panose="05050102010706020507" pitchFamily="18" charset="2"/>
              </a:rPr>
              <a:t>A’  </a:t>
            </a:r>
            <a:r>
              <a:rPr lang="en-US" altLang="zh-CN" sz="2400" baseline="-25000" dirty="0">
                <a:solidFill>
                  <a:srgbClr val="000000"/>
                </a:solidFill>
                <a:latin typeface="Times New Roman" panose="02020603050405020304" pitchFamily="18" charset="0"/>
                <a:sym typeface="Symbol" panose="05050102010706020507" pitchFamily="18" charset="2"/>
              </a:rPr>
              <a:t>1</a:t>
            </a:r>
            <a:r>
              <a:rPr lang="en-US" altLang="zh-CN" sz="2400" dirty="0">
                <a:solidFill>
                  <a:srgbClr val="000000"/>
                </a:solidFill>
                <a:latin typeface="Times New Roman" panose="02020603050405020304" pitchFamily="18" charset="0"/>
                <a:sym typeface="Symbol" panose="05050102010706020507" pitchFamily="18" charset="2"/>
              </a:rPr>
              <a:t> A’ | </a:t>
            </a:r>
            <a:r>
              <a:rPr lang="en-US" altLang="zh-CN" sz="2400" baseline="-25000" dirty="0">
                <a:solidFill>
                  <a:srgbClr val="000000"/>
                </a:solidFill>
                <a:latin typeface="Times New Roman" panose="02020603050405020304" pitchFamily="18" charset="0"/>
                <a:sym typeface="Symbol" panose="05050102010706020507" pitchFamily="18" charset="2"/>
              </a:rPr>
              <a:t>2</a:t>
            </a:r>
            <a:r>
              <a:rPr lang="en-US" altLang="zh-CN" sz="2400" dirty="0">
                <a:solidFill>
                  <a:srgbClr val="000000"/>
                </a:solidFill>
                <a:latin typeface="Times New Roman" panose="02020603050405020304" pitchFamily="18" charset="0"/>
                <a:sym typeface="Symbol" panose="05050102010706020507" pitchFamily="18" charset="2"/>
              </a:rPr>
              <a:t> A’ | ……| </a:t>
            </a:r>
            <a:r>
              <a:rPr lang="en-US" altLang="zh-CN" sz="2400" baseline="-25000" dirty="0">
                <a:solidFill>
                  <a:srgbClr val="000000"/>
                </a:solidFill>
                <a:latin typeface="Times New Roman" panose="02020603050405020304" pitchFamily="18" charset="0"/>
                <a:sym typeface="Symbol" panose="05050102010706020507" pitchFamily="18" charset="2"/>
              </a:rPr>
              <a:t>m</a:t>
            </a:r>
            <a:r>
              <a:rPr lang="en-US" altLang="zh-CN" sz="2400" dirty="0">
                <a:solidFill>
                  <a:srgbClr val="000000"/>
                </a:solidFill>
                <a:latin typeface="Times New Roman" panose="02020603050405020304" pitchFamily="18" charset="0"/>
                <a:sym typeface="Symbol" panose="05050102010706020507" pitchFamily="18" charset="2"/>
              </a:rPr>
              <a:t> A’ | </a:t>
            </a:r>
            <a:r>
              <a:rPr lang="en-US" altLang="zh-CN" sz="2400" dirty="0">
                <a:solidFill>
                  <a:srgbClr val="000000"/>
                </a:solidFill>
                <a:latin typeface="Times New Roman" panose="02020603050405020304" pitchFamily="18" charset="0"/>
              </a:rPr>
              <a:t>ε</a:t>
            </a:r>
            <a:endParaRPr lang="en-US" altLang="zh-CN"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7107" name="Text Box 4"/>
          <p:cNvSpPr txBox="1"/>
          <p:nvPr/>
        </p:nvSpPr>
        <p:spPr>
          <a:xfrm>
            <a:off x="900113" y="765175"/>
            <a:ext cx="7653337" cy="53276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000" b="1" dirty="0">
                <a:solidFill>
                  <a:srgbClr val="009900"/>
                </a:solidFill>
              </a:rPr>
              <a:t>算法</a:t>
            </a:r>
            <a:r>
              <a:rPr lang="en-US" altLang="zh-CN" sz="2000" b="1" dirty="0">
                <a:solidFill>
                  <a:srgbClr val="009900"/>
                </a:solidFill>
              </a:rPr>
              <a:t>4.8. </a:t>
            </a:r>
            <a:r>
              <a:rPr lang="zh-CN" altLang="en-US" sz="2000" b="1" dirty="0">
                <a:solidFill>
                  <a:srgbClr val="009900"/>
                </a:solidFill>
              </a:rPr>
              <a:t>消除左递归</a:t>
            </a:r>
            <a:endParaRPr lang="zh-CN" altLang="en-US" sz="2000" b="1" dirty="0">
              <a:solidFill>
                <a:srgbClr val="009900"/>
              </a:solidFill>
              <a:latin typeface="Times New Roman" panose="02020603050405020304" pitchFamily="18" charset="0"/>
            </a:endParaRPr>
          </a:p>
          <a:p>
            <a:pPr marL="0" lvl="0" indent="0" algn="just" eaLnBrk="1" hangingPunct="1">
              <a:spcBef>
                <a:spcPct val="0"/>
              </a:spcBef>
              <a:buNone/>
            </a:pPr>
            <a:endParaRPr lang="zh-CN" altLang="en-US" sz="2000" b="1" dirty="0">
              <a:solidFill>
                <a:srgbClr val="009900"/>
              </a:solidFill>
              <a:latin typeface="Times New Roman" panose="02020603050405020304" pitchFamily="18" charset="0"/>
            </a:endParaRPr>
          </a:p>
          <a:p>
            <a:pPr marL="0" lvl="0" indent="0" algn="just" eaLnBrk="1" hangingPunct="1">
              <a:lnSpc>
                <a:spcPct val="120000"/>
              </a:lnSpc>
              <a:spcBef>
                <a:spcPct val="0"/>
              </a:spcBef>
              <a:buNone/>
            </a:pPr>
            <a:r>
              <a:rPr lang="zh-CN" altLang="en-US" sz="2000" dirty="0">
                <a:latin typeface="Times New Roman" panose="02020603050405020304" pitchFamily="18" charset="0"/>
              </a:rPr>
              <a:t>输入：</a:t>
            </a:r>
            <a:r>
              <a:rPr lang="zh-CN" altLang="en-US" sz="2000" dirty="0">
                <a:solidFill>
                  <a:srgbClr val="000000"/>
                </a:solidFill>
                <a:latin typeface="Times New Roman" panose="02020603050405020304" pitchFamily="18" charset="0"/>
              </a:rPr>
              <a:t> 无循环推导和</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产生式的文法 </a:t>
            </a:r>
            <a:r>
              <a:rPr lang="en-US" altLang="zh-CN" sz="2000" dirty="0">
                <a:solidFill>
                  <a:srgbClr val="000000"/>
                </a:solidFill>
                <a:latin typeface="Times New Roman" panose="02020603050405020304" pitchFamily="18" charset="0"/>
              </a:rPr>
              <a:t>G </a:t>
            </a:r>
            <a:endParaRPr lang="en-US" altLang="zh-CN" sz="2000" dirty="0">
              <a:solidFill>
                <a:srgbClr val="000000"/>
              </a:solidFill>
              <a:latin typeface="Times New Roman" panose="02020603050405020304" pitchFamily="18" charset="0"/>
            </a:endParaRPr>
          </a:p>
          <a:p>
            <a:pPr marL="0" lvl="0" indent="0" algn="just" eaLnBrk="1" hangingPunct="1">
              <a:lnSpc>
                <a:spcPct val="120000"/>
              </a:lnSpc>
              <a:spcBef>
                <a:spcPct val="0"/>
              </a:spcBef>
              <a:buNone/>
            </a:pPr>
            <a:r>
              <a:rPr lang="zh-CN" altLang="en-US" sz="2000" dirty="0">
                <a:latin typeface="Times New Roman" panose="02020603050405020304" pitchFamily="18" charset="0"/>
              </a:rPr>
              <a:t>输出： </a:t>
            </a:r>
            <a:r>
              <a:rPr lang="zh-CN" altLang="en-US" sz="2000" dirty="0">
                <a:solidFill>
                  <a:srgbClr val="000000"/>
                </a:solidFill>
                <a:latin typeface="Times New Roman" panose="02020603050405020304" pitchFamily="18" charset="0"/>
              </a:rPr>
              <a:t>与</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等价的无左递归的文法</a:t>
            </a:r>
            <a:endParaRPr lang="zh-CN" altLang="en-US" sz="2000" dirty="0">
              <a:solidFill>
                <a:srgbClr val="000000"/>
              </a:solidFill>
              <a:latin typeface="Times New Roman" panose="02020603050405020304" pitchFamily="18" charset="0"/>
            </a:endParaRPr>
          </a:p>
          <a:p>
            <a:pPr marL="0" lvl="0" indent="0" algn="just" eaLnBrk="1" hangingPunct="1">
              <a:lnSpc>
                <a:spcPct val="120000"/>
              </a:lnSpc>
              <a:spcBef>
                <a:spcPct val="0"/>
              </a:spcBef>
              <a:buNone/>
            </a:pPr>
            <a:r>
              <a:rPr lang="zh-CN" altLang="en-US" sz="2000" dirty="0">
                <a:latin typeface="Times New Roman" panose="02020603050405020304" pitchFamily="18" charset="0"/>
              </a:rPr>
              <a:t>方法： </a:t>
            </a:r>
            <a:r>
              <a:rPr lang="zh-CN" altLang="en-US" sz="2000" dirty="0">
                <a:solidFill>
                  <a:srgbClr val="000000"/>
                </a:solidFill>
                <a:latin typeface="Times New Roman" panose="02020603050405020304" pitchFamily="18" charset="0"/>
              </a:rPr>
              <a:t>对文法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应用图</a:t>
            </a:r>
            <a:r>
              <a:rPr lang="en-US" altLang="zh-CN" sz="2000" dirty="0">
                <a:solidFill>
                  <a:srgbClr val="000000"/>
                </a:solidFill>
                <a:latin typeface="Times New Roman" panose="02020603050405020304" pitchFamily="18" charset="0"/>
              </a:rPr>
              <a:t>4-11</a:t>
            </a:r>
            <a:r>
              <a:rPr lang="zh-CN" altLang="en-US" sz="2000" dirty="0">
                <a:solidFill>
                  <a:srgbClr val="000000"/>
                </a:solidFill>
                <a:latin typeface="Times New Roman" panose="02020603050405020304" pitchFamily="18" charset="0"/>
              </a:rPr>
              <a:t>的算法。</a:t>
            </a:r>
            <a:endParaRPr lang="zh-CN" altLang="en-US" sz="2000" dirty="0">
              <a:solidFill>
                <a:srgbClr val="000000"/>
              </a:solidFill>
              <a:latin typeface="Times New Roman" panose="02020603050405020304" pitchFamily="18" charset="0"/>
            </a:endParaRPr>
          </a:p>
          <a:p>
            <a:pPr marL="0" lvl="0" indent="0" algn="just" eaLnBrk="1" hangingPunct="1">
              <a:lnSpc>
                <a:spcPct val="120000"/>
              </a:lnSpc>
              <a:spcBef>
                <a:spcPct val="0"/>
              </a:spcBef>
              <a:buNone/>
            </a:pPr>
            <a:r>
              <a:rPr lang="en-US" altLang="zh-CN" sz="2000" dirty="0">
                <a:solidFill>
                  <a:srgbClr val="0000FF"/>
                </a:solidFill>
                <a:latin typeface="Times New Roman" panose="02020603050405020304" pitchFamily="18" charset="0"/>
              </a:rPr>
              <a:t>1. </a:t>
            </a:r>
            <a:r>
              <a:rPr lang="zh-CN" altLang="en-US" sz="2000" dirty="0">
                <a:solidFill>
                  <a:srgbClr val="0000FF"/>
                </a:solidFill>
                <a:latin typeface="Times New Roman" panose="02020603050405020304" pitchFamily="18" charset="0"/>
              </a:rPr>
              <a:t>以某种顺序排列非终结符 </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1</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2</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n</a:t>
            </a:r>
            <a:endParaRPr lang="en-US" altLang="zh-CN" sz="2000" baseline="-25000" dirty="0">
              <a:solidFill>
                <a:srgbClr val="0000FF"/>
              </a:solidFill>
              <a:latin typeface="Times New Roman" panose="02020603050405020304" pitchFamily="18" charset="0"/>
            </a:endParaRPr>
          </a:p>
          <a:p>
            <a:pPr marL="0" lvl="0" indent="0" algn="just" eaLnBrk="1" hangingPunct="1">
              <a:lnSpc>
                <a:spcPct val="120000"/>
              </a:lnSpc>
              <a:spcBef>
                <a:spcPct val="0"/>
              </a:spcBef>
              <a:buNone/>
            </a:pPr>
            <a:r>
              <a:rPr lang="en-US" altLang="zh-CN" sz="2000" dirty="0">
                <a:solidFill>
                  <a:srgbClr val="0000FF"/>
                </a:solidFill>
                <a:latin typeface="Times New Roman" panose="02020603050405020304" pitchFamily="18" charset="0"/>
              </a:rPr>
              <a:t>2. </a:t>
            </a:r>
            <a:r>
              <a:rPr lang="en-US" altLang="zh-CN" sz="2000" b="1" dirty="0">
                <a:solidFill>
                  <a:srgbClr val="0000FF"/>
                </a:solidFill>
                <a:latin typeface="Times New Roman" panose="02020603050405020304" pitchFamily="18" charset="0"/>
              </a:rPr>
              <a:t>for</a:t>
            </a:r>
            <a:r>
              <a:rPr lang="en-US" altLang="zh-CN" sz="2000" dirty="0">
                <a:solidFill>
                  <a:srgbClr val="0000FF"/>
                </a:solidFill>
                <a:latin typeface="Times New Roman" panose="02020603050405020304" pitchFamily="18" charset="0"/>
              </a:rPr>
              <a:t> i : =1 to n </a:t>
            </a:r>
            <a:r>
              <a:rPr lang="en-US" altLang="zh-CN" sz="2000" b="1" dirty="0">
                <a:solidFill>
                  <a:srgbClr val="0000FF"/>
                </a:solidFill>
                <a:latin typeface="Times New Roman" panose="02020603050405020304" pitchFamily="18" charset="0"/>
              </a:rPr>
              <a:t>do begin </a:t>
            </a:r>
            <a:endParaRPr lang="en-US" altLang="zh-CN" sz="2000" dirty="0">
              <a:solidFill>
                <a:srgbClr val="0000FF"/>
              </a:solidFill>
              <a:latin typeface="Times New Roman" panose="02020603050405020304" pitchFamily="18" charset="0"/>
            </a:endParaRPr>
          </a:p>
          <a:p>
            <a:pPr marL="457200" lvl="1" indent="0" algn="just" eaLnBrk="1" hangingPunct="1">
              <a:lnSpc>
                <a:spcPct val="120000"/>
              </a:lnSpc>
              <a:spcBef>
                <a:spcPct val="0"/>
              </a:spcBef>
              <a:buNone/>
            </a:pPr>
            <a:r>
              <a:rPr lang="en-US" altLang="zh-CN" sz="2000" b="1" dirty="0">
                <a:solidFill>
                  <a:srgbClr val="0000FF"/>
                </a:solidFill>
                <a:latin typeface="Times New Roman" panose="02020603050405020304" pitchFamily="18" charset="0"/>
              </a:rPr>
              <a:t>for</a:t>
            </a:r>
            <a:r>
              <a:rPr lang="en-US" altLang="zh-CN" sz="2000" dirty="0">
                <a:solidFill>
                  <a:srgbClr val="0000FF"/>
                </a:solidFill>
                <a:latin typeface="Times New Roman" panose="02020603050405020304" pitchFamily="18" charset="0"/>
              </a:rPr>
              <a:t> j : = 1 to i-1</a:t>
            </a:r>
            <a:r>
              <a:rPr lang="en-US" altLang="zh-CN" sz="2000" b="1" dirty="0">
                <a:solidFill>
                  <a:srgbClr val="0000FF"/>
                </a:solidFill>
                <a:latin typeface="Times New Roman" panose="02020603050405020304" pitchFamily="18" charset="0"/>
              </a:rPr>
              <a:t> do begin</a:t>
            </a:r>
            <a:endParaRPr lang="en-US" altLang="zh-CN" sz="2000" dirty="0">
              <a:solidFill>
                <a:srgbClr val="0000FF"/>
              </a:solidFill>
              <a:latin typeface="Times New Roman" panose="02020603050405020304" pitchFamily="18" charset="0"/>
            </a:endParaRPr>
          </a:p>
          <a:p>
            <a:pPr marL="914400" lvl="2" indent="0" algn="just" eaLnBrk="1" hangingPunct="1">
              <a:lnSpc>
                <a:spcPct val="120000"/>
              </a:lnSpc>
              <a:spcBef>
                <a:spcPct val="0"/>
              </a:spcBef>
              <a:buNone/>
            </a:pPr>
            <a:r>
              <a:rPr lang="zh-CN" altLang="en-US" sz="2000" dirty="0">
                <a:solidFill>
                  <a:srgbClr val="0000FF"/>
                </a:solidFill>
                <a:latin typeface="Times New Roman" panose="02020603050405020304" pitchFamily="18" charset="0"/>
              </a:rPr>
              <a:t>用产生式 </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1</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2</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k</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代替每个形如</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i</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j</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的产生式，其中</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j</a:t>
            </a:r>
            <a:r>
              <a:rPr lang="en-US" altLang="zh-CN" sz="2000" dirty="0">
                <a:solidFill>
                  <a:srgbClr val="0000FF"/>
                </a:solidFill>
                <a:latin typeface="Times New Roman" panose="02020603050405020304" pitchFamily="18" charset="0"/>
                <a:sym typeface="Symbol" panose="05050102010706020507" pitchFamily="18" charset="2"/>
              </a:rPr>
              <a:t></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1</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2</a:t>
            </a:r>
            <a:r>
              <a:rPr lang="en-US" altLang="zh-CN" sz="2000" dirty="0">
                <a:solidFill>
                  <a:srgbClr val="0000FF"/>
                </a:solidFill>
                <a:latin typeface="Times New Roman" panose="02020603050405020304" pitchFamily="18" charset="0"/>
              </a:rPr>
              <a:t>|...|δ</a:t>
            </a:r>
            <a:r>
              <a:rPr lang="en-US" altLang="zh-CN" sz="2000" baseline="-25000" dirty="0">
                <a:solidFill>
                  <a:srgbClr val="0000FF"/>
                </a:solidFill>
                <a:latin typeface="Times New Roman" panose="02020603050405020304" pitchFamily="18" charset="0"/>
              </a:rPr>
              <a:t>k</a:t>
            </a: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是所有的当前 </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j</a:t>
            </a:r>
            <a:r>
              <a:rPr lang="zh-CN" altLang="en-US" sz="2000" dirty="0">
                <a:solidFill>
                  <a:srgbClr val="0000FF"/>
                </a:solidFill>
                <a:latin typeface="Times New Roman" panose="02020603050405020304" pitchFamily="18" charset="0"/>
              </a:rPr>
              <a:t>产生式</a:t>
            </a:r>
            <a:r>
              <a:rPr lang="zh-CN" altLang="en-US" sz="2000" baseline="-25000" dirty="0">
                <a:solidFill>
                  <a:srgbClr val="0000FF"/>
                </a:solidFill>
                <a:latin typeface="Times New Roman" panose="02020603050405020304" pitchFamily="18" charset="0"/>
              </a:rPr>
              <a:t>；</a:t>
            </a:r>
            <a:endParaRPr lang="zh-CN" altLang="en-US" sz="2000" dirty="0">
              <a:solidFill>
                <a:srgbClr val="0000FF"/>
              </a:solidFill>
              <a:latin typeface="Times New Roman" panose="02020603050405020304" pitchFamily="18" charset="0"/>
            </a:endParaRPr>
          </a:p>
          <a:p>
            <a:pPr marL="0" lvl="0" indent="0" algn="just" eaLnBrk="1" hangingPunct="1">
              <a:lnSpc>
                <a:spcPct val="120000"/>
              </a:lnSpc>
              <a:spcBef>
                <a:spcPct val="0"/>
              </a:spcBef>
              <a:buNone/>
            </a:pPr>
            <a:r>
              <a:rPr lang="zh-CN" altLang="en-US" sz="2000" dirty="0">
                <a:solidFill>
                  <a:srgbClr val="0000FF"/>
                </a:solidFill>
                <a:latin typeface="Times New Roman" panose="02020603050405020304" pitchFamily="18" charset="0"/>
              </a:rPr>
              <a:t>     </a:t>
            </a:r>
            <a:r>
              <a:rPr lang="zh-CN" altLang="en-US" sz="2000" b="1" dirty="0">
                <a:solidFill>
                  <a:srgbClr val="0000FF"/>
                </a:solidFill>
                <a:latin typeface="Times New Roman" panose="02020603050405020304" pitchFamily="18" charset="0"/>
              </a:rPr>
              <a:t>  </a:t>
            </a:r>
            <a:r>
              <a:rPr lang="en-US" altLang="zh-CN" sz="2000" b="1" dirty="0">
                <a:solidFill>
                  <a:srgbClr val="0000FF"/>
                </a:solidFill>
                <a:latin typeface="Times New Roman" panose="02020603050405020304" pitchFamily="18" charset="0"/>
              </a:rPr>
              <a:t>end </a:t>
            </a:r>
            <a:endParaRPr lang="en-US" altLang="zh-CN" sz="2000" dirty="0">
              <a:solidFill>
                <a:srgbClr val="0000FF"/>
              </a:solidFill>
              <a:latin typeface="Times New Roman" panose="02020603050405020304" pitchFamily="18" charset="0"/>
            </a:endParaRPr>
          </a:p>
          <a:p>
            <a:pPr marL="0" lvl="0" indent="0" algn="just" eaLnBrk="1" hangingPunct="1">
              <a:lnSpc>
                <a:spcPct val="120000"/>
              </a:lnSpc>
              <a:spcBef>
                <a:spcPct val="0"/>
              </a:spcBef>
              <a:buNone/>
            </a:pPr>
            <a:r>
              <a:rPr lang="en-US" altLang="zh-CN" sz="2000" dirty="0">
                <a:solidFill>
                  <a:srgbClr val="0000FF"/>
                </a:solidFill>
                <a:latin typeface="Times New Roman" panose="02020603050405020304" pitchFamily="18" charset="0"/>
              </a:rPr>
              <a:t>       </a:t>
            </a:r>
            <a:r>
              <a:rPr lang="zh-CN" altLang="en-US" sz="2000" dirty="0">
                <a:solidFill>
                  <a:srgbClr val="0000FF"/>
                </a:solidFill>
                <a:latin typeface="Times New Roman" panose="02020603050405020304" pitchFamily="18" charset="0"/>
              </a:rPr>
              <a:t>消除 </a:t>
            </a:r>
            <a:r>
              <a:rPr lang="en-US" altLang="zh-CN" sz="2000" dirty="0">
                <a:solidFill>
                  <a:srgbClr val="0000FF"/>
                </a:solidFill>
                <a:latin typeface="Times New Roman" panose="02020603050405020304" pitchFamily="18" charset="0"/>
              </a:rPr>
              <a:t>A</a:t>
            </a:r>
            <a:r>
              <a:rPr lang="en-US" altLang="zh-CN" sz="2000" baseline="-25000" dirty="0">
                <a:solidFill>
                  <a:srgbClr val="0000FF"/>
                </a:solidFill>
                <a:latin typeface="Times New Roman" panose="02020603050405020304" pitchFamily="18" charset="0"/>
              </a:rPr>
              <a:t>i</a:t>
            </a:r>
            <a:r>
              <a:rPr lang="zh-CN" altLang="en-US" sz="2000" dirty="0">
                <a:solidFill>
                  <a:srgbClr val="0000FF"/>
                </a:solidFill>
                <a:latin typeface="Times New Roman" panose="02020603050405020304" pitchFamily="18" charset="0"/>
              </a:rPr>
              <a:t>产生式中的直接左递归</a:t>
            </a:r>
            <a:endParaRPr lang="zh-CN" altLang="en-US" sz="2000" b="1" dirty="0">
              <a:solidFill>
                <a:srgbClr val="0000FF"/>
              </a:solidFill>
              <a:latin typeface="Times New Roman" panose="02020603050405020304" pitchFamily="18" charset="0"/>
            </a:endParaRPr>
          </a:p>
          <a:p>
            <a:pPr marL="0" lvl="0" indent="0" algn="just" eaLnBrk="1" hangingPunct="1">
              <a:lnSpc>
                <a:spcPct val="120000"/>
              </a:lnSpc>
              <a:spcBef>
                <a:spcPct val="0"/>
              </a:spcBef>
              <a:buNone/>
            </a:pPr>
            <a:r>
              <a:rPr lang="zh-CN" altLang="en-US" sz="2000" b="1" dirty="0">
                <a:solidFill>
                  <a:srgbClr val="0000FF"/>
                </a:solidFill>
                <a:latin typeface="Times New Roman" panose="02020603050405020304" pitchFamily="18" charset="0"/>
              </a:rPr>
              <a:t>    </a:t>
            </a:r>
            <a:r>
              <a:rPr lang="en-US" altLang="zh-CN" sz="2000" b="1" dirty="0">
                <a:solidFill>
                  <a:srgbClr val="0000FF"/>
                </a:solidFill>
                <a:latin typeface="Times New Roman" panose="02020603050405020304" pitchFamily="18" charset="0"/>
              </a:rPr>
              <a:t>end</a:t>
            </a:r>
            <a:endParaRPr lang="en-US" altLang="zh-CN" sz="2000" b="1" dirty="0">
              <a:solidFill>
                <a:srgbClr val="0000FF"/>
              </a:solidFill>
              <a:latin typeface="Times New Roman" panose="02020603050405020304" pitchFamily="18" charset="0"/>
            </a:endParaRPr>
          </a:p>
          <a:p>
            <a:pPr marL="0" lvl="0" indent="0" algn="just" eaLnBrk="1" hangingPunct="1">
              <a:spcBef>
                <a:spcPct val="0"/>
              </a:spcBef>
              <a:buNone/>
            </a:pPr>
            <a:endParaRPr lang="en-US" altLang="zh-CN" sz="2000" b="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b="1" dirty="0">
                <a:solidFill>
                  <a:srgbClr val="000000"/>
                </a:solidFill>
                <a:latin typeface="Times New Roman" panose="02020603050405020304" pitchFamily="18" charset="0"/>
              </a:rPr>
              <a:t>                             </a:t>
            </a:r>
            <a:r>
              <a:rPr lang="zh-CN" altLang="en-US" sz="2000" b="1" dirty="0">
                <a:solidFill>
                  <a:srgbClr val="000000"/>
                </a:solidFill>
                <a:latin typeface="Times New Roman" panose="02020603050405020304" pitchFamily="18" charset="0"/>
              </a:rPr>
              <a:t>图</a:t>
            </a:r>
            <a:r>
              <a:rPr lang="en-US" altLang="zh-CN" sz="2000" b="1" dirty="0">
                <a:solidFill>
                  <a:srgbClr val="000000"/>
                </a:solidFill>
                <a:latin typeface="Times New Roman" panose="02020603050405020304" pitchFamily="18" charset="0"/>
              </a:rPr>
              <a:t>4-11 </a:t>
            </a:r>
            <a:r>
              <a:rPr lang="zh-CN" altLang="en-US" sz="2000" b="1" dirty="0">
                <a:solidFill>
                  <a:srgbClr val="000000"/>
                </a:solidFill>
                <a:latin typeface="Times New Roman" panose="02020603050405020304" pitchFamily="18" charset="0"/>
              </a:rPr>
              <a:t>从文法中消除左递归的算法</a:t>
            </a:r>
            <a:endParaRPr lang="zh-CN" altLang="en-US" sz="2000" b="1" dirty="0">
              <a:solidFill>
                <a:srgbClr val="000000"/>
              </a:solidFill>
              <a:latin typeface="Times New Roman" panose="02020603050405020304" pitchFamily="18" charset="0"/>
            </a:endParaRPr>
          </a:p>
        </p:txBody>
      </p:sp>
    </p:spTree>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8131" name="Text Box 4"/>
          <p:cNvSpPr txBox="1"/>
          <p:nvPr/>
        </p:nvSpPr>
        <p:spPr>
          <a:xfrm>
            <a:off x="1258888" y="1125538"/>
            <a:ext cx="6913562" cy="492315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9900"/>
                </a:solidFill>
                <a:latin typeface="Times New Roman" panose="02020603050405020304" pitchFamily="18" charset="0"/>
              </a:rPr>
              <a:t>例</a:t>
            </a:r>
            <a:r>
              <a:rPr lang="en-US" altLang="zh-CN" sz="2000" dirty="0">
                <a:solidFill>
                  <a:srgbClr val="009900"/>
                </a:solidFill>
                <a:latin typeface="Times New Roman" panose="02020603050405020304" pitchFamily="18" charset="0"/>
              </a:rPr>
              <a:t>4.9 </a:t>
            </a:r>
            <a:endParaRPr lang="en-US" altLang="zh-CN" sz="2000" dirty="0">
              <a:solidFill>
                <a:srgbClr val="009900"/>
              </a:solidFill>
              <a:latin typeface="Times New Roman" panose="02020603050405020304" pitchFamily="18" charset="0"/>
            </a:endParaRPr>
          </a:p>
          <a:p>
            <a:pPr marL="0" lvl="0" indent="0" eaLnBrk="1" hangingPunct="1">
              <a:spcBef>
                <a:spcPct val="50000"/>
              </a:spcBef>
              <a:buNone/>
            </a:pPr>
            <a:r>
              <a:rPr lang="en-US" altLang="zh-CN" sz="2000" dirty="0">
                <a:latin typeface="Times New Roman" panose="02020603050405020304" pitchFamily="18" charset="0"/>
              </a:rPr>
              <a:t>              </a:t>
            </a:r>
            <a:r>
              <a:rPr lang="en-US" altLang="zh-CN" sz="2000" dirty="0">
                <a:solidFill>
                  <a:srgbClr val="000000"/>
                </a:solidFill>
                <a:latin typeface="Times New Roman" panose="02020603050405020304" pitchFamily="18" charset="0"/>
              </a:rPr>
              <a:t>S -&gt; Aa | b</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A -&gt; Ac | Sd | ε</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00"/>
                </a:solidFill>
                <a:latin typeface="Times New Roman" panose="02020603050405020304" pitchFamily="18" charset="0"/>
              </a:rPr>
              <a:t>排序</a:t>
            </a:r>
            <a:r>
              <a:rPr lang="en-US" altLang="zh-CN" sz="2000" dirty="0">
                <a:solidFill>
                  <a:srgbClr val="000000"/>
                </a:solidFill>
                <a:latin typeface="Times New Roman" panose="02020603050405020304" pitchFamily="18" charset="0"/>
              </a:rPr>
              <a:t>:  S</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A</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i </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j </a:t>
            </a:r>
            <a:r>
              <a:rPr lang="zh-CN" altLang="en-US" sz="2000" dirty="0">
                <a:solidFill>
                  <a:srgbClr val="000000"/>
                </a:solidFill>
                <a:latin typeface="Times New Roman" panose="02020603050405020304" pitchFamily="18" charset="0"/>
              </a:rPr>
              <a:t>＝ </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i </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2</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j </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a:t>
            </a:r>
            <a:r>
              <a:rPr lang="zh-CN" altLang="en-US" sz="2000" dirty="0">
                <a:solidFill>
                  <a:srgbClr val="000000"/>
                </a:solidFill>
                <a:highlight>
                  <a:srgbClr val="FFFF00"/>
                </a:highlight>
                <a:latin typeface="Times New Roman" panose="02020603050405020304" pitchFamily="18" charset="0"/>
              </a:rPr>
              <a:t>用</a:t>
            </a:r>
            <a:r>
              <a:rPr lang="en-US" altLang="zh-CN" sz="2000" dirty="0">
                <a:solidFill>
                  <a:srgbClr val="000000"/>
                </a:solidFill>
                <a:highlight>
                  <a:srgbClr val="FFFF00"/>
                </a:highlight>
                <a:latin typeface="Times New Roman" panose="02020603050405020304" pitchFamily="18" charset="0"/>
              </a:rPr>
              <a:t>S</a:t>
            </a:r>
            <a:r>
              <a:rPr lang="zh-CN" altLang="en-US" sz="2000" dirty="0">
                <a:solidFill>
                  <a:srgbClr val="000000"/>
                </a:solidFill>
                <a:highlight>
                  <a:srgbClr val="FFFF00"/>
                </a:highlight>
                <a:latin typeface="Times New Roman" panose="02020603050405020304" pitchFamily="18" charset="0"/>
              </a:rPr>
              <a:t>产生式代替</a:t>
            </a:r>
            <a:r>
              <a:rPr lang="en-US" altLang="zh-CN" sz="2000" dirty="0">
                <a:solidFill>
                  <a:srgbClr val="000000"/>
                </a:solidFill>
                <a:highlight>
                  <a:srgbClr val="FFFF00"/>
                </a:highlight>
                <a:latin typeface="Times New Roman" panose="02020603050405020304" pitchFamily="18" charset="0"/>
              </a:rPr>
              <a:t>A </a:t>
            </a:r>
            <a:r>
              <a:rPr lang="zh-CN" altLang="en-US" sz="2000" dirty="0">
                <a:solidFill>
                  <a:srgbClr val="000000"/>
                </a:solidFill>
                <a:highlight>
                  <a:srgbClr val="FFFF00"/>
                </a:highlight>
                <a:latin typeface="Times New Roman" panose="02020603050405020304" pitchFamily="18" charset="0"/>
              </a:rPr>
              <a:t>－</a:t>
            </a:r>
            <a:r>
              <a:rPr lang="en-US" altLang="zh-CN" sz="2000" dirty="0">
                <a:solidFill>
                  <a:srgbClr val="000000"/>
                </a:solidFill>
                <a:highlight>
                  <a:srgbClr val="FFFF00"/>
                </a:highlight>
                <a:latin typeface="Times New Roman" panose="02020603050405020304" pitchFamily="18" charset="0"/>
              </a:rPr>
              <a:t>&gt; Sd</a:t>
            </a:r>
            <a:r>
              <a:rPr lang="zh-CN" altLang="en-US" sz="2000" dirty="0">
                <a:solidFill>
                  <a:srgbClr val="000000"/>
                </a:solidFill>
                <a:highlight>
                  <a:srgbClr val="FFFF00"/>
                </a:highlight>
                <a:latin typeface="Times New Roman" panose="02020603050405020304" pitchFamily="18" charset="0"/>
              </a:rPr>
              <a:t>中的</a:t>
            </a:r>
            <a:r>
              <a:rPr lang="en-US" altLang="zh-CN" sz="2000" dirty="0">
                <a:solidFill>
                  <a:srgbClr val="000000"/>
                </a:solidFill>
                <a:highlight>
                  <a:srgbClr val="FFFF00"/>
                </a:highlight>
                <a:latin typeface="Times New Roman" panose="02020603050405020304" pitchFamily="18" charset="0"/>
              </a:rPr>
              <a:t>S</a:t>
            </a:r>
            <a:r>
              <a:rPr lang="zh-CN" altLang="en-US" sz="2000" dirty="0">
                <a:solidFill>
                  <a:srgbClr val="000000"/>
                </a:solidFill>
                <a:highlight>
                  <a:srgbClr val="FFFF00"/>
                </a:highlight>
                <a:latin typeface="Times New Roman" panose="02020603050405020304" pitchFamily="18" charset="0"/>
              </a:rPr>
              <a:t>（间接化</a:t>
            </a:r>
            <a:r>
              <a:rPr lang="zh-CN" altLang="en-US" sz="2000" dirty="0">
                <a:solidFill>
                  <a:srgbClr val="000000"/>
                </a:solidFill>
                <a:highlight>
                  <a:srgbClr val="FFFF00"/>
                </a:highlight>
                <a:latin typeface="Times New Roman" panose="02020603050405020304" pitchFamily="18" charset="0"/>
              </a:rPr>
              <a:t>直接）</a:t>
            </a:r>
            <a:r>
              <a:rPr lang="zh-CN" altLang="en-US" sz="2000" dirty="0">
                <a:solidFill>
                  <a:srgbClr val="000000"/>
                </a:solidFill>
                <a:latin typeface="Times New Roman" panose="02020603050405020304" pitchFamily="18" charset="0"/>
              </a:rPr>
              <a:t>，得：</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1800" dirty="0">
                <a:solidFill>
                  <a:srgbClr val="000000"/>
                </a:solidFill>
              </a:rPr>
              <a:t>           </a:t>
            </a:r>
            <a:r>
              <a:rPr lang="en-US" altLang="zh-CN" sz="1800" dirty="0">
                <a:solidFill>
                  <a:srgbClr val="0000CC"/>
                </a:solidFill>
              </a:rPr>
              <a:t>A -&gt; Ac | Aad | bd |</a:t>
            </a:r>
            <a:r>
              <a:rPr lang="en-US" altLang="zh-CN" sz="1800" dirty="0">
                <a:solidFill>
                  <a:srgbClr val="0000CC"/>
                </a:solidFill>
                <a:highlight>
                  <a:srgbClr val="FFFF00"/>
                </a:highlight>
              </a:rPr>
              <a:t> ε</a:t>
            </a:r>
            <a:endParaRPr lang="en-US" altLang="zh-CN" sz="1800" dirty="0">
              <a:solidFill>
                <a:srgbClr val="0000CC"/>
              </a:solidFill>
              <a:highlight>
                <a:srgbClr val="FFFF00"/>
              </a:highlight>
            </a:endParaRPr>
          </a:p>
          <a:p>
            <a:pPr marL="0" lvl="0" indent="0" eaLnBrk="1" hangingPunct="1">
              <a:spcBef>
                <a:spcPct val="50000"/>
              </a:spcBef>
              <a:buNone/>
            </a:pPr>
            <a:r>
              <a:rPr lang="zh-CN" altLang="en-US" sz="1800" dirty="0">
                <a:solidFill>
                  <a:srgbClr val="000000"/>
                </a:solidFill>
              </a:rPr>
              <a:t>消除</a:t>
            </a:r>
            <a:r>
              <a:rPr lang="en-US" altLang="zh-CN" sz="1800" dirty="0">
                <a:solidFill>
                  <a:srgbClr val="000000"/>
                </a:solidFill>
              </a:rPr>
              <a:t>A</a:t>
            </a:r>
            <a:r>
              <a:rPr lang="zh-CN" altLang="en-US" sz="1800" dirty="0">
                <a:solidFill>
                  <a:srgbClr val="000000"/>
                </a:solidFill>
              </a:rPr>
              <a:t>产生式中的直接左递归：</a:t>
            </a:r>
            <a:endParaRPr lang="zh-CN" altLang="en-US" sz="1800" dirty="0">
              <a:solidFill>
                <a:srgbClr val="000000"/>
              </a:solidFill>
            </a:endParaRPr>
          </a:p>
          <a:p>
            <a:pPr marL="0" lvl="0" indent="0" eaLnBrk="1" hangingPunct="1">
              <a:spcBef>
                <a:spcPct val="50000"/>
              </a:spcBef>
              <a:buNone/>
            </a:pPr>
            <a:r>
              <a:rPr lang="zh-CN" altLang="en-US" sz="1800" dirty="0">
                <a:solidFill>
                  <a:srgbClr val="000000"/>
                </a:solidFill>
              </a:rPr>
              <a:t>           </a:t>
            </a:r>
            <a:r>
              <a:rPr lang="en-US" altLang="zh-CN" sz="2000" dirty="0">
                <a:solidFill>
                  <a:srgbClr val="0000CC"/>
                </a:solidFill>
                <a:latin typeface="Times New Roman" panose="02020603050405020304" pitchFamily="18" charset="0"/>
              </a:rPr>
              <a:t>S -&gt; Aa | b</a:t>
            </a:r>
            <a:endParaRPr lang="en-US" altLang="zh-CN" sz="2000" dirty="0">
              <a:solidFill>
                <a:srgbClr val="0000CC"/>
              </a:solidFill>
              <a:latin typeface="Times New Roman" panose="02020603050405020304" pitchFamily="18" charset="0"/>
            </a:endParaRPr>
          </a:p>
          <a:p>
            <a:pPr marL="0" lvl="0" indent="0" eaLnBrk="1" hangingPunct="1">
              <a:spcBef>
                <a:spcPct val="0"/>
              </a:spcBef>
              <a:buNone/>
            </a:pPr>
            <a:r>
              <a:rPr lang="en-US" altLang="zh-CN" sz="1800" dirty="0">
                <a:solidFill>
                  <a:srgbClr val="0000CC"/>
                </a:solidFill>
              </a:rPr>
              <a:t>           </a:t>
            </a:r>
            <a:r>
              <a:rPr lang="en-US" altLang="zh-CN" sz="2000" dirty="0">
                <a:solidFill>
                  <a:srgbClr val="0000CC"/>
                </a:solidFill>
                <a:latin typeface="Times New Roman" panose="02020603050405020304" pitchFamily="18" charset="0"/>
              </a:rPr>
              <a:t>A -&gt; bdA’ | A’</a:t>
            </a:r>
            <a:endParaRPr lang="en-US" altLang="zh-CN" sz="2000" dirty="0">
              <a:solidFill>
                <a:srgbClr val="0000CC"/>
              </a:solidFill>
              <a:latin typeface="Times New Roman" panose="02020603050405020304" pitchFamily="18" charset="0"/>
            </a:endParaRPr>
          </a:p>
          <a:p>
            <a:pPr marL="0" lvl="0" indent="0" eaLnBrk="1" hangingPunct="1">
              <a:spcBef>
                <a:spcPct val="0"/>
              </a:spcBef>
              <a:buNone/>
            </a:pPr>
            <a:r>
              <a:rPr lang="en-US" altLang="zh-CN" sz="1800" dirty="0">
                <a:solidFill>
                  <a:srgbClr val="0000CC"/>
                </a:solidFill>
              </a:rPr>
              <a:t>           </a:t>
            </a:r>
            <a:r>
              <a:rPr lang="en-US" altLang="zh-CN" sz="2000" dirty="0">
                <a:solidFill>
                  <a:srgbClr val="0000CC"/>
                </a:solidFill>
                <a:latin typeface="Times New Roman" panose="02020603050405020304" pitchFamily="18" charset="0"/>
              </a:rPr>
              <a:t>A’ -&gt; cA’ | adA’ |ε</a:t>
            </a:r>
            <a:r>
              <a:rPr lang="en-US" altLang="zh-CN" sz="1800" dirty="0"/>
              <a:t> </a:t>
            </a:r>
            <a:endParaRPr lang="en-US" altLang="zh-CN" sz="1800" dirty="0"/>
          </a:p>
        </p:txBody>
      </p:sp>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9155" name="Rectangle 3"/>
          <p:cNvSpPr>
            <a:spLocks noGrp="1"/>
          </p:cNvSpPr>
          <p:nvPr>
            <p:ph idx="1"/>
          </p:nvPr>
        </p:nvSpPr>
        <p:spPr>
          <a:xfrm>
            <a:off x="468313" y="620713"/>
            <a:ext cx="3671887" cy="360362"/>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4.3.4 </a:t>
            </a:r>
            <a:r>
              <a:rPr lang="zh-CN" altLang="en-US" sz="2800" b="1" dirty="0">
                <a:solidFill>
                  <a:srgbClr val="660033"/>
                </a:solidFill>
                <a:latin typeface="宋体" panose="02010600030101010101" pitchFamily="2" charset="-122"/>
                <a:cs typeface="Times New Roman" panose="02020603050405020304" pitchFamily="18" charset="0"/>
              </a:rPr>
              <a:t>提取左因子</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49156" name="Text Box 4"/>
          <p:cNvSpPr txBox="1"/>
          <p:nvPr/>
        </p:nvSpPr>
        <p:spPr>
          <a:xfrm>
            <a:off x="684213" y="1268413"/>
            <a:ext cx="7921625" cy="5078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000" dirty="0">
                <a:solidFill>
                  <a:srgbClr val="000000"/>
                </a:solidFill>
                <a:latin typeface="Times New Roman" panose="02020603050405020304" pitchFamily="18" charset="0"/>
              </a:rPr>
              <a:t>提取左因子是一种对产生适合预测分析的文法非常有用的文法变换。</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CC"/>
                </a:solidFill>
                <a:latin typeface="Times New Roman" panose="02020603050405020304" pitchFamily="18" charset="0"/>
              </a:rPr>
              <a:t>基本思想：</a:t>
            </a:r>
            <a:r>
              <a:rPr lang="zh-CN" altLang="en-US" sz="2000" dirty="0">
                <a:solidFill>
                  <a:srgbClr val="000000"/>
                </a:solidFill>
                <a:latin typeface="Times New Roman" panose="02020603050405020304" pitchFamily="18" charset="0"/>
              </a:rPr>
              <a:t>当不清楚应该用两个候选式中的哪一个来替换非终结符</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时，可改写</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产生式来推迟这种决定，直到看见足够多的输入能作出正确选择为止。</a:t>
            </a:r>
            <a:endParaRPr lang="zh-CN" altLang="en-US" sz="2000" dirty="0">
              <a:solidFill>
                <a:srgbClr val="000000"/>
              </a:solidFill>
              <a:latin typeface="Times New Roman" panose="02020603050405020304" pitchFamily="18" charset="0"/>
            </a:endParaRPr>
          </a:p>
          <a:p>
            <a:pPr marL="0" lvl="0" indent="0" algn="just" eaLnBrk="1" hangingPunct="1">
              <a:spcBef>
                <a:spcPct val="0"/>
              </a:spcBef>
              <a:buNone/>
            </a:pPr>
            <a:endParaRPr lang="zh-CN" altLang="en-US" sz="2400" dirty="0">
              <a:solidFill>
                <a:srgbClr val="0000CC"/>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例如：</a:t>
            </a:r>
            <a:r>
              <a:rPr lang="en-US" altLang="zh-CN" sz="2000" i="1" dirty="0">
                <a:solidFill>
                  <a:srgbClr val="000000"/>
                </a:solidFill>
                <a:latin typeface="Times New Roman" panose="02020603050405020304" pitchFamily="18" charset="0"/>
              </a:rPr>
              <a:t>stmt</a:t>
            </a:r>
            <a:r>
              <a:rPr lang="en-US" altLang="zh-CN" sz="2000" dirty="0">
                <a:solidFill>
                  <a:srgbClr val="000000"/>
                </a:solidFill>
                <a:latin typeface="Times New Roman" panose="02020603050405020304" pitchFamily="18" charset="0"/>
              </a:rPr>
              <a:t>-&gt;</a:t>
            </a:r>
            <a:r>
              <a:rPr lang="en-US" altLang="zh-CN" sz="2000" b="1" dirty="0">
                <a:solidFill>
                  <a:srgbClr val="000000"/>
                </a:solidFill>
                <a:latin typeface="Times New Roman" panose="02020603050405020304" pitchFamily="18" charset="0"/>
              </a:rPr>
              <a:t>if </a:t>
            </a:r>
            <a:r>
              <a:rPr lang="en-US" altLang="zh-CN" sz="2000" i="1" dirty="0">
                <a:solidFill>
                  <a:srgbClr val="000000"/>
                </a:solidFill>
                <a:latin typeface="Times New Roman" panose="02020603050405020304" pitchFamily="18" charset="0"/>
              </a:rPr>
              <a:t>expr</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stmt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stmt</a:t>
            </a:r>
            <a:endParaRPr lang="en-US" altLang="zh-CN" sz="2000" i="1" dirty="0">
              <a:solidFill>
                <a:srgbClr val="000000"/>
              </a:solidFill>
              <a:latin typeface="Times New Roman" panose="02020603050405020304" pitchFamily="18" charset="0"/>
            </a:endParaRPr>
          </a:p>
          <a:p>
            <a:pPr marL="0" lvl="0" indent="0" algn="just" eaLnBrk="1" hangingPunct="1">
              <a:spcBef>
                <a:spcPct val="0"/>
              </a:spcBef>
              <a:buNone/>
            </a:pP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if</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expr</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then</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stmt</a:t>
            </a:r>
            <a:endParaRPr lang="en-US" altLang="zh-CN" sz="2000" i="1" dirty="0">
              <a:solidFill>
                <a:srgbClr val="000000"/>
              </a:solidFill>
              <a:latin typeface="Times New Roman" panose="02020603050405020304" pitchFamily="18" charset="0"/>
            </a:endParaRPr>
          </a:p>
          <a:p>
            <a:pPr marL="0" lvl="0" indent="0" algn="just" eaLnBrk="1" hangingPunct="1">
              <a:spcBef>
                <a:spcPct val="0"/>
              </a:spcBef>
              <a:buNone/>
            </a:pPr>
            <a:endParaRPr lang="en-US" altLang="zh-CN" sz="2000" i="1" dirty="0">
              <a:solidFill>
                <a:srgbClr val="000000"/>
              </a:solidFill>
              <a:latin typeface="Times New Roman" panose="02020603050405020304" pitchFamily="18" charset="0"/>
            </a:endParaRPr>
          </a:p>
          <a:p>
            <a:pPr marL="0" lvl="0" indent="0" algn="just" eaLnBrk="1" hangingPunct="1">
              <a:spcBef>
                <a:spcPct val="0"/>
              </a:spcBef>
              <a:buNone/>
            </a:pPr>
            <a:r>
              <a:rPr lang="zh-CN" altLang="en-US" sz="2000" dirty="0">
                <a:solidFill>
                  <a:srgbClr val="000000"/>
                </a:solidFill>
                <a:latin typeface="Times New Roman" panose="02020603050405020304" pitchFamily="18" charset="0"/>
              </a:rPr>
              <a:t>一般的，如果</a:t>
            </a:r>
            <a:r>
              <a:rPr lang="en-US" altLang="zh-CN" sz="2000" b="1" dirty="0">
                <a:latin typeface="Times New Roman" panose="02020603050405020304" pitchFamily="18" charset="0"/>
              </a:rPr>
              <a:t>A </a:t>
            </a:r>
            <a:r>
              <a:rPr lang="en-US" altLang="zh-CN" sz="2000" b="1" dirty="0">
                <a:latin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rPr>
              <a:t>1</a:t>
            </a:r>
            <a:r>
              <a:rPr lang="en-US" altLang="zh-CN" sz="2000" b="1" dirty="0">
                <a:latin typeface="Times New Roman" panose="02020603050405020304" pitchFamily="18" charset="0"/>
              </a:rPr>
              <a:t> | </a:t>
            </a:r>
            <a:r>
              <a:rPr lang="en-US" altLang="zh-CN" sz="2000" b="1" dirty="0">
                <a:latin typeface="Times New Roman" panose="02020603050405020304" pitchFamily="18" charset="0"/>
                <a:sym typeface="Symbol" panose="05050102010706020507" pitchFamily="18" charset="2"/>
              </a:rPr>
              <a:t></a:t>
            </a:r>
            <a:r>
              <a:rPr lang="en-US" altLang="zh-CN" sz="2000" b="1" baseline="-25000" dirty="0">
                <a:latin typeface="Times New Roman" panose="02020603050405020304" pitchFamily="18" charset="0"/>
              </a:rPr>
              <a:t>2</a:t>
            </a:r>
            <a:r>
              <a:rPr lang="zh-CN" altLang="en-US" sz="2000" dirty="0">
                <a:solidFill>
                  <a:srgbClr val="000000"/>
                </a:solidFill>
                <a:latin typeface="Times New Roman" panose="02020603050405020304" pitchFamily="18" charset="0"/>
              </a:rPr>
              <a:t>是</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的两个产生式，输入字符串由从</a:t>
            </a:r>
            <a:r>
              <a:rPr lang="zh-CN" altLang="en-US" sz="2000" dirty="0">
                <a:solidFill>
                  <a:srgbClr val="000000"/>
                </a:solidFill>
                <a:latin typeface="Times New Roman" panose="02020603050405020304" pitchFamily="18" charset="0"/>
                <a:sym typeface="Symbol" panose="05050102010706020507" pitchFamily="18" charset="2"/>
              </a:rPr>
              <a:t></a:t>
            </a:r>
            <a:r>
              <a:rPr lang="zh-CN" altLang="en-US" sz="2000" dirty="0">
                <a:solidFill>
                  <a:srgbClr val="000000"/>
                </a:solidFill>
                <a:sym typeface="Symbol" panose="05050102010706020507" pitchFamily="18" charset="2"/>
              </a:rPr>
              <a:t>导出的非空串开始，我们不知道是用</a:t>
            </a:r>
            <a:r>
              <a:rPr lang="zh-CN" altLang="en-US" sz="2000" dirty="0">
                <a:solidFill>
                  <a:srgbClr val="000000"/>
                </a:solidFill>
                <a:latin typeface="Times New Roman" panose="02020603050405020304" pitchFamily="18" charset="0"/>
                <a:sym typeface="Symbol" panose="05050102010706020507" pitchFamily="18" charset="2"/>
              </a:rPr>
              <a:t></a:t>
            </a:r>
            <a:r>
              <a:rPr lang="en-US" altLang="zh-CN" sz="2000" baseline="-25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来扩展</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还是用</a:t>
            </a:r>
            <a:r>
              <a:rPr lang="zh-CN" altLang="en-US" sz="2000" dirty="0">
                <a:solidFill>
                  <a:srgbClr val="000000"/>
                </a:solidFill>
                <a:latin typeface="Times New Roman" panose="02020603050405020304" pitchFamily="18" charset="0"/>
                <a:sym typeface="Symbol" panose="05050102010706020507" pitchFamily="18" charset="2"/>
              </a:rPr>
              <a:t></a:t>
            </a:r>
            <a:r>
              <a:rPr lang="en-US" altLang="zh-CN" sz="2000" baseline="-25000" dirty="0">
                <a:solidFill>
                  <a:srgbClr val="000000"/>
                </a:solidFill>
                <a:latin typeface="Times New Roman" panose="02020603050405020304" pitchFamily="18" charset="0"/>
              </a:rPr>
              <a:t>2</a:t>
            </a:r>
            <a:r>
              <a:rPr lang="zh-CN" altLang="en-US" sz="2000" dirty="0">
                <a:solidFill>
                  <a:srgbClr val="000000"/>
                </a:solidFill>
                <a:latin typeface="Times New Roman" panose="02020603050405020304" pitchFamily="18" charset="0"/>
              </a:rPr>
              <a:t>。我们可以通过先将</a:t>
            </a:r>
            <a:r>
              <a:rPr lang="en-US" altLang="zh-CN" sz="2000" dirty="0">
                <a:solidFill>
                  <a:srgbClr val="000000"/>
                </a:solidFill>
                <a:highlight>
                  <a:srgbClr val="FFFF00"/>
                </a:highlight>
                <a:latin typeface="Times New Roman" panose="02020603050405020304" pitchFamily="18" charset="0"/>
              </a:rPr>
              <a:t>A</a:t>
            </a:r>
            <a:r>
              <a:rPr lang="zh-CN" altLang="en-US" sz="2000" dirty="0">
                <a:solidFill>
                  <a:srgbClr val="000000"/>
                </a:solidFill>
                <a:highlight>
                  <a:srgbClr val="FFFF00"/>
                </a:highlight>
                <a:latin typeface="Times New Roman" panose="02020603050405020304" pitchFamily="18" charset="0"/>
              </a:rPr>
              <a:t>扩展到</a:t>
            </a:r>
            <a:r>
              <a:rPr lang="zh-CN" altLang="en-US" sz="2000" dirty="0">
                <a:solidFill>
                  <a:srgbClr val="000000"/>
                </a:solidFill>
                <a:highlight>
                  <a:srgbClr val="FFFF00"/>
                </a:highlight>
                <a:sym typeface="Symbol" panose="05050102010706020507" pitchFamily="18" charset="2"/>
              </a:rPr>
              <a:t></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sym typeface="Symbol" panose="05050102010706020507" pitchFamily="18" charset="2"/>
              </a:rPr>
              <a:t>来推迟这个决定。然后扫描完由导出的输入字符串后，再把</a:t>
            </a:r>
            <a:r>
              <a:rPr lang="en-US" altLang="zh-CN" sz="20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2000" dirty="0">
                <a:solidFill>
                  <a:srgbClr val="000000"/>
                </a:solidFill>
                <a:highlight>
                  <a:srgbClr val="FFFF00"/>
                </a:highlight>
                <a:sym typeface="Symbol" panose="05050102010706020507" pitchFamily="18" charset="2"/>
              </a:rPr>
              <a:t>扩展成</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a:t>
            </a:r>
            <a:r>
              <a:rPr lang="en-US" altLang="zh-CN" sz="2000" baseline="-25000" dirty="0">
                <a:solidFill>
                  <a:srgbClr val="000000"/>
                </a:solidFill>
                <a:highlight>
                  <a:srgbClr val="FFFF00"/>
                </a:highlight>
                <a:latin typeface="Times New Roman" panose="02020603050405020304" pitchFamily="18" charset="0"/>
              </a:rPr>
              <a:t>1</a:t>
            </a:r>
            <a:r>
              <a:rPr lang="zh-CN" altLang="en-US" sz="2000" dirty="0">
                <a:solidFill>
                  <a:srgbClr val="000000"/>
                </a:solidFill>
                <a:highlight>
                  <a:srgbClr val="FFFF00"/>
                </a:highlight>
              </a:rPr>
              <a:t>或</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a:t>
            </a:r>
            <a:r>
              <a:rPr lang="en-US" altLang="zh-CN" sz="2000" baseline="-25000" dirty="0">
                <a:solidFill>
                  <a:srgbClr val="000000"/>
                </a:solidFill>
                <a:highlight>
                  <a:srgbClr val="FFFF00"/>
                </a:highlight>
                <a:latin typeface="Times New Roman" panose="02020603050405020304" pitchFamily="18" charset="0"/>
              </a:rPr>
              <a:t>2</a:t>
            </a:r>
            <a:r>
              <a:rPr lang="zh-CN" altLang="en-US" sz="2000" dirty="0">
                <a:solidFill>
                  <a:srgbClr val="000000"/>
                </a:solidFill>
                <a:highlight>
                  <a:srgbClr val="FFFF00"/>
                </a:highlight>
              </a:rPr>
              <a:t>，亦即</a:t>
            </a:r>
            <a:r>
              <a:rPr lang="zh-CN" altLang="en-US" sz="2000" dirty="0">
                <a:solidFill>
                  <a:srgbClr val="0000FF"/>
                </a:solidFill>
                <a:highlight>
                  <a:srgbClr val="FFFF00"/>
                </a:highlight>
                <a:ea typeface="华文新魏" panose="02010800040101010101" pitchFamily="2" charset="-122"/>
              </a:rPr>
              <a:t>提取左因子</a:t>
            </a:r>
            <a:r>
              <a:rPr lang="zh-CN" altLang="en-US" sz="2000" dirty="0">
                <a:solidFill>
                  <a:srgbClr val="000000"/>
                </a:solidFill>
                <a:highlight>
                  <a:srgbClr val="FFFF00"/>
                </a:highlight>
              </a:rPr>
              <a:t>。</a:t>
            </a:r>
            <a:r>
              <a:rPr lang="zh-CN" altLang="en-US" sz="2000" dirty="0">
                <a:solidFill>
                  <a:srgbClr val="000000"/>
                </a:solidFill>
              </a:rPr>
              <a:t>经过这样的变换后，原产生式变成：</a:t>
            </a:r>
            <a:endParaRPr lang="zh-CN" altLang="en-US" sz="2000" dirty="0">
              <a:solidFill>
                <a:srgbClr val="000000"/>
              </a:solidFill>
            </a:endParaRPr>
          </a:p>
          <a:p>
            <a:pPr marL="0" lvl="0" indent="0" algn="just" eaLnBrk="1" hangingPunct="1">
              <a:spcBef>
                <a:spcPct val="0"/>
              </a:spcBef>
              <a:buNone/>
            </a:pPr>
            <a:r>
              <a:rPr lang="zh-CN" altLang="en-US" sz="1800" b="1" dirty="0"/>
              <a:t>            </a:t>
            </a:r>
            <a:r>
              <a:rPr lang="en-US" altLang="zh-CN" sz="2000" b="1" dirty="0">
                <a:solidFill>
                  <a:srgbClr val="0070C0"/>
                </a:solidFill>
                <a:latin typeface="Times New Roman" panose="02020603050405020304" pitchFamily="18" charset="0"/>
              </a:rPr>
              <a:t>A </a:t>
            </a:r>
            <a:r>
              <a:rPr lang="en-US" altLang="zh-CN" sz="2000" b="1" dirty="0">
                <a:solidFill>
                  <a:srgbClr val="0070C0"/>
                </a:solidFill>
                <a:latin typeface="Times New Roman" panose="02020603050405020304" pitchFamily="18" charset="0"/>
                <a:sym typeface="Symbol" panose="05050102010706020507" pitchFamily="18" charset="2"/>
              </a:rPr>
              <a:t>A’</a:t>
            </a:r>
            <a:endParaRPr lang="en-US" altLang="zh-CN" sz="2000" b="1" dirty="0">
              <a:solidFill>
                <a:srgbClr val="0070C0"/>
              </a:solidFill>
              <a:latin typeface="Times New Roman" panose="02020603050405020304" pitchFamily="18" charset="0"/>
              <a:sym typeface="Symbol" panose="05050102010706020507" pitchFamily="18" charset="2"/>
            </a:endParaRPr>
          </a:p>
          <a:p>
            <a:pPr marL="0" lvl="0" indent="0" algn="just" eaLnBrk="1" hangingPunct="1">
              <a:spcBef>
                <a:spcPct val="0"/>
              </a:spcBef>
              <a:buNone/>
            </a:pPr>
            <a:r>
              <a:rPr lang="en-US" altLang="zh-CN" sz="2000" b="1" dirty="0">
                <a:solidFill>
                  <a:srgbClr val="0070C0"/>
                </a:solidFill>
                <a:latin typeface="Times New Roman" panose="02020603050405020304" pitchFamily="18" charset="0"/>
                <a:sym typeface="Symbol" panose="05050102010706020507" pitchFamily="18" charset="2"/>
              </a:rPr>
              <a:t>               A’  </a:t>
            </a:r>
            <a:r>
              <a:rPr lang="en-US" altLang="zh-CN" sz="2000" b="1" dirty="0">
                <a:solidFill>
                  <a:srgbClr val="0070C0"/>
                </a:solidFill>
                <a:latin typeface="Times New Roman" panose="02020603050405020304" pitchFamily="18" charset="0"/>
              </a:rPr>
              <a:t>1| </a:t>
            </a:r>
            <a:r>
              <a:rPr lang="en-US" altLang="zh-CN" sz="2000" b="1" dirty="0">
                <a:solidFill>
                  <a:srgbClr val="0070C0"/>
                </a:solidFill>
                <a:latin typeface="Times New Roman" panose="02020603050405020304" pitchFamily="18" charset="0"/>
                <a:sym typeface="Symbol" panose="05050102010706020507" pitchFamily="18" charset="2"/>
              </a:rPr>
              <a:t></a:t>
            </a:r>
            <a:r>
              <a:rPr lang="en-US" altLang="zh-CN" sz="2000" b="1" dirty="0">
                <a:solidFill>
                  <a:srgbClr val="0070C0"/>
                </a:solidFill>
                <a:latin typeface="Times New Roman" panose="02020603050405020304" pitchFamily="18" charset="0"/>
              </a:rPr>
              <a:t>2</a:t>
            </a:r>
            <a:endParaRPr lang="en-US" altLang="zh-CN" sz="2400" b="1" dirty="0">
              <a:solidFill>
                <a:srgbClr val="0070C0"/>
              </a:solidFill>
              <a:latin typeface="Times New Roman" panose="02020603050405020304" pitchFamily="18" charset="0"/>
            </a:endParaRPr>
          </a:p>
        </p:txBody>
      </p:sp>
    </p:spTree>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0179" name="Text Box 9"/>
          <p:cNvSpPr txBox="1"/>
          <p:nvPr/>
        </p:nvSpPr>
        <p:spPr>
          <a:xfrm>
            <a:off x="900113" y="981075"/>
            <a:ext cx="7416800" cy="435419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009900"/>
                </a:solidFill>
              </a:rPr>
              <a:t>算法</a:t>
            </a:r>
            <a:r>
              <a:rPr lang="en-US" altLang="zh-CN" sz="2000" b="1" dirty="0">
                <a:solidFill>
                  <a:srgbClr val="009900"/>
                </a:solidFill>
              </a:rPr>
              <a:t>4.10. </a:t>
            </a:r>
            <a:r>
              <a:rPr lang="zh-CN" altLang="en-US" sz="2000" b="1" dirty="0">
                <a:solidFill>
                  <a:srgbClr val="009900"/>
                </a:solidFill>
                <a:highlight>
                  <a:srgbClr val="FFFF00"/>
                </a:highlight>
                <a:latin typeface="Times New Roman" panose="02020603050405020304" pitchFamily="18" charset="0"/>
              </a:rPr>
              <a:t>提取左因子</a:t>
            </a:r>
            <a:endParaRPr lang="zh-CN" altLang="en-US" sz="2000" b="1" dirty="0">
              <a:solidFill>
                <a:srgbClr val="009900"/>
              </a:solidFill>
              <a:latin typeface="Times New Roman" panose="02020603050405020304" pitchFamily="18" charset="0"/>
            </a:endParaRPr>
          </a:p>
          <a:p>
            <a:pPr marL="0" lvl="0" indent="0" eaLnBrk="1" hangingPunct="1">
              <a:spcBef>
                <a:spcPct val="50000"/>
              </a:spcBef>
              <a:buNone/>
            </a:pPr>
            <a:r>
              <a:rPr lang="zh-CN" altLang="en-US" sz="1800" dirty="0"/>
              <a:t>输入</a:t>
            </a:r>
            <a:r>
              <a:rPr lang="en-US" altLang="zh-CN" sz="1800" dirty="0"/>
              <a:t>: </a:t>
            </a:r>
            <a:r>
              <a:rPr lang="zh-CN" altLang="en-US" sz="2000" dirty="0">
                <a:solidFill>
                  <a:srgbClr val="000000"/>
                </a:solidFill>
                <a:latin typeface="Times New Roman" panose="02020603050405020304" pitchFamily="18" charset="0"/>
              </a:rPr>
              <a:t>文法</a:t>
            </a:r>
            <a:r>
              <a:rPr lang="en-US" altLang="zh-CN" sz="2000" dirty="0">
                <a:solidFill>
                  <a:srgbClr val="000000"/>
                </a:solidFill>
                <a:latin typeface="Times New Roman" panose="02020603050405020304" pitchFamily="18" charset="0"/>
              </a:rPr>
              <a:t>G</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zh-CN" altLang="en-US" sz="1800" dirty="0"/>
              <a:t>输出</a:t>
            </a:r>
            <a:r>
              <a:rPr lang="en-US" altLang="zh-CN" sz="1800" dirty="0"/>
              <a:t>: </a:t>
            </a:r>
            <a:r>
              <a:rPr lang="zh-CN" altLang="en-US" sz="2000" dirty="0">
                <a:solidFill>
                  <a:srgbClr val="000000"/>
                </a:solidFill>
                <a:latin typeface="Times New Roman" panose="02020603050405020304" pitchFamily="18" charset="0"/>
              </a:rPr>
              <a:t>一个等价的提取了左因子的文法</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1800" dirty="0"/>
              <a:t>方法</a:t>
            </a:r>
            <a:r>
              <a:rPr lang="en-US" altLang="zh-CN" sz="1800" dirty="0"/>
              <a:t>: </a:t>
            </a:r>
            <a:r>
              <a:rPr lang="zh-CN" altLang="en-US" sz="2000" dirty="0">
                <a:solidFill>
                  <a:srgbClr val="000000"/>
                </a:solidFill>
                <a:latin typeface="Times New Roman" panose="02020603050405020304" pitchFamily="18" charset="0"/>
              </a:rPr>
              <a:t>对每个非终结符</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，找到它的两个或更多候选式的</a:t>
            </a:r>
            <a:r>
              <a:rPr lang="zh-CN" altLang="en-US" sz="2000" dirty="0">
                <a:solidFill>
                  <a:srgbClr val="000000"/>
                </a:solidFill>
                <a:highlight>
                  <a:srgbClr val="FFFF00"/>
                </a:highlight>
                <a:latin typeface="Times New Roman" panose="02020603050405020304" pitchFamily="18" charset="0"/>
              </a:rPr>
              <a:t>最长公共前缀 </a:t>
            </a:r>
            <a:r>
              <a:rPr lang="zh-CN" altLang="en-US" sz="2000" dirty="0">
                <a:solidFill>
                  <a:srgbClr val="000000"/>
                </a:solidFill>
                <a:highlight>
                  <a:srgbClr val="FFFF00"/>
                </a:highlight>
                <a:latin typeface="Times New Roman" panose="02020603050405020304" pitchFamily="18" charset="0"/>
                <a:sym typeface="Symbol" panose="05050102010706020507" pitchFamily="18" charset="2"/>
              </a:rPr>
              <a:t></a:t>
            </a:r>
            <a:r>
              <a:rPr lang="zh-CN" altLang="en-US" sz="2000" dirty="0">
                <a:solidFill>
                  <a:srgbClr val="000000"/>
                </a:solidFill>
                <a:latin typeface="Times New Roman" panose="02020603050405020304" pitchFamily="18" charset="0"/>
                <a:sym typeface="Symbol" panose="05050102010706020507" pitchFamily="18" charset="2"/>
              </a:rPr>
              <a:t> 。如果 ≠ </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，即有一个非平凡的公共前缀，则用下面的产生式代替所有</a:t>
            </a:r>
            <a:r>
              <a:rPr lang="en-US" altLang="zh-CN" sz="2000"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产生式</a:t>
            </a:r>
            <a:r>
              <a:rPr lang="en-US" altLang="zh-CN" sz="2000" dirty="0">
                <a:solidFill>
                  <a:srgbClr val="000000"/>
                </a:solidFill>
                <a:latin typeface="Times New Roman" panose="02020603050405020304" pitchFamily="18" charset="0"/>
              </a:rPr>
              <a:t>A </a:t>
            </a:r>
            <a:r>
              <a:rPr lang="en-US" altLang="zh-CN" sz="2000" dirty="0">
                <a:solidFill>
                  <a:srgbClr val="000000"/>
                </a:solidFill>
                <a:latin typeface="Times New Roman" panose="02020603050405020304" pitchFamily="18" charset="0"/>
                <a:sym typeface="Symbol" panose="05050102010706020507" pitchFamily="18" charset="2"/>
              </a:rPr>
              <a:t>  </a:t>
            </a:r>
            <a:r>
              <a:rPr lang="en-US" altLang="zh-CN" sz="2000" baseline="-25000" dirty="0">
                <a:solidFill>
                  <a:srgbClr val="000000"/>
                </a:solidFill>
                <a:latin typeface="Times New Roman" panose="02020603050405020304" pitchFamily="18" charset="0"/>
                <a:sym typeface="Symbol" panose="05050102010706020507" pitchFamily="18" charset="2"/>
              </a:rPr>
              <a:t>1</a:t>
            </a:r>
            <a:r>
              <a:rPr lang="en-US" altLang="zh-CN" sz="2000" dirty="0">
                <a:solidFill>
                  <a:srgbClr val="000000"/>
                </a:solidFill>
                <a:latin typeface="Times New Roman" panose="02020603050405020304" pitchFamily="18" charset="0"/>
                <a:sym typeface="Symbol" panose="05050102010706020507" pitchFamily="18" charset="2"/>
              </a:rPr>
              <a:t>  |   </a:t>
            </a:r>
            <a:r>
              <a:rPr lang="en-US" altLang="zh-CN" sz="2000" baseline="-25000" dirty="0">
                <a:solidFill>
                  <a:srgbClr val="000000"/>
                </a:solidFill>
                <a:latin typeface="Times New Roman" panose="02020603050405020304" pitchFamily="18" charset="0"/>
                <a:sym typeface="Symbol" panose="05050102010706020507" pitchFamily="18" charset="2"/>
              </a:rPr>
              <a:t>2</a:t>
            </a:r>
            <a:r>
              <a:rPr lang="en-US" altLang="zh-CN" sz="2000" dirty="0">
                <a:solidFill>
                  <a:srgbClr val="000000"/>
                </a:solidFill>
                <a:latin typeface="Times New Roman" panose="02020603050405020304" pitchFamily="18" charset="0"/>
                <a:sym typeface="Symbol" panose="05050102010706020507" pitchFamily="18" charset="2"/>
              </a:rPr>
              <a:t> | ……|   </a:t>
            </a:r>
            <a:r>
              <a:rPr lang="en-US" altLang="zh-CN" sz="2000" baseline="-25000" dirty="0">
                <a:solidFill>
                  <a:srgbClr val="000000"/>
                </a:solidFill>
                <a:latin typeface="Times New Roman" panose="02020603050405020304" pitchFamily="18" charset="0"/>
                <a:sym typeface="Symbol" panose="05050102010706020507" pitchFamily="18" charset="2"/>
              </a:rPr>
              <a:t>n</a:t>
            </a:r>
            <a:r>
              <a:rPr lang="en-US" altLang="zh-CN" sz="2000" dirty="0">
                <a:solidFill>
                  <a:srgbClr val="000000"/>
                </a:solidFill>
                <a:latin typeface="Times New Roman" panose="02020603050405020304" pitchFamily="18" charset="0"/>
                <a:sym typeface="Symbol" panose="05050102010706020507" pitchFamily="18" charset="2"/>
              </a:rPr>
              <a:t> | </a:t>
            </a:r>
            <a:r>
              <a:rPr lang="en-US" altLang="zh-CN" sz="2000" dirty="0">
                <a:solidFill>
                  <a:srgbClr val="000000"/>
                </a:solidFill>
                <a:latin typeface="Times New Roman" panose="02020603050405020304" pitchFamily="18" charset="0"/>
                <a:sym typeface="Symbol" panose="05050102010706020507" pitchFamily="18" charset="2"/>
              </a:rPr>
              <a:t> </a:t>
            </a:r>
            <a:r>
              <a:rPr lang="zh-CN" altLang="en-US" sz="2000" dirty="0">
                <a:solidFill>
                  <a:srgbClr val="000000"/>
                </a:solidFill>
                <a:latin typeface="Times New Roman" panose="02020603050405020304" pitchFamily="18" charset="0"/>
                <a:sym typeface="Symbol" panose="05050102010706020507" pitchFamily="18" charset="2"/>
              </a:rPr>
              <a:t>，其中 表示所有不以 </a:t>
            </a:r>
            <a:r>
              <a:rPr lang="zh-CN" altLang="en-US" sz="2000" dirty="0">
                <a:solidFill>
                  <a:srgbClr val="000000"/>
                </a:solidFill>
                <a:latin typeface="Times New Roman" panose="02020603050405020304" pitchFamily="18" charset="0"/>
                <a:sym typeface="Symbol" panose="05050102010706020507" pitchFamily="18" charset="2"/>
              </a:rPr>
              <a:t>开头的候选式：</a:t>
            </a:r>
            <a:endParaRPr lang="zh-CN" altLang="en-US" sz="2000" dirty="0">
              <a:solidFill>
                <a:srgbClr val="000000"/>
              </a:solidFill>
              <a:latin typeface="Times New Roman" panose="02020603050405020304" pitchFamily="18" charset="0"/>
              <a:sym typeface="Symbol" panose="05050102010706020507" pitchFamily="18" charset="2"/>
            </a:endParaRPr>
          </a:p>
          <a:p>
            <a:pPr marL="0" lvl="0" indent="0" eaLnBrk="1" hangingPunct="1">
              <a:spcBef>
                <a:spcPct val="50000"/>
              </a:spcBef>
              <a:buNone/>
            </a:pPr>
            <a:r>
              <a:rPr lang="zh-CN" altLang="en-US" sz="1800" dirty="0">
                <a:solidFill>
                  <a:srgbClr val="000000"/>
                </a:solidFill>
                <a:sym typeface="Symbol" panose="05050102010706020507" pitchFamily="18" charset="2"/>
              </a:rPr>
              <a:t>   </a:t>
            </a:r>
            <a:r>
              <a:rPr lang="en-US" altLang="zh-CN" sz="1800" dirty="0">
                <a:solidFill>
                  <a:srgbClr val="000000"/>
                </a:solidFill>
                <a:sym typeface="Symbol" panose="05050102010706020507" pitchFamily="18" charset="2"/>
              </a:rPr>
              <a:t>A  A</a:t>
            </a:r>
            <a:r>
              <a:rPr lang="en-US" altLang="zh-CN" sz="1800" dirty="0">
                <a:solidFill>
                  <a:srgbClr val="000000"/>
                </a:solidFill>
                <a:latin typeface="Arial" panose="020B0604020202020204" pitchFamily="34" charset="0"/>
                <a:sym typeface="Symbol" panose="05050102010706020507" pitchFamily="18" charset="2"/>
              </a:rPr>
              <a:t>’</a:t>
            </a:r>
            <a:r>
              <a:rPr lang="en-US" altLang="zh-CN" sz="1800" dirty="0">
                <a:solidFill>
                  <a:srgbClr val="000000"/>
                </a:solidFill>
                <a:sym typeface="Symbol" panose="05050102010706020507" pitchFamily="18" charset="2"/>
              </a:rPr>
              <a:t> </a:t>
            </a:r>
            <a:r>
              <a:rPr lang="en-US" altLang="zh-CN" sz="2000" dirty="0">
                <a:solidFill>
                  <a:srgbClr val="000000"/>
                </a:solidFill>
                <a:latin typeface="Times New Roman" panose="02020603050405020304" pitchFamily="18" charset="0"/>
                <a:sym typeface="Symbol" panose="05050102010706020507" pitchFamily="18" charset="2"/>
              </a:rPr>
              <a:t>| </a:t>
            </a:r>
            <a:r>
              <a:rPr lang="en-US" altLang="zh-CN" sz="2000" dirty="0">
                <a:solidFill>
                  <a:srgbClr val="000000"/>
                </a:solidFill>
                <a:latin typeface="Times New Roman" panose="02020603050405020304" pitchFamily="18" charset="0"/>
                <a:sym typeface="Symbol" panose="05050102010706020507" pitchFamily="18" charset="2"/>
              </a:rPr>
              <a:t> </a:t>
            </a:r>
            <a:endParaRPr lang="en-US" altLang="zh-CN" sz="1800" dirty="0">
              <a:solidFill>
                <a:srgbClr val="000000"/>
              </a:solidFill>
              <a:sym typeface="Symbol" panose="05050102010706020507" pitchFamily="18" charset="2"/>
            </a:endParaRPr>
          </a:p>
          <a:p>
            <a:pPr marL="0" lvl="0" indent="0" eaLnBrk="1" hangingPunct="1">
              <a:spcBef>
                <a:spcPct val="50000"/>
              </a:spcBef>
              <a:buNone/>
            </a:pPr>
            <a:r>
              <a:rPr lang="en-US" altLang="zh-CN" sz="1800" dirty="0">
                <a:solidFill>
                  <a:srgbClr val="000000"/>
                </a:solidFill>
                <a:sym typeface="Symbol" panose="05050102010706020507" pitchFamily="18" charset="2"/>
              </a:rPr>
              <a:t>   A</a:t>
            </a:r>
            <a:r>
              <a:rPr lang="en-US" altLang="zh-CN" sz="1800" dirty="0">
                <a:solidFill>
                  <a:srgbClr val="000000"/>
                </a:solidFill>
                <a:latin typeface="Arial" panose="020B0604020202020204" pitchFamily="34" charset="0"/>
                <a:sym typeface="Symbol" panose="05050102010706020507" pitchFamily="18" charset="2"/>
              </a:rPr>
              <a:t>’</a:t>
            </a:r>
            <a:r>
              <a:rPr lang="en-US" altLang="zh-CN" sz="1800" dirty="0">
                <a:solidFill>
                  <a:srgbClr val="000000"/>
                </a:solidFill>
                <a:sym typeface="Symbol" panose="05050102010706020507" pitchFamily="18" charset="2"/>
              </a:rPr>
              <a:t>  </a:t>
            </a:r>
            <a:r>
              <a:rPr lang="en-US" altLang="zh-CN" sz="1800" baseline="-25000" dirty="0">
                <a:solidFill>
                  <a:srgbClr val="000000"/>
                </a:solidFill>
                <a:sym typeface="Symbol" panose="05050102010706020507" pitchFamily="18" charset="2"/>
              </a:rPr>
              <a:t>1</a:t>
            </a:r>
            <a:r>
              <a:rPr lang="en-US" altLang="zh-CN" sz="1800" dirty="0">
                <a:solidFill>
                  <a:srgbClr val="000000"/>
                </a:solidFill>
                <a:sym typeface="Symbol" panose="05050102010706020507" pitchFamily="18" charset="2"/>
              </a:rPr>
              <a:t> |   </a:t>
            </a:r>
            <a:r>
              <a:rPr lang="en-US" altLang="zh-CN" sz="1800" baseline="-25000" dirty="0">
                <a:solidFill>
                  <a:srgbClr val="000000"/>
                </a:solidFill>
                <a:latin typeface="Times New Roman" panose="02020603050405020304" pitchFamily="18" charset="0"/>
                <a:sym typeface="Symbol" panose="05050102010706020507" pitchFamily="18" charset="2"/>
              </a:rPr>
              <a:t>2</a:t>
            </a:r>
            <a:r>
              <a:rPr lang="en-US" altLang="zh-CN" sz="1800" dirty="0">
                <a:solidFill>
                  <a:srgbClr val="000000"/>
                </a:solidFill>
                <a:sym typeface="Symbol" panose="05050102010706020507" pitchFamily="18" charset="2"/>
              </a:rPr>
              <a:t> | </a:t>
            </a:r>
            <a:r>
              <a:rPr lang="en-US" altLang="zh-CN" sz="1800" dirty="0">
                <a:solidFill>
                  <a:srgbClr val="000000"/>
                </a:solidFill>
                <a:latin typeface="Arial" panose="020B0604020202020204" pitchFamily="34" charset="0"/>
                <a:sym typeface="Symbol" panose="05050102010706020507" pitchFamily="18" charset="2"/>
              </a:rPr>
              <a:t>……</a:t>
            </a:r>
            <a:r>
              <a:rPr lang="en-US" altLang="zh-CN" sz="1800" dirty="0">
                <a:solidFill>
                  <a:srgbClr val="000000"/>
                </a:solidFill>
                <a:sym typeface="Symbol" panose="05050102010706020507" pitchFamily="18" charset="2"/>
              </a:rPr>
              <a:t>|   </a:t>
            </a:r>
            <a:r>
              <a:rPr lang="en-US" altLang="zh-CN" sz="1800" baseline="-25000" dirty="0">
                <a:solidFill>
                  <a:srgbClr val="000000"/>
                </a:solidFill>
                <a:sym typeface="Symbol" panose="05050102010706020507" pitchFamily="18" charset="2"/>
              </a:rPr>
              <a:t>n</a:t>
            </a:r>
            <a:r>
              <a:rPr lang="en-US" altLang="zh-CN" sz="1800" dirty="0">
                <a:solidFill>
                  <a:srgbClr val="000000"/>
                </a:solidFill>
                <a:sym typeface="Symbol" panose="05050102010706020507" pitchFamily="18" charset="2"/>
              </a:rPr>
              <a:t>    </a:t>
            </a:r>
            <a:r>
              <a:rPr lang="en-US" altLang="zh-CN" sz="1800" dirty="0">
                <a:solidFill>
                  <a:srgbClr val="000000"/>
                </a:solidFill>
                <a:highlight>
                  <a:srgbClr val="FFFF00"/>
                </a:highlight>
                <a:latin typeface="Times New Roman" panose="02020603050405020304" pitchFamily="18" charset="0"/>
                <a:sym typeface="Symbol" panose="05050102010706020507" pitchFamily="18" charset="2"/>
              </a:rPr>
              <a:t>A’</a:t>
            </a:r>
            <a:r>
              <a:rPr lang="zh-CN" altLang="en-US" sz="1800" dirty="0">
                <a:solidFill>
                  <a:srgbClr val="000000"/>
                </a:solidFill>
                <a:highlight>
                  <a:srgbClr val="FFFF00"/>
                </a:highlight>
                <a:latin typeface="Times New Roman" panose="02020603050405020304" pitchFamily="18" charset="0"/>
                <a:sym typeface="Symbol" panose="05050102010706020507" pitchFamily="18" charset="2"/>
              </a:rPr>
              <a:t>是非公共部分的或</a:t>
            </a:r>
            <a:endParaRPr lang="en-US" altLang="zh-CN" sz="1800" dirty="0">
              <a:solidFill>
                <a:srgbClr val="000000"/>
              </a:solidFill>
              <a:sym typeface="Symbol" panose="05050102010706020507" pitchFamily="18" charset="2"/>
            </a:endParaRPr>
          </a:p>
          <a:p>
            <a:pPr marL="0" lvl="0" indent="0" eaLnBrk="1" hangingPunct="1">
              <a:spcBef>
                <a:spcPct val="50000"/>
              </a:spcBef>
              <a:buNone/>
            </a:pPr>
            <a:r>
              <a:rPr lang="zh-CN" altLang="en-US" sz="2000" dirty="0">
                <a:solidFill>
                  <a:srgbClr val="000000"/>
                </a:solidFill>
                <a:latin typeface="Times New Roman" panose="02020603050405020304" pitchFamily="18" charset="0"/>
                <a:sym typeface="Symbol" panose="05050102010706020507" pitchFamily="18" charset="2"/>
              </a:rPr>
              <a:t>其中</a:t>
            </a:r>
            <a:r>
              <a:rPr lang="en-US" altLang="zh-CN" sz="2000" dirty="0">
                <a:solidFill>
                  <a:srgbClr val="000000"/>
                </a:solidFill>
                <a:latin typeface="Times New Roman" panose="02020603050405020304" pitchFamily="18" charset="0"/>
                <a:sym typeface="Symbol" panose="05050102010706020507" pitchFamily="18" charset="2"/>
              </a:rPr>
              <a:t>A’</a:t>
            </a:r>
            <a:r>
              <a:rPr lang="zh-CN" altLang="en-US" sz="2000" dirty="0">
                <a:solidFill>
                  <a:srgbClr val="000000"/>
                </a:solidFill>
                <a:latin typeface="Times New Roman" panose="02020603050405020304" pitchFamily="18" charset="0"/>
                <a:sym typeface="Symbol" panose="05050102010706020507" pitchFamily="18" charset="2"/>
              </a:rPr>
              <a:t>是一个新的非终结符。反复应用这种变换，直到任一非终结符都没有两个候选式具有公共前缀为止。</a:t>
            </a:r>
            <a:endParaRPr lang="zh-CN" altLang="en-US" sz="2000" dirty="0">
              <a:solidFill>
                <a:srgbClr val="000000"/>
              </a:solidFill>
              <a:latin typeface="Times New Roman" panose="02020603050405020304" pitchFamily="18" charset="0"/>
              <a:sym typeface="Symbol" panose="05050102010706020507" pitchFamily="18" charset="2"/>
            </a:endParaRPr>
          </a:p>
        </p:txBody>
      </p:sp>
    </p:spTree>
  </p:cSld>
  <p:clrMapOvr>
    <a:masterClrMapping/>
  </p:clrMapOvr>
  <p:transition spd="med">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1203" name="Rectangle 4"/>
          <p:cNvSpPr/>
          <p:nvPr/>
        </p:nvSpPr>
        <p:spPr>
          <a:xfrm>
            <a:off x="1403350" y="3141663"/>
            <a:ext cx="5472113" cy="1990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dirty="0">
                <a:solidFill>
                  <a:srgbClr val="000000"/>
                </a:solidFill>
              </a:rPr>
              <a:t>提取左因子后，文法为：</a:t>
            </a:r>
            <a:endParaRPr lang="zh-CN" altLang="en-US" sz="2400" dirty="0">
              <a:solidFill>
                <a:srgbClr val="000000"/>
              </a:solidFill>
            </a:endParaRPr>
          </a:p>
          <a:p>
            <a:pPr marL="0" lvl="0" indent="0" eaLnBrk="1" hangingPunct="1">
              <a:lnSpc>
                <a:spcPct val="130000"/>
              </a:lnSpc>
              <a:spcBef>
                <a:spcPct val="0"/>
              </a:spcBef>
              <a:buNone/>
            </a:pP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S → </a:t>
            </a:r>
            <a:r>
              <a:rPr lang="en-US" altLang="zh-CN" sz="2400" i="1"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E</a:t>
            </a:r>
            <a:r>
              <a:rPr lang="en-US" altLang="zh-CN" sz="2400" i="1" dirty="0">
                <a:solidFill>
                  <a:srgbClr val="000000"/>
                </a:solidFill>
                <a:latin typeface="Times New Roman" panose="02020603050405020304" pitchFamily="18" charset="0"/>
              </a:rPr>
              <a:t>t</a:t>
            </a:r>
            <a:r>
              <a:rPr lang="en-US" altLang="zh-CN" sz="2400" dirty="0">
                <a:solidFill>
                  <a:srgbClr val="000000"/>
                </a:solidFill>
                <a:latin typeface="Times New Roman" panose="02020603050405020304" pitchFamily="18" charset="0"/>
              </a:rPr>
              <a:t>SS’ | </a:t>
            </a:r>
            <a:r>
              <a:rPr lang="en-US" altLang="zh-CN" sz="2400" i="1" dirty="0">
                <a:solidFill>
                  <a:srgbClr val="000000"/>
                </a:solidFill>
                <a:latin typeface="Times New Roman" panose="02020603050405020304" pitchFamily="18" charset="0"/>
              </a:rPr>
              <a:t>a</a:t>
            </a:r>
            <a:endParaRPr lang="en-US" altLang="zh-CN" sz="2400" i="1"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en-US" altLang="zh-CN" sz="2400" dirty="0">
                <a:solidFill>
                  <a:srgbClr val="000000"/>
                </a:solidFill>
                <a:latin typeface="Times New Roman" panose="02020603050405020304" pitchFamily="18" charset="0"/>
              </a:rPr>
              <a:t>         S’ → </a:t>
            </a:r>
            <a:r>
              <a:rPr lang="en-US" altLang="zh-CN" sz="2400" i="1" dirty="0">
                <a:solidFill>
                  <a:srgbClr val="000000"/>
                </a:solidFill>
                <a:latin typeface="Times New Roman" panose="02020603050405020304" pitchFamily="18" charset="0"/>
              </a:rPr>
              <a:t>e</a:t>
            </a:r>
            <a:r>
              <a:rPr lang="en-US" altLang="zh-CN" sz="2400" dirty="0">
                <a:solidFill>
                  <a:srgbClr val="000000"/>
                </a:solidFill>
                <a:latin typeface="Times New Roman" panose="02020603050405020304" pitchFamily="18" charset="0"/>
              </a:rPr>
              <a:t>S | ε</a:t>
            </a:r>
            <a:endParaRPr lang="en-US" altLang="zh-CN" sz="2400"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en-US" altLang="zh-CN" sz="2400" dirty="0">
                <a:solidFill>
                  <a:srgbClr val="000000"/>
                </a:solidFill>
                <a:latin typeface="Times New Roman" panose="02020603050405020304" pitchFamily="18" charset="0"/>
              </a:rPr>
              <a:t>         E→</a:t>
            </a:r>
            <a:r>
              <a:rPr lang="en-US" altLang="zh-CN" sz="2400" i="1" dirty="0">
                <a:solidFill>
                  <a:srgbClr val="000000"/>
                </a:solidFill>
                <a:latin typeface="Times New Roman" panose="02020603050405020304" pitchFamily="18" charset="0"/>
              </a:rPr>
              <a:t> b</a:t>
            </a:r>
            <a:endParaRPr lang="en-US" altLang="zh-CN" sz="2400" i="1" dirty="0">
              <a:solidFill>
                <a:srgbClr val="000000"/>
              </a:solidFill>
              <a:latin typeface="Times New Roman" panose="02020603050405020304" pitchFamily="18" charset="0"/>
            </a:endParaRPr>
          </a:p>
        </p:txBody>
      </p:sp>
      <p:sp>
        <p:nvSpPr>
          <p:cNvPr id="51204" name="Rectangle 5"/>
          <p:cNvSpPr/>
          <p:nvPr/>
        </p:nvSpPr>
        <p:spPr>
          <a:xfrm>
            <a:off x="900113" y="1052513"/>
            <a:ext cx="7200900" cy="15160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dirty="0">
                <a:solidFill>
                  <a:srgbClr val="0000CC"/>
                </a:solidFill>
              </a:rPr>
              <a:t>例</a:t>
            </a:r>
            <a:r>
              <a:rPr lang="en-US" altLang="zh-CN" sz="2400" dirty="0">
                <a:solidFill>
                  <a:srgbClr val="0000CC"/>
                </a:solidFill>
              </a:rPr>
              <a:t>4.11 </a:t>
            </a:r>
            <a:r>
              <a:rPr lang="zh-CN" altLang="en-US" sz="2400" dirty="0">
                <a:solidFill>
                  <a:srgbClr val="000000"/>
                </a:solidFill>
              </a:rPr>
              <a:t>下面的文法抽象的表达了</a:t>
            </a:r>
            <a:r>
              <a:rPr lang="zh-CN" altLang="en-US" sz="2400" dirty="0">
                <a:solidFill>
                  <a:srgbClr val="000000"/>
                </a:solidFill>
                <a:latin typeface="Arial" panose="020B0604020202020204" pitchFamily="34" charset="0"/>
              </a:rPr>
              <a:t>“</a:t>
            </a:r>
            <a:r>
              <a:rPr lang="zh-CN" altLang="en-US" sz="2400" dirty="0">
                <a:solidFill>
                  <a:srgbClr val="000000"/>
                </a:solidFill>
              </a:rPr>
              <a:t>悬空</a:t>
            </a:r>
            <a:r>
              <a:rPr lang="en-US" altLang="zh-CN" sz="2400" dirty="0">
                <a:solidFill>
                  <a:srgbClr val="000000"/>
                </a:solidFill>
              </a:rPr>
              <a:t>-else</a:t>
            </a:r>
            <a:r>
              <a:rPr lang="en-US" altLang="zh-CN" sz="2400" dirty="0">
                <a:solidFill>
                  <a:srgbClr val="000000"/>
                </a:solidFill>
                <a:latin typeface="Arial" panose="020B0604020202020204" pitchFamily="34" charset="0"/>
              </a:rPr>
              <a:t>”</a:t>
            </a:r>
            <a:r>
              <a:rPr lang="zh-CN" altLang="en-US" sz="2400" dirty="0">
                <a:solidFill>
                  <a:srgbClr val="000000"/>
                </a:solidFill>
              </a:rPr>
              <a:t>问题：</a:t>
            </a:r>
            <a:endParaRPr lang="zh-CN" altLang="en-US" sz="2400" dirty="0">
              <a:solidFill>
                <a:srgbClr val="000000"/>
              </a:solidFill>
            </a:endParaRPr>
          </a:p>
          <a:p>
            <a:pPr marL="0" lvl="0" indent="0" eaLnBrk="1" hangingPunct="1">
              <a:lnSpc>
                <a:spcPct val="130000"/>
              </a:lnSpc>
              <a:spcBef>
                <a:spcPct val="0"/>
              </a:spcBef>
              <a:buNone/>
            </a:pPr>
            <a:r>
              <a:rPr lang="zh-CN" altLang="en-US"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S → </a:t>
            </a:r>
            <a:r>
              <a:rPr lang="en-US" altLang="zh-CN" sz="2400" i="1"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E</a:t>
            </a:r>
            <a:r>
              <a:rPr lang="en-US" altLang="zh-CN" sz="2400" i="1" dirty="0">
                <a:solidFill>
                  <a:srgbClr val="000000"/>
                </a:solidFill>
                <a:latin typeface="Times New Roman" panose="02020603050405020304" pitchFamily="18" charset="0"/>
              </a:rPr>
              <a:t>t</a:t>
            </a:r>
            <a:r>
              <a:rPr lang="en-US" altLang="zh-CN" sz="2400" dirty="0">
                <a:solidFill>
                  <a:srgbClr val="000000"/>
                </a:solidFill>
                <a:latin typeface="Times New Roman" panose="02020603050405020304" pitchFamily="18" charset="0"/>
              </a:rPr>
              <a:t>S | </a:t>
            </a:r>
            <a:r>
              <a:rPr lang="en-US" altLang="zh-CN" sz="2400" i="1"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E</a:t>
            </a:r>
            <a:r>
              <a:rPr lang="en-US" altLang="zh-CN" sz="2400" i="1" dirty="0">
                <a:solidFill>
                  <a:srgbClr val="000000"/>
                </a:solidFill>
                <a:latin typeface="Times New Roman" panose="02020603050405020304" pitchFamily="18" charset="0"/>
              </a:rPr>
              <a:t>t</a:t>
            </a:r>
            <a:r>
              <a:rPr lang="en-US" altLang="zh-CN" sz="2400" dirty="0">
                <a:solidFill>
                  <a:srgbClr val="000000"/>
                </a:solidFill>
                <a:latin typeface="Times New Roman" panose="02020603050405020304" pitchFamily="18" charset="0"/>
              </a:rPr>
              <a:t>S</a:t>
            </a:r>
            <a:r>
              <a:rPr lang="en-US" altLang="zh-CN" sz="2400" i="1" dirty="0">
                <a:solidFill>
                  <a:srgbClr val="000000"/>
                </a:solidFill>
                <a:latin typeface="Times New Roman" panose="02020603050405020304" pitchFamily="18" charset="0"/>
              </a:rPr>
              <a:t>e</a:t>
            </a:r>
            <a:r>
              <a:rPr lang="en-US" altLang="zh-CN" sz="2400" dirty="0">
                <a:solidFill>
                  <a:srgbClr val="000000"/>
                </a:solidFill>
                <a:latin typeface="Times New Roman" panose="02020603050405020304" pitchFamily="18" charset="0"/>
              </a:rPr>
              <a:t>S | </a:t>
            </a:r>
            <a:r>
              <a:rPr lang="en-US" altLang="zh-CN" sz="2400" i="1" dirty="0">
                <a:solidFill>
                  <a:srgbClr val="000000"/>
                </a:solidFill>
                <a:latin typeface="Times New Roman" panose="02020603050405020304" pitchFamily="18" charset="0"/>
              </a:rPr>
              <a:t>a</a:t>
            </a:r>
            <a:endParaRPr lang="en-US" altLang="zh-CN" sz="2400" i="1" dirty="0">
              <a:solidFill>
                <a:srgbClr val="000000"/>
              </a:solidFill>
              <a:latin typeface="Times New Roman" panose="02020603050405020304" pitchFamily="18" charset="0"/>
            </a:endParaRPr>
          </a:p>
          <a:p>
            <a:pPr marL="0" lvl="0" indent="0" eaLnBrk="1" hangingPunct="1">
              <a:lnSpc>
                <a:spcPct val="130000"/>
              </a:lnSpc>
              <a:spcBef>
                <a:spcPct val="0"/>
              </a:spcBef>
              <a:buNone/>
            </a:pPr>
            <a:r>
              <a:rPr lang="en-US" altLang="zh-CN" sz="2400" dirty="0">
                <a:solidFill>
                  <a:srgbClr val="000000"/>
                </a:solidFill>
                <a:latin typeface="Times New Roman" panose="02020603050405020304" pitchFamily="18" charset="0"/>
              </a:rPr>
              <a:t>               E→ </a:t>
            </a:r>
            <a:r>
              <a:rPr lang="en-US" altLang="zh-CN" sz="2400" i="1" dirty="0">
                <a:solidFill>
                  <a:srgbClr val="000000"/>
                </a:solidFill>
                <a:latin typeface="Times New Roman" panose="02020603050405020304" pitchFamily="18" charset="0"/>
              </a:rPr>
              <a:t>b</a:t>
            </a:r>
            <a:endParaRPr lang="en-US" altLang="zh-CN" sz="2400" i="1"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2227" name="Rectangle 4"/>
          <p:cNvSpPr/>
          <p:nvPr/>
        </p:nvSpPr>
        <p:spPr>
          <a:xfrm>
            <a:off x="539750" y="981075"/>
            <a:ext cx="8229600" cy="4318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4.3.5 </a:t>
            </a:r>
            <a:r>
              <a:rPr lang="zh-CN" altLang="en-US" sz="2800" b="1" dirty="0">
                <a:solidFill>
                  <a:srgbClr val="660033"/>
                </a:solidFill>
                <a:latin typeface="宋体" panose="02010600030101010101" pitchFamily="2" charset="-122"/>
                <a:cs typeface="Times New Roman" panose="02020603050405020304" pitchFamily="18" charset="0"/>
              </a:rPr>
              <a:t>非上下文无关语言的结构</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52228" name="Rectangle 5"/>
          <p:cNvSpPr/>
          <p:nvPr/>
        </p:nvSpPr>
        <p:spPr>
          <a:xfrm>
            <a:off x="1619250" y="1989138"/>
            <a:ext cx="6551613" cy="294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en-US" altLang="zh-CN" sz="2400" i="1" dirty="0">
                <a:solidFill>
                  <a:srgbClr val="000000"/>
                </a:solidFill>
                <a:latin typeface="Times New Roman" panose="02020603050405020304" pitchFamily="18" charset="0"/>
                <a:sym typeface="Symbol" panose="05050102010706020507" pitchFamily="18" charset="2"/>
              </a:rPr>
              <a:t>L</a:t>
            </a:r>
            <a:r>
              <a:rPr lang="en-US" altLang="zh-CN" sz="2400" dirty="0">
                <a:solidFill>
                  <a:srgbClr val="000000"/>
                </a:solidFill>
                <a:latin typeface="Times New Roman" panose="02020603050405020304" pitchFamily="18" charset="0"/>
                <a:sym typeface="Symbol" panose="05050102010706020507" pitchFamily="18" charset="2"/>
              </a:rPr>
              <a:t>1 = {</a:t>
            </a:r>
            <a:r>
              <a:rPr lang="en-US" altLang="zh-CN" sz="2400" i="1" dirty="0">
                <a:solidFill>
                  <a:srgbClr val="000000"/>
                </a:solidFill>
                <a:latin typeface="Times New Roman" panose="02020603050405020304" pitchFamily="18" charset="0"/>
                <a:sym typeface="Symbol" panose="05050102010706020507" pitchFamily="18" charset="2"/>
              </a:rPr>
              <a:t>wcw | w</a:t>
            </a:r>
            <a:r>
              <a:rPr lang="zh-CN" altLang="en-US" sz="2400" dirty="0">
                <a:solidFill>
                  <a:srgbClr val="000000"/>
                </a:solidFill>
                <a:latin typeface="Times New Roman" panose="02020603050405020304" pitchFamily="18" charset="0"/>
                <a:sym typeface="Symbol" panose="05050102010706020507" pitchFamily="18" charset="2"/>
              </a:rPr>
              <a:t>属于</a:t>
            </a:r>
            <a:r>
              <a:rPr lang="en-US" altLang="zh-CN" sz="2400" dirty="0">
                <a:solidFill>
                  <a:srgbClr val="000000"/>
                </a:solidFill>
                <a:latin typeface="Times New Roman" panose="02020603050405020304" pitchFamily="18" charset="0"/>
                <a:sym typeface="Symbol" panose="05050102010706020507" pitchFamily="18" charset="2"/>
              </a:rPr>
              <a:t>(</a:t>
            </a:r>
            <a:r>
              <a:rPr lang="en-US" altLang="zh-CN" sz="2400" i="1" dirty="0">
                <a:solidFill>
                  <a:srgbClr val="000000"/>
                </a:solidFill>
                <a:latin typeface="Times New Roman" panose="02020603050405020304" pitchFamily="18" charset="0"/>
                <a:sym typeface="Symbol" panose="05050102010706020507" pitchFamily="18" charset="2"/>
              </a:rPr>
              <a:t>a | b</a:t>
            </a:r>
            <a:r>
              <a:rPr lang="en-US" altLang="zh-CN" sz="2400" dirty="0">
                <a:solidFill>
                  <a:srgbClr val="000000"/>
                </a:solidFill>
                <a:latin typeface="Times New Roman" panose="02020603050405020304" pitchFamily="18" charset="0"/>
                <a:sym typeface="Symbol" panose="05050102010706020507" pitchFamily="18" charset="2"/>
              </a:rPr>
              <a:t>)*}</a:t>
            </a:r>
            <a:endParaRPr lang="en-US" altLang="zh-CN" sz="2400" dirty="0">
              <a:solidFill>
                <a:srgbClr val="000000"/>
              </a:solidFill>
              <a:latin typeface="Times New Roman" panose="02020603050405020304" pitchFamily="18" charset="0"/>
              <a:sym typeface="Symbol" panose="05050102010706020507" pitchFamily="18" charset="2"/>
            </a:endParaRPr>
          </a:p>
          <a:p>
            <a:pPr marL="457200" lvl="1" indent="0" eaLnBrk="1" hangingPunct="1">
              <a:lnSpc>
                <a:spcPct val="130000"/>
              </a:lnSpc>
              <a:spcBef>
                <a:spcPct val="0"/>
              </a:spcBef>
              <a:buNone/>
            </a:pPr>
            <a:r>
              <a:rPr lang="en-US" altLang="zh-CN" sz="2400" dirty="0">
                <a:solidFill>
                  <a:srgbClr val="000000"/>
                </a:solidFill>
                <a:latin typeface="Times New Roman" panose="02020603050405020304" pitchFamily="18" charset="0"/>
                <a:sym typeface="Symbol" panose="05050102010706020507" pitchFamily="18" charset="2"/>
              </a:rPr>
              <a:t>     </a:t>
            </a:r>
            <a:r>
              <a:rPr lang="zh-CN" altLang="en-US" sz="2400" dirty="0">
                <a:solidFill>
                  <a:srgbClr val="000000"/>
                </a:solidFill>
                <a:latin typeface="Times New Roman" panose="02020603050405020304" pitchFamily="18" charset="0"/>
                <a:sym typeface="Symbol" panose="05050102010706020507" pitchFamily="18" charset="2"/>
              </a:rPr>
              <a:t>标识符的声明应先于其引用的抽象 </a:t>
            </a:r>
            <a:endParaRPr lang="zh-CN" altLang="en-US" sz="2400"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0"/>
              </a:spcBef>
              <a:buNone/>
            </a:pPr>
            <a:endParaRPr lang="zh-CN" altLang="en-US" sz="2400" i="1"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0"/>
              </a:spcBef>
              <a:buNone/>
            </a:pPr>
            <a:r>
              <a:rPr lang="en-US" altLang="zh-CN" sz="2400" i="1" dirty="0">
                <a:solidFill>
                  <a:srgbClr val="000000"/>
                </a:solidFill>
                <a:latin typeface="Times New Roman" panose="02020603050405020304" pitchFamily="18" charset="0"/>
                <a:sym typeface="Symbol" panose="05050102010706020507" pitchFamily="18" charset="2"/>
              </a:rPr>
              <a:t>L</a:t>
            </a:r>
            <a:r>
              <a:rPr lang="en-US" altLang="zh-CN" sz="2400" dirty="0">
                <a:solidFill>
                  <a:srgbClr val="000000"/>
                </a:solidFill>
                <a:latin typeface="Times New Roman" panose="02020603050405020304" pitchFamily="18" charset="0"/>
                <a:sym typeface="Symbol" panose="05050102010706020507" pitchFamily="18" charset="2"/>
              </a:rPr>
              <a:t>2 = {</a:t>
            </a:r>
            <a:r>
              <a:rPr lang="en-US" altLang="zh-CN" sz="2400" i="1" dirty="0">
                <a:solidFill>
                  <a:srgbClr val="000000"/>
                </a:solidFill>
                <a:latin typeface="Times New Roman" panose="02020603050405020304" pitchFamily="18" charset="0"/>
                <a:sym typeface="Symbol" panose="05050102010706020507" pitchFamily="18" charset="2"/>
              </a:rPr>
              <a:t>a</a:t>
            </a:r>
            <a:r>
              <a:rPr lang="en-US" altLang="zh-CN" sz="2400" i="1" baseline="30000" dirty="0">
                <a:solidFill>
                  <a:srgbClr val="000000"/>
                </a:solidFill>
                <a:latin typeface="Times New Roman" panose="02020603050405020304" pitchFamily="18" charset="0"/>
                <a:sym typeface="Symbol" panose="05050102010706020507" pitchFamily="18" charset="2"/>
              </a:rPr>
              <a:t>n</a:t>
            </a:r>
            <a:r>
              <a:rPr lang="en-US" altLang="zh-CN" sz="2400" i="1" dirty="0">
                <a:solidFill>
                  <a:srgbClr val="000000"/>
                </a:solidFill>
                <a:latin typeface="Times New Roman" panose="02020603050405020304" pitchFamily="18" charset="0"/>
                <a:sym typeface="Symbol" panose="05050102010706020507" pitchFamily="18" charset="2"/>
              </a:rPr>
              <a:t>b</a:t>
            </a:r>
            <a:r>
              <a:rPr lang="en-US" altLang="zh-CN" sz="2400" i="1" baseline="30000" dirty="0">
                <a:solidFill>
                  <a:srgbClr val="000000"/>
                </a:solidFill>
                <a:latin typeface="Times New Roman" panose="02020603050405020304" pitchFamily="18" charset="0"/>
                <a:sym typeface="Symbol" panose="05050102010706020507" pitchFamily="18" charset="2"/>
              </a:rPr>
              <a:t>m</a:t>
            </a:r>
            <a:r>
              <a:rPr lang="en-US" altLang="zh-CN" sz="2400" i="1" dirty="0">
                <a:solidFill>
                  <a:srgbClr val="000000"/>
                </a:solidFill>
                <a:latin typeface="Times New Roman" panose="02020603050405020304" pitchFamily="18" charset="0"/>
                <a:sym typeface="Symbol" panose="05050102010706020507" pitchFamily="18" charset="2"/>
              </a:rPr>
              <a:t>c</a:t>
            </a:r>
            <a:r>
              <a:rPr lang="en-US" altLang="zh-CN" sz="2400" i="1" baseline="30000" dirty="0">
                <a:solidFill>
                  <a:srgbClr val="000000"/>
                </a:solidFill>
                <a:latin typeface="Times New Roman" panose="02020603050405020304" pitchFamily="18" charset="0"/>
                <a:sym typeface="Symbol" panose="05050102010706020507" pitchFamily="18" charset="2"/>
              </a:rPr>
              <a:t>n</a:t>
            </a:r>
            <a:r>
              <a:rPr lang="en-US" altLang="zh-CN" sz="2400" i="1" dirty="0">
                <a:solidFill>
                  <a:srgbClr val="000000"/>
                </a:solidFill>
                <a:latin typeface="Times New Roman" panose="02020603050405020304" pitchFamily="18" charset="0"/>
                <a:sym typeface="Symbol" panose="05050102010706020507" pitchFamily="18" charset="2"/>
              </a:rPr>
              <a:t>d</a:t>
            </a:r>
            <a:r>
              <a:rPr lang="en-US" altLang="zh-CN" sz="2400" i="1" baseline="30000" dirty="0">
                <a:solidFill>
                  <a:srgbClr val="000000"/>
                </a:solidFill>
                <a:latin typeface="Times New Roman" panose="02020603050405020304" pitchFamily="18" charset="0"/>
                <a:sym typeface="Symbol" panose="05050102010706020507" pitchFamily="18" charset="2"/>
              </a:rPr>
              <a:t>m</a:t>
            </a:r>
            <a:r>
              <a:rPr lang="en-US" altLang="zh-CN" sz="2400" dirty="0">
                <a:solidFill>
                  <a:srgbClr val="000000"/>
                </a:solidFill>
                <a:latin typeface="Times New Roman" panose="02020603050405020304" pitchFamily="18" charset="0"/>
                <a:sym typeface="Symbol" panose="05050102010706020507" pitchFamily="18" charset="2"/>
              </a:rPr>
              <a:t> | </a:t>
            </a:r>
            <a:r>
              <a:rPr lang="en-US" altLang="zh-CN" sz="2400" i="1" dirty="0">
                <a:solidFill>
                  <a:srgbClr val="000000"/>
                </a:solidFill>
                <a:latin typeface="Times New Roman" panose="02020603050405020304" pitchFamily="18" charset="0"/>
                <a:sym typeface="Symbol" panose="05050102010706020507" pitchFamily="18" charset="2"/>
              </a:rPr>
              <a:t>n  </a:t>
            </a:r>
            <a:r>
              <a:rPr lang="en-US" altLang="zh-CN" sz="2400" dirty="0">
                <a:solidFill>
                  <a:srgbClr val="000000"/>
                </a:solidFill>
                <a:latin typeface="Times New Roman" panose="02020603050405020304" pitchFamily="18" charset="0"/>
                <a:sym typeface="Symbol" panose="05050102010706020507" pitchFamily="18" charset="2"/>
              </a:rPr>
              <a:t>0, </a:t>
            </a:r>
            <a:r>
              <a:rPr lang="en-US" altLang="zh-CN" sz="2400" i="1" dirty="0">
                <a:solidFill>
                  <a:srgbClr val="000000"/>
                </a:solidFill>
                <a:latin typeface="Times New Roman" panose="02020603050405020304" pitchFamily="18" charset="0"/>
                <a:sym typeface="Symbol" panose="05050102010706020507" pitchFamily="18" charset="2"/>
              </a:rPr>
              <a:t>m  </a:t>
            </a:r>
            <a:r>
              <a:rPr lang="en-US" altLang="zh-CN" sz="2400" dirty="0">
                <a:solidFill>
                  <a:srgbClr val="000000"/>
                </a:solidFill>
                <a:latin typeface="Times New Roman" panose="02020603050405020304" pitchFamily="18" charset="0"/>
                <a:sym typeface="Symbol" panose="05050102010706020507" pitchFamily="18" charset="2"/>
              </a:rPr>
              <a:t>0} </a:t>
            </a:r>
            <a:endParaRPr lang="en-US" altLang="zh-CN" sz="2400" dirty="0">
              <a:solidFill>
                <a:srgbClr val="000000"/>
              </a:solidFill>
              <a:latin typeface="Times New Roman" panose="02020603050405020304" pitchFamily="18" charset="0"/>
              <a:sym typeface="Symbol" panose="05050102010706020507" pitchFamily="18" charset="2"/>
            </a:endParaRPr>
          </a:p>
          <a:p>
            <a:pPr marL="457200" lvl="1" indent="0" eaLnBrk="1" hangingPunct="1">
              <a:lnSpc>
                <a:spcPct val="130000"/>
              </a:lnSpc>
              <a:spcBef>
                <a:spcPct val="0"/>
              </a:spcBef>
              <a:buNone/>
            </a:pPr>
            <a:r>
              <a:rPr lang="en-US" altLang="zh-CN" sz="2400" dirty="0">
                <a:solidFill>
                  <a:srgbClr val="000000"/>
                </a:solidFill>
                <a:latin typeface="Times New Roman" panose="02020603050405020304" pitchFamily="18" charset="0"/>
                <a:sym typeface="Symbol" panose="05050102010706020507" pitchFamily="18" charset="2"/>
              </a:rPr>
              <a:t>     </a:t>
            </a:r>
            <a:r>
              <a:rPr lang="zh-CN" altLang="en-US" sz="2400" dirty="0">
                <a:solidFill>
                  <a:srgbClr val="000000"/>
                </a:solidFill>
                <a:latin typeface="Times New Roman" panose="02020603050405020304" pitchFamily="18" charset="0"/>
                <a:sym typeface="Symbol" panose="05050102010706020507" pitchFamily="18" charset="2"/>
              </a:rPr>
              <a:t>形参个数和实参个数应该相同的抽象 </a:t>
            </a:r>
            <a:endParaRPr lang="zh-CN" altLang="en-US" sz="2400" dirty="0">
              <a:solidFill>
                <a:srgbClr val="000000"/>
              </a:solidFill>
              <a:latin typeface="Times New Roman" panose="02020603050405020304" pitchFamily="18" charset="0"/>
              <a:sym typeface="Symbol" panose="05050102010706020507" pitchFamily="18" charset="2"/>
            </a:endParaRPr>
          </a:p>
          <a:p>
            <a:pPr marL="0" lvl="0" indent="0" eaLnBrk="1" hangingPunct="1">
              <a:lnSpc>
                <a:spcPct val="130000"/>
              </a:lnSpc>
              <a:spcBef>
                <a:spcPct val="0"/>
              </a:spcBef>
              <a:buNone/>
            </a:pPr>
            <a:endParaRPr lang="en-US" altLang="zh-CN" sz="2400" i="1" dirty="0">
              <a:solidFill>
                <a:srgbClr val="000000"/>
              </a:solidFill>
              <a:latin typeface="Times New Roman" panose="02020603050405020304" pitchFamily="18" charset="0"/>
              <a:sym typeface="Symbol" panose="05050102010706020507" pitchFamily="18" charset="2"/>
            </a:endParaRPr>
          </a:p>
        </p:txBody>
      </p:sp>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3251" name="Text Box 2"/>
          <p:cNvSpPr txBox="1"/>
          <p:nvPr/>
        </p:nvSpPr>
        <p:spPr>
          <a:xfrm>
            <a:off x="684213" y="4508500"/>
            <a:ext cx="7920037" cy="1768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3.</a:t>
            </a:r>
            <a:r>
              <a:rPr lang="zh-CN" altLang="en-US" sz="2000" dirty="0">
                <a:solidFill>
                  <a:srgbClr val="000000"/>
                </a:solidFill>
              </a:rPr>
              <a:t>考虑以下文法：</a:t>
            </a:r>
            <a:r>
              <a:rPr lang="en-US" altLang="zh-CN" sz="2000" dirty="0">
                <a:solidFill>
                  <a:srgbClr val="000000"/>
                </a:solidFill>
              </a:rPr>
              <a:t>S-&gt;aS | aSbS |</a:t>
            </a:r>
            <a:r>
              <a:rPr lang="el-GR" altLang="zh-CN" sz="2000" dirty="0">
                <a:solidFill>
                  <a:srgbClr val="000000"/>
                </a:solidFill>
              </a:rPr>
              <a:t>ε</a:t>
            </a:r>
            <a:r>
              <a:rPr lang="zh-CN" altLang="en-US" sz="2000" dirty="0">
                <a:solidFill>
                  <a:srgbClr val="000000"/>
                </a:solidFill>
              </a:rPr>
              <a:t>，试给出串</a:t>
            </a:r>
            <a:r>
              <a:rPr lang="en-US" altLang="zh-CN" sz="2000" dirty="0">
                <a:solidFill>
                  <a:srgbClr val="000000"/>
                </a:solidFill>
              </a:rPr>
              <a:t>aab</a:t>
            </a:r>
            <a:r>
              <a:rPr lang="zh-CN" altLang="en-US" sz="2000" dirty="0">
                <a:solidFill>
                  <a:srgbClr val="000000"/>
                </a:solidFill>
              </a:rPr>
              <a:t>的两个不同的</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1</a:t>
            </a:r>
            <a:r>
              <a:rPr lang="zh-CN" altLang="en-US" sz="2000" dirty="0">
                <a:solidFill>
                  <a:srgbClr val="000000"/>
                </a:solidFill>
              </a:rPr>
              <a:t>）分析树</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2</a:t>
            </a:r>
            <a:r>
              <a:rPr lang="zh-CN" altLang="en-US" sz="2000" dirty="0">
                <a:solidFill>
                  <a:srgbClr val="000000"/>
                </a:solidFill>
              </a:rPr>
              <a:t>）最左推导</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rPr>
              <a:t>3</a:t>
            </a:r>
            <a:r>
              <a:rPr lang="zh-CN" altLang="en-US" sz="2000" dirty="0">
                <a:solidFill>
                  <a:srgbClr val="000000"/>
                </a:solidFill>
              </a:rPr>
              <a:t>）最右推导</a:t>
            </a:r>
            <a:endParaRPr lang="zh-CN" altLang="el-GR" sz="2000" dirty="0">
              <a:solidFill>
                <a:srgbClr val="000000"/>
              </a:solidFill>
            </a:endParaRPr>
          </a:p>
        </p:txBody>
      </p:sp>
      <p:sp>
        <p:nvSpPr>
          <p:cNvPr id="53252" name="Rectangle 3"/>
          <p:cNvSpPr/>
          <p:nvPr/>
        </p:nvSpPr>
        <p:spPr>
          <a:xfrm>
            <a:off x="684213" y="884238"/>
            <a:ext cx="8074025" cy="34766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1.</a:t>
            </a:r>
            <a:r>
              <a:rPr lang="zh-CN" altLang="en-US" sz="2000" dirty="0">
                <a:solidFill>
                  <a:srgbClr val="000000"/>
                </a:solidFill>
              </a:rPr>
              <a:t>如果文法 </a:t>
            </a:r>
            <a:r>
              <a:rPr lang="en-US" altLang="zh-CN" sz="2000" dirty="0">
                <a:solidFill>
                  <a:srgbClr val="000000"/>
                </a:solidFill>
              </a:rPr>
              <a:t>G </a:t>
            </a:r>
            <a:r>
              <a:rPr lang="zh-CN" altLang="en-US" sz="2000" dirty="0">
                <a:solidFill>
                  <a:srgbClr val="000000"/>
                </a:solidFill>
              </a:rPr>
              <a:t>是无二义的，则它的任何句子</a:t>
            </a:r>
            <a:r>
              <a:rPr lang="en-US" altLang="zh-CN" sz="2000" dirty="0">
                <a:solidFill>
                  <a:srgbClr val="000000"/>
                </a:solidFill>
              </a:rPr>
              <a:t>α </a:t>
            </a:r>
            <a:r>
              <a:rPr lang="zh-CN" altLang="en-US" sz="2000" dirty="0">
                <a:solidFill>
                  <a:srgbClr val="000000"/>
                </a:solidFill>
              </a:rPr>
              <a:t>（</a:t>
            </a:r>
            <a:r>
              <a:rPr lang="en-US" altLang="zh-CN" sz="2000" dirty="0">
                <a:solidFill>
                  <a:srgbClr val="000000"/>
                </a:solidFill>
                <a:highlight>
                  <a:srgbClr val="FFFF00"/>
                </a:highlight>
              </a:rPr>
              <a:t>a</a:t>
            </a:r>
            <a:r>
              <a:rPr lang="zh-CN" altLang="en-US" sz="2000" dirty="0">
                <a:solidFill>
                  <a:srgbClr val="000000"/>
                </a:solidFill>
              </a:rPr>
              <a:t>）。</a:t>
            </a: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a:t>
            </a:r>
            <a:r>
              <a:rPr lang="en-US" altLang="zh-CN" sz="2000" dirty="0">
                <a:solidFill>
                  <a:srgbClr val="000000"/>
                </a:solidFill>
              </a:rPr>
              <a:t>a. </a:t>
            </a:r>
            <a:r>
              <a:rPr lang="zh-CN" altLang="en-US" sz="2000" dirty="0">
                <a:solidFill>
                  <a:srgbClr val="000000"/>
                </a:solidFill>
              </a:rPr>
              <a:t>最左推导和最右推导对应的分析树必定相同 </a:t>
            </a: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a:t>
            </a:r>
            <a:r>
              <a:rPr lang="en-US" altLang="zh-CN" sz="2000" dirty="0">
                <a:solidFill>
                  <a:srgbClr val="000000"/>
                </a:solidFill>
              </a:rPr>
              <a:t>b. </a:t>
            </a:r>
            <a:r>
              <a:rPr lang="zh-CN" altLang="en-US" sz="2000" dirty="0">
                <a:solidFill>
                  <a:srgbClr val="000000"/>
                </a:solidFill>
              </a:rPr>
              <a:t>最左推导和最右推导对应的分析树可能不同 </a:t>
            </a:r>
            <a:endParaRPr lang="zh-CN" altLang="en-US" sz="2000" dirty="0">
              <a:solidFill>
                <a:srgbClr val="000000"/>
              </a:solidFill>
            </a:endParaRPr>
          </a:p>
          <a:p>
            <a:pPr marL="0" lvl="0" indent="0" eaLnBrk="1" hangingPunct="1">
              <a:spcBef>
                <a:spcPct val="0"/>
              </a:spcBef>
              <a:buNone/>
            </a:pPr>
            <a:r>
              <a:rPr lang="zh-CN" altLang="en-US" sz="2000" dirty="0">
                <a:solidFill>
                  <a:srgbClr val="000000"/>
                </a:solidFill>
              </a:rPr>
              <a:t>  </a:t>
            </a:r>
            <a:r>
              <a:rPr lang="en-US" altLang="zh-CN" sz="2000" dirty="0">
                <a:solidFill>
                  <a:srgbClr val="000000"/>
                </a:solidFill>
              </a:rPr>
              <a:t>c. </a:t>
            </a:r>
            <a:r>
              <a:rPr lang="zh-CN" altLang="en-US" sz="2000" dirty="0">
                <a:solidFill>
                  <a:srgbClr val="000000"/>
                </a:solidFill>
              </a:rPr>
              <a:t>最左推导和最右推导必定相同 </a:t>
            </a:r>
            <a:r>
              <a:rPr lang="zh-CN" altLang="en-US" sz="2000" dirty="0">
                <a:solidFill>
                  <a:srgbClr val="000000"/>
                </a:solidFill>
                <a:highlight>
                  <a:srgbClr val="FFFF00"/>
                </a:highlight>
              </a:rPr>
              <a:t>替换顺序不同</a:t>
            </a:r>
            <a:endParaRPr lang="zh-CN" altLang="en-US" sz="2000" dirty="0">
              <a:solidFill>
                <a:srgbClr val="000000"/>
              </a:solidFill>
              <a:highlight>
                <a:srgbClr val="FFFF00"/>
              </a:highlight>
            </a:endParaRPr>
          </a:p>
          <a:p>
            <a:pPr marL="0" lvl="0" indent="0" eaLnBrk="1" hangingPunct="1">
              <a:spcBef>
                <a:spcPct val="0"/>
              </a:spcBef>
              <a:buNone/>
            </a:pPr>
            <a:r>
              <a:rPr lang="zh-CN" altLang="en-US" sz="2000" dirty="0">
                <a:solidFill>
                  <a:srgbClr val="000000"/>
                </a:solidFill>
              </a:rPr>
              <a:t>  </a:t>
            </a:r>
            <a:r>
              <a:rPr lang="en-US" altLang="zh-CN" sz="2000" dirty="0">
                <a:solidFill>
                  <a:srgbClr val="000000"/>
                </a:solidFill>
              </a:rPr>
              <a:t>d. </a:t>
            </a:r>
            <a:r>
              <a:rPr lang="zh-CN" altLang="en-US" sz="2000" dirty="0">
                <a:solidFill>
                  <a:srgbClr val="000000"/>
                </a:solidFill>
              </a:rPr>
              <a:t>可能存在两个不同的最左推导（</a:t>
            </a:r>
            <a:r>
              <a:rPr lang="zh-CN" altLang="en-US" sz="2000" dirty="0">
                <a:solidFill>
                  <a:srgbClr val="000000"/>
                </a:solidFill>
                <a:highlight>
                  <a:srgbClr val="FFFF00"/>
                </a:highlight>
              </a:rPr>
              <a:t>有二义性</a:t>
            </a:r>
            <a:r>
              <a:rPr lang="zh-CN" altLang="en-US" sz="2000" dirty="0">
                <a:solidFill>
                  <a:srgbClr val="000000"/>
                </a:solidFill>
              </a:rPr>
              <a:t>），但它们对应的分析树相同 </a:t>
            </a:r>
            <a:endParaRPr lang="zh-CN" altLang="en-US" sz="2000" dirty="0">
              <a:solidFill>
                <a:srgbClr val="000000"/>
              </a:solidFill>
            </a:endParaRPr>
          </a:p>
          <a:p>
            <a:pPr marL="0" lvl="0" indent="0" eaLnBrk="1" hangingPunct="1">
              <a:spcBef>
                <a:spcPct val="0"/>
              </a:spcBef>
              <a:buNone/>
            </a:pPr>
            <a:endParaRPr lang="zh-CN" altLang="en-US" sz="2000" dirty="0">
              <a:solidFill>
                <a:srgbClr val="000000"/>
              </a:solidFill>
            </a:endParaRPr>
          </a:p>
          <a:p>
            <a:pPr marL="0" lvl="0" indent="0" eaLnBrk="1" hangingPunct="1">
              <a:spcBef>
                <a:spcPct val="0"/>
              </a:spcBef>
              <a:buNone/>
            </a:pPr>
            <a:r>
              <a:rPr lang="en-US" altLang="zh-CN" sz="2000" dirty="0">
                <a:solidFill>
                  <a:srgbClr val="000000"/>
                </a:solidFill>
              </a:rPr>
              <a:t>2.</a:t>
            </a:r>
            <a:r>
              <a:rPr lang="zh-CN" altLang="en-US" sz="2000" dirty="0">
                <a:solidFill>
                  <a:srgbClr val="000000"/>
                </a:solidFill>
              </a:rPr>
              <a:t>由文法的开始符号经零步或多步推导产生的文法符号序列是 </a:t>
            </a:r>
            <a:r>
              <a:rPr lang="en-US" altLang="zh-CN" sz="2000" dirty="0">
                <a:solidFill>
                  <a:srgbClr val="000000"/>
                </a:solidFill>
              </a:rPr>
              <a:t>____</a:t>
            </a:r>
            <a:endParaRPr lang="en-US" altLang="zh-CN" sz="2000" dirty="0">
              <a:solidFill>
                <a:srgbClr val="000000"/>
              </a:solidFill>
            </a:endParaRPr>
          </a:p>
          <a:p>
            <a:pPr marL="0" lvl="0" indent="0" eaLnBrk="1" hangingPunct="1">
              <a:spcBef>
                <a:spcPct val="0"/>
              </a:spcBef>
              <a:buNone/>
            </a:pPr>
            <a:endParaRPr lang="en-US" altLang="zh-CN" sz="2000" dirty="0">
              <a:solidFill>
                <a:srgbClr val="000000"/>
              </a:solidFill>
            </a:endParaRPr>
          </a:p>
          <a:p>
            <a:pPr marL="0" lvl="0" indent="0" eaLnBrk="1" hangingPunct="1">
              <a:spcBef>
                <a:spcPct val="0"/>
              </a:spcBef>
              <a:buNone/>
            </a:pPr>
            <a:r>
              <a:rPr lang="en-US" altLang="zh-CN" sz="2000" dirty="0">
                <a:solidFill>
                  <a:srgbClr val="000000"/>
                </a:solidFill>
              </a:rPr>
              <a:t>   a </a:t>
            </a:r>
            <a:r>
              <a:rPr lang="zh-CN" altLang="en-US" sz="2000" dirty="0">
                <a:solidFill>
                  <a:srgbClr val="000000"/>
                </a:solidFill>
              </a:rPr>
              <a:t>．短语     </a:t>
            </a:r>
            <a:r>
              <a:rPr lang="en-US" altLang="zh-CN" sz="2000" dirty="0">
                <a:solidFill>
                  <a:srgbClr val="000000"/>
                </a:solidFill>
              </a:rPr>
              <a:t>b. </a:t>
            </a:r>
            <a:r>
              <a:rPr lang="zh-CN" altLang="en-US" sz="2000" dirty="0">
                <a:solidFill>
                  <a:srgbClr val="000000"/>
                </a:solidFill>
              </a:rPr>
              <a:t>句柄      </a:t>
            </a:r>
            <a:r>
              <a:rPr lang="en-US" altLang="zh-CN" sz="2000" dirty="0">
                <a:solidFill>
                  <a:srgbClr val="000000"/>
                </a:solidFill>
              </a:rPr>
              <a:t>c. </a:t>
            </a:r>
            <a:r>
              <a:rPr lang="zh-CN" altLang="en-US" sz="2000" dirty="0">
                <a:solidFill>
                  <a:srgbClr val="000000"/>
                </a:solidFill>
              </a:rPr>
              <a:t>句型      </a:t>
            </a:r>
            <a:r>
              <a:rPr lang="en-US" altLang="zh-CN" sz="2000" dirty="0">
                <a:solidFill>
                  <a:srgbClr val="000000"/>
                </a:solidFill>
              </a:rPr>
              <a:t>d. </a:t>
            </a:r>
            <a:r>
              <a:rPr lang="zh-CN" altLang="en-US" sz="2000" dirty="0">
                <a:solidFill>
                  <a:srgbClr val="000000"/>
                </a:solidFill>
              </a:rPr>
              <a:t>句子</a:t>
            </a:r>
            <a:r>
              <a:rPr lang="zh-CN" altLang="en-US" sz="1800" dirty="0"/>
              <a:t> </a:t>
            </a:r>
            <a:endParaRPr lang="zh-CN" altLang="en-US" sz="1800" dirty="0"/>
          </a:p>
        </p:txBody>
      </p:sp>
      <p:sp>
        <p:nvSpPr>
          <p:cNvPr id="53253" name="Text Box 4"/>
          <p:cNvSpPr txBox="1"/>
          <p:nvPr/>
        </p:nvSpPr>
        <p:spPr>
          <a:xfrm>
            <a:off x="755650" y="476250"/>
            <a:ext cx="15128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t>复习：</a:t>
            </a:r>
            <a:endParaRPr lang="zh-CN" altLang="en-US" sz="2400" b="1" dirty="0"/>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57200" y="2613025"/>
            <a:ext cx="8229600" cy="2430145"/>
          </a:xfrm>
          <a:prstGeom prst="rect">
            <a:avLst/>
          </a:prstGeom>
        </p:spPr>
      </p:pic>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219" name="Rectangle 3"/>
          <p:cNvSpPr>
            <a:spLocks noGrp="1"/>
          </p:cNvSpPr>
          <p:nvPr>
            <p:ph idx="1"/>
          </p:nvPr>
        </p:nvSpPr>
        <p:spPr>
          <a:xfrm>
            <a:off x="539750" y="476250"/>
            <a:ext cx="8229600" cy="820738"/>
          </a:xfrm>
        </p:spPr>
        <p:txBody>
          <a:bodyPr vert="horz" wrap="square" lIns="91440" tIns="45720" rIns="91440" bIns="45720" anchor="t" anchorCtr="0"/>
          <a:p>
            <a:pPr eaLnBrk="1" hangingPunct="1"/>
            <a:r>
              <a:rPr lang="en-US" altLang="zh-CN" sz="2800" b="1" dirty="0">
                <a:solidFill>
                  <a:srgbClr val="660033"/>
                </a:solidFill>
                <a:latin typeface="宋体" panose="02010600030101010101" pitchFamily="2" charset="-122"/>
                <a:cs typeface="Times New Roman" panose="02020603050405020304" pitchFamily="18" charset="0"/>
              </a:rPr>
              <a:t>4.1.4 </a:t>
            </a:r>
            <a:r>
              <a:rPr lang="zh-CN" altLang="en-US" sz="2800" b="1" dirty="0">
                <a:solidFill>
                  <a:srgbClr val="660033"/>
                </a:solidFill>
                <a:latin typeface="宋体" panose="02010600030101010101" pitchFamily="2" charset="-122"/>
                <a:cs typeface="Times New Roman" panose="02020603050405020304" pitchFamily="18" charset="0"/>
              </a:rPr>
              <a:t>错误恢复策略</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9220" name="Text Box 4"/>
          <p:cNvSpPr txBox="1"/>
          <p:nvPr/>
        </p:nvSpPr>
        <p:spPr>
          <a:xfrm>
            <a:off x="611188" y="1125538"/>
            <a:ext cx="8280400" cy="512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主要有以下几种策略：</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ea typeface="楷体_GB2312" pitchFamily="49" charset="-122"/>
              </a:rPr>
              <a:t>恐慌模式恢复策略</a:t>
            </a:r>
            <a:r>
              <a:rPr lang="zh-CN" altLang="en-US" sz="2000" dirty="0">
                <a:solidFill>
                  <a:srgbClr val="000000"/>
                </a:solidFill>
                <a:latin typeface="Times New Roman" panose="02020603050405020304" pitchFamily="18" charset="0"/>
              </a:rPr>
              <a:t>：当发现错误时，语法分析器开始抛弃输入记  </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号，每次抛弃一个记号，直到发现某个指定的同步记号为止。如分号</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或</a:t>
            </a:r>
            <a:r>
              <a:rPr lang="en-US" altLang="zh-CN" sz="2000" dirty="0">
                <a:solidFill>
                  <a:srgbClr val="000000"/>
                </a:solidFill>
                <a:latin typeface="Times New Roman" panose="02020603050405020304" pitchFamily="18" charset="0"/>
              </a:rPr>
              <a:t>end</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ea typeface="楷体_GB2312" pitchFamily="49" charset="-122"/>
              </a:rPr>
              <a:t>短语级恢复策略</a:t>
            </a:r>
            <a:r>
              <a:rPr lang="zh-CN" altLang="en-US" sz="2000" dirty="0">
                <a:solidFill>
                  <a:srgbClr val="000000"/>
                </a:solidFill>
                <a:latin typeface="Times New Roman" panose="02020603050405020304" pitchFamily="18" charset="0"/>
              </a:rPr>
              <a:t>：发现错误时，语法分析器对剩余的输入字符串</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做局部纠正，即用一个能使语法分析器继续工作的字符串来代替剩余</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输入的前缀。如用分号代替逗号等。</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ea typeface="楷体_GB2312" pitchFamily="49" charset="-122"/>
              </a:rPr>
              <a:t>出错产生式策略</a:t>
            </a:r>
            <a:r>
              <a:rPr lang="zh-CN" altLang="en-US" sz="2000" dirty="0">
                <a:solidFill>
                  <a:srgbClr val="000000"/>
                </a:solidFill>
                <a:latin typeface="Times New Roman" panose="02020603050405020304" pitchFamily="18" charset="0"/>
              </a:rPr>
              <a:t>：如果对经常遇到的错误有很清楚的了解，可以</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扩充语言的文法，增加产生错误结构的产生式，然后用扩充的文法构</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rPr>
              <a:t>   造语法分析器。</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ea typeface="楷体_GB2312" pitchFamily="49" charset="-122"/>
              </a:rPr>
              <a:t>全局纠正策略</a:t>
            </a:r>
            <a:r>
              <a:rPr lang="zh-CN" altLang="en-US" sz="2000" dirty="0">
                <a:solidFill>
                  <a:srgbClr val="000000"/>
                </a:solidFill>
                <a:latin typeface="Times New Roman" panose="02020603050405020304" pitchFamily="18" charset="0"/>
              </a:rPr>
              <a:t>：选择最小的修改序列，获得全局代价最小的错误纠正。</a:t>
            </a:r>
            <a:endParaRPr lang="zh-CN" altLang="en-US" sz="2000" dirty="0">
              <a:solidFill>
                <a:srgbClr val="000000"/>
              </a:solidFill>
              <a:latin typeface="Times New Roman" panose="02020603050405020304" pitchFamily="18" charset="0"/>
            </a:endParaRPr>
          </a:p>
        </p:txBody>
      </p:sp>
    </p:spTree>
  </p:cSld>
  <p:clrMapOvr>
    <a:masterClrMapping/>
  </p:clrMapOvr>
  <p:transition spd="med">
    <p:cover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4275" name="Rectangle 2"/>
          <p:cNvSpPr/>
          <p:nvPr/>
        </p:nvSpPr>
        <p:spPr>
          <a:xfrm>
            <a:off x="719138" y="549275"/>
            <a:ext cx="8424862" cy="1616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4. </a:t>
            </a:r>
            <a:r>
              <a:rPr lang="zh-CN" altLang="en-US" sz="2000" dirty="0">
                <a:solidFill>
                  <a:srgbClr val="000000"/>
                </a:solidFill>
              </a:rPr>
              <a:t>文法</a:t>
            </a:r>
            <a:r>
              <a:rPr lang="en-US" altLang="zh-CN" sz="2000" dirty="0">
                <a:solidFill>
                  <a:srgbClr val="000000"/>
                </a:solidFill>
              </a:rPr>
              <a:t>G</a:t>
            </a:r>
            <a:r>
              <a:rPr lang="zh-CN" altLang="en-US" sz="2000" dirty="0">
                <a:solidFill>
                  <a:srgbClr val="000000"/>
                </a:solidFill>
              </a:rPr>
              <a:t>的产生式为：</a:t>
            </a:r>
            <a:br>
              <a:rPr lang="zh-CN" altLang="en-US" sz="2000" dirty="0">
                <a:solidFill>
                  <a:srgbClr val="000000"/>
                </a:solidFill>
              </a:rPr>
            </a:br>
            <a:r>
              <a:rPr lang="zh-CN" altLang="en-US" sz="2000" dirty="0">
                <a:solidFill>
                  <a:srgbClr val="000000"/>
                </a:solidFill>
              </a:rPr>
              <a:t>　　</a:t>
            </a:r>
            <a:r>
              <a:rPr lang="en-US" altLang="zh-CN" sz="2000" dirty="0">
                <a:solidFill>
                  <a:srgbClr val="000000"/>
                </a:solidFill>
              </a:rPr>
              <a:t>(1) S→Qc|c</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(2) Q→Rb|b</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(3) R→Sa|a</a:t>
            </a:r>
            <a:br>
              <a:rPr lang="en-US" altLang="zh-CN" sz="2000" dirty="0">
                <a:solidFill>
                  <a:srgbClr val="000000"/>
                </a:solidFill>
              </a:rPr>
            </a:br>
            <a:r>
              <a:rPr lang="zh-CN" altLang="en-US" sz="2000" dirty="0">
                <a:solidFill>
                  <a:srgbClr val="000000"/>
                </a:solidFill>
              </a:rPr>
              <a:t>　　消除该文法的一切左递归。</a:t>
            </a:r>
            <a:endParaRPr lang="zh-CN" altLang="en-US" sz="2000" dirty="0">
              <a:solidFill>
                <a:srgbClr val="000000"/>
              </a:solidFill>
            </a:endParaRPr>
          </a:p>
        </p:txBody>
      </p:sp>
      <p:sp>
        <p:nvSpPr>
          <p:cNvPr id="359427" name="Rectangle 3"/>
          <p:cNvSpPr/>
          <p:nvPr/>
        </p:nvSpPr>
        <p:spPr>
          <a:xfrm>
            <a:off x="539750" y="2349500"/>
            <a:ext cx="8135938" cy="4054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zh-CN" altLang="en-US" sz="1800" dirty="0">
                <a:solidFill>
                  <a:srgbClr val="0000FF"/>
                </a:solidFill>
                <a:highlight>
                  <a:srgbClr val="FFFF00"/>
                </a:highlight>
              </a:rPr>
              <a:t>解答：</a:t>
            </a:r>
            <a:r>
              <a:rPr lang="zh-CN" altLang="en-US" sz="1800" dirty="0">
                <a:solidFill>
                  <a:srgbClr val="000000"/>
                </a:solidFill>
              </a:rPr>
              <a:t>假设非终结符排序为</a:t>
            </a:r>
            <a:r>
              <a:rPr lang="en-US" altLang="zh-CN" sz="1800" dirty="0">
                <a:solidFill>
                  <a:srgbClr val="000000"/>
                </a:solidFill>
              </a:rPr>
              <a:t>S</a:t>
            </a:r>
            <a:r>
              <a:rPr lang="zh-CN" altLang="en-US" sz="1800" dirty="0">
                <a:solidFill>
                  <a:srgbClr val="000000"/>
                </a:solidFill>
              </a:rPr>
              <a:t>、</a:t>
            </a:r>
            <a:r>
              <a:rPr lang="en-US" altLang="zh-CN" sz="1800" dirty="0">
                <a:solidFill>
                  <a:srgbClr val="000000"/>
                </a:solidFill>
              </a:rPr>
              <a:t>Q</a:t>
            </a:r>
            <a:r>
              <a:rPr lang="zh-CN" altLang="en-US" sz="1800" dirty="0">
                <a:solidFill>
                  <a:srgbClr val="000000"/>
                </a:solidFill>
              </a:rPr>
              <a:t>、</a:t>
            </a:r>
            <a:r>
              <a:rPr lang="en-US" altLang="zh-CN" sz="1800" dirty="0">
                <a:solidFill>
                  <a:srgbClr val="000000"/>
                </a:solidFill>
              </a:rPr>
              <a:t>R, </a:t>
            </a:r>
            <a:r>
              <a:rPr lang="zh-CN" altLang="en-US" sz="1800" dirty="0">
                <a:solidFill>
                  <a:srgbClr val="000000"/>
                </a:solidFill>
              </a:rPr>
              <a:t>左部为</a:t>
            </a:r>
            <a:r>
              <a:rPr lang="en-US" altLang="zh-CN" sz="1800" dirty="0">
                <a:solidFill>
                  <a:srgbClr val="000000"/>
                </a:solidFill>
              </a:rPr>
              <a:t>S</a:t>
            </a:r>
            <a:r>
              <a:rPr lang="zh-CN" altLang="en-US" sz="1800" dirty="0">
                <a:solidFill>
                  <a:srgbClr val="000000"/>
                </a:solidFill>
              </a:rPr>
              <a:t>的产生式</a:t>
            </a:r>
            <a:r>
              <a:rPr lang="en-US" altLang="zh-CN" sz="1800" dirty="0">
                <a:solidFill>
                  <a:srgbClr val="000000"/>
                </a:solidFill>
              </a:rPr>
              <a:t>(1)</a:t>
            </a:r>
            <a:r>
              <a:rPr lang="zh-CN" altLang="en-US" sz="1800" dirty="0">
                <a:solidFill>
                  <a:srgbClr val="000000"/>
                </a:solidFill>
              </a:rPr>
              <a:t>无直接左递归，</a:t>
            </a:r>
            <a:r>
              <a:rPr lang="en-US" altLang="zh-CN" sz="1800" dirty="0">
                <a:solidFill>
                  <a:srgbClr val="000000"/>
                </a:solidFill>
              </a:rPr>
              <a:t>(2)</a:t>
            </a:r>
            <a:r>
              <a:rPr lang="zh-CN" altLang="en-US" sz="1800" dirty="0">
                <a:solidFill>
                  <a:srgbClr val="000000"/>
                </a:solidFill>
              </a:rPr>
              <a:t>中右部不含</a:t>
            </a:r>
            <a:r>
              <a:rPr lang="en-US" altLang="zh-CN" sz="1800" dirty="0">
                <a:solidFill>
                  <a:srgbClr val="000000"/>
                </a:solidFill>
              </a:rPr>
              <a:t>S</a:t>
            </a:r>
            <a:r>
              <a:rPr lang="zh-CN" altLang="en-US" sz="1800" dirty="0">
                <a:solidFill>
                  <a:srgbClr val="000000"/>
                </a:solidFill>
              </a:rPr>
              <a:t>，所以把</a:t>
            </a:r>
            <a:r>
              <a:rPr lang="en-US" altLang="zh-CN" sz="1800" dirty="0">
                <a:solidFill>
                  <a:srgbClr val="000000"/>
                </a:solidFill>
              </a:rPr>
              <a:t>(1)</a:t>
            </a:r>
            <a:r>
              <a:rPr lang="zh-CN" altLang="en-US" sz="1800" dirty="0">
                <a:solidFill>
                  <a:srgbClr val="000000"/>
                </a:solidFill>
              </a:rPr>
              <a:t>右部代入</a:t>
            </a:r>
            <a:r>
              <a:rPr lang="en-US" altLang="zh-CN" sz="1800" dirty="0">
                <a:solidFill>
                  <a:srgbClr val="000000"/>
                </a:solidFill>
              </a:rPr>
              <a:t>(3)</a:t>
            </a:r>
            <a:r>
              <a:rPr lang="zh-CN" altLang="en-US" sz="1800" dirty="0">
                <a:solidFill>
                  <a:srgbClr val="000000"/>
                </a:solidFill>
              </a:rPr>
              <a:t>得：</a:t>
            </a:r>
            <a:br>
              <a:rPr lang="zh-CN" altLang="en-US" sz="1800" dirty="0">
                <a:solidFill>
                  <a:srgbClr val="000000"/>
                </a:solidFill>
              </a:rPr>
            </a:br>
            <a:r>
              <a:rPr lang="zh-CN" altLang="en-US" sz="1800" dirty="0">
                <a:solidFill>
                  <a:srgbClr val="000000"/>
                </a:solidFill>
              </a:rPr>
              <a:t>　　</a:t>
            </a:r>
            <a:r>
              <a:rPr lang="en-US" altLang="zh-CN" sz="1800" dirty="0"/>
              <a:t>(4) R→Qca|ca|a</a:t>
            </a:r>
            <a:br>
              <a:rPr lang="en-US" altLang="zh-CN" sz="1800" dirty="0">
                <a:solidFill>
                  <a:srgbClr val="000000"/>
                </a:solidFill>
              </a:rPr>
            </a:br>
            <a:r>
              <a:rPr lang="zh-CN" altLang="en-US" sz="1800" dirty="0">
                <a:solidFill>
                  <a:srgbClr val="000000"/>
                </a:solidFill>
              </a:rPr>
              <a:t>　　再将</a:t>
            </a:r>
            <a:r>
              <a:rPr lang="en-US" altLang="zh-CN" sz="1800" dirty="0">
                <a:solidFill>
                  <a:srgbClr val="000000"/>
                </a:solidFill>
              </a:rPr>
              <a:t>(2)</a:t>
            </a:r>
            <a:r>
              <a:rPr lang="zh-CN" altLang="en-US" sz="1800" dirty="0">
                <a:solidFill>
                  <a:srgbClr val="000000"/>
                </a:solidFill>
              </a:rPr>
              <a:t>的右部代入</a:t>
            </a:r>
            <a:r>
              <a:rPr lang="en-US" altLang="zh-CN" sz="1800" dirty="0">
                <a:solidFill>
                  <a:srgbClr val="000000"/>
                </a:solidFill>
              </a:rPr>
              <a:t>(4)</a:t>
            </a:r>
            <a:r>
              <a:rPr lang="zh-CN" altLang="en-US" sz="1800" dirty="0">
                <a:solidFill>
                  <a:srgbClr val="000000"/>
                </a:solidFill>
              </a:rPr>
              <a:t>得：</a:t>
            </a:r>
            <a:br>
              <a:rPr lang="zh-CN" altLang="en-US" sz="1800" dirty="0">
                <a:solidFill>
                  <a:srgbClr val="000000"/>
                </a:solidFill>
              </a:rPr>
            </a:br>
            <a:r>
              <a:rPr lang="zh-CN" altLang="en-US" sz="1800" dirty="0">
                <a:solidFill>
                  <a:srgbClr val="000000"/>
                </a:solidFill>
              </a:rPr>
              <a:t>　　</a:t>
            </a:r>
            <a:r>
              <a:rPr lang="en-US" altLang="zh-CN" sz="1800" dirty="0"/>
              <a:t>(5) R→Rbca|bca|ca|a</a:t>
            </a:r>
            <a:br>
              <a:rPr lang="en-US" altLang="zh-CN" sz="1800" dirty="0">
                <a:solidFill>
                  <a:srgbClr val="000000"/>
                </a:solidFill>
              </a:rPr>
            </a:br>
            <a:r>
              <a:rPr lang="zh-CN" altLang="en-US" sz="1800" dirty="0">
                <a:solidFill>
                  <a:srgbClr val="000000"/>
                </a:solidFill>
              </a:rPr>
              <a:t>　　对</a:t>
            </a:r>
            <a:r>
              <a:rPr lang="en-US" altLang="zh-CN" sz="1800" dirty="0">
                <a:solidFill>
                  <a:srgbClr val="000000"/>
                </a:solidFill>
              </a:rPr>
              <a:t>(5)</a:t>
            </a:r>
            <a:r>
              <a:rPr lang="zh-CN" altLang="en-US" sz="1800" dirty="0">
                <a:solidFill>
                  <a:srgbClr val="000000"/>
                </a:solidFill>
              </a:rPr>
              <a:t>消除直接左递归得：</a:t>
            </a:r>
            <a:br>
              <a:rPr lang="zh-CN" altLang="en-US" sz="1800" dirty="0">
                <a:solidFill>
                  <a:srgbClr val="000000"/>
                </a:solidFill>
              </a:rPr>
            </a:br>
            <a:r>
              <a:rPr lang="zh-CN" altLang="en-US" sz="1800" dirty="0">
                <a:solidFill>
                  <a:srgbClr val="000000"/>
                </a:solidFill>
              </a:rPr>
              <a:t>　　</a:t>
            </a:r>
            <a:r>
              <a:rPr lang="en-US" altLang="zh-CN" sz="1800" dirty="0"/>
              <a:t>R→(bca|ca|a)R′</a:t>
            </a:r>
            <a:br>
              <a:rPr lang="en-US" altLang="zh-CN" sz="1800" dirty="0"/>
            </a:br>
            <a:r>
              <a:rPr lang="zh-CN" altLang="en-US" sz="1800" dirty="0"/>
              <a:t>　　</a:t>
            </a:r>
            <a:r>
              <a:rPr lang="en-US" altLang="zh-CN" sz="1800" dirty="0"/>
              <a:t>R′→bcaR′|ε</a:t>
            </a:r>
            <a:br>
              <a:rPr lang="en-US" altLang="zh-CN" sz="1800" dirty="0">
                <a:solidFill>
                  <a:srgbClr val="000000"/>
                </a:solidFill>
              </a:rPr>
            </a:br>
            <a:r>
              <a:rPr lang="zh-CN" altLang="en-US" sz="1800" dirty="0">
                <a:solidFill>
                  <a:srgbClr val="000000"/>
                </a:solidFill>
              </a:rPr>
              <a:t>　　最终文法变为：　</a:t>
            </a:r>
            <a:r>
              <a:rPr lang="en-US" altLang="zh-CN" sz="1800" dirty="0"/>
              <a:t>S→Qc|c</a:t>
            </a:r>
            <a:br>
              <a:rPr lang="en-US" altLang="zh-CN" sz="1800" dirty="0"/>
            </a:br>
            <a:r>
              <a:rPr lang="zh-CN" altLang="en-US" sz="1800" dirty="0"/>
              <a:t>　　                       </a:t>
            </a:r>
            <a:r>
              <a:rPr lang="en-US" altLang="zh-CN" sz="1800" dirty="0"/>
              <a:t>Q→Rb|b</a:t>
            </a:r>
            <a:br>
              <a:rPr lang="en-US" altLang="zh-CN" sz="1800" dirty="0"/>
            </a:br>
            <a:r>
              <a:rPr lang="zh-CN" altLang="en-US" sz="1800" dirty="0"/>
              <a:t>　　                       </a:t>
            </a:r>
            <a:r>
              <a:rPr lang="en-US" altLang="zh-CN" sz="1800" dirty="0"/>
              <a:t>R→(bca|ca|a)R′</a:t>
            </a:r>
            <a:br>
              <a:rPr lang="en-US" altLang="zh-CN" sz="1800" dirty="0"/>
            </a:br>
            <a:r>
              <a:rPr lang="zh-CN" altLang="en-US" sz="1800" dirty="0"/>
              <a:t>　　                       </a:t>
            </a:r>
            <a:r>
              <a:rPr lang="en-US" altLang="zh-CN" sz="1800" dirty="0"/>
              <a:t>R′→bcaR′|ε</a:t>
            </a:r>
            <a:endParaRPr lang="en-US" altLang="zh-CN" sz="1800" dirty="0"/>
          </a:p>
        </p:txBody>
      </p:sp>
      <p:sp>
        <p:nvSpPr>
          <p:cNvPr id="2" name="文本框 1"/>
          <p:cNvSpPr txBox="1"/>
          <p:nvPr/>
        </p:nvSpPr>
        <p:spPr>
          <a:xfrm>
            <a:off x="4427855" y="3140710"/>
            <a:ext cx="3048000" cy="1198880"/>
          </a:xfrm>
          <a:prstGeom prst="rect">
            <a:avLst/>
          </a:prstGeom>
          <a:noFill/>
        </p:spPr>
        <p:txBody>
          <a:bodyPr wrap="square" rtlCol="0">
            <a:spAutoFit/>
          </a:bodyPr>
          <a:p>
            <a:r>
              <a:rPr lang="zh-CN" altLang="en-US">
                <a:highlight>
                  <a:srgbClr val="FFFF00"/>
                </a:highlight>
              </a:rPr>
              <a:t>算法执行是有顺序的，因此不可：将</a:t>
            </a:r>
            <a:r>
              <a:rPr lang="en-US" altLang="zh-CN">
                <a:highlight>
                  <a:srgbClr val="FFFF00"/>
                </a:highlight>
              </a:rPr>
              <a:t>3</a:t>
            </a:r>
            <a:r>
              <a:rPr lang="zh-CN" altLang="en-US">
                <a:highlight>
                  <a:srgbClr val="FFFF00"/>
                </a:highlight>
              </a:rPr>
              <a:t>式右部填入</a:t>
            </a:r>
            <a:r>
              <a:rPr lang="en-US" altLang="zh-CN">
                <a:highlight>
                  <a:srgbClr val="FFFF00"/>
                </a:highlight>
              </a:rPr>
              <a:t>2</a:t>
            </a:r>
            <a:r>
              <a:rPr lang="zh-CN" altLang="en-US">
                <a:highlight>
                  <a:srgbClr val="FFFF00"/>
                </a:highlight>
              </a:rPr>
              <a:t>式，然后再将</a:t>
            </a:r>
            <a:r>
              <a:rPr lang="en-US" altLang="zh-CN">
                <a:highlight>
                  <a:srgbClr val="FFFF00"/>
                </a:highlight>
              </a:rPr>
              <a:t>2</a:t>
            </a:r>
            <a:r>
              <a:rPr lang="zh-CN" altLang="en-US">
                <a:highlight>
                  <a:srgbClr val="FFFF00"/>
                </a:highlight>
              </a:rPr>
              <a:t>式右部填入</a:t>
            </a:r>
            <a:r>
              <a:rPr lang="en-US" altLang="zh-CN">
                <a:highlight>
                  <a:srgbClr val="FFFF00"/>
                </a:highlight>
              </a:rPr>
              <a:t>1</a:t>
            </a:r>
            <a:r>
              <a:rPr lang="zh-CN" altLang="en-US">
                <a:highlight>
                  <a:srgbClr val="FFFF00"/>
                </a:highlight>
              </a:rPr>
              <a:t>式消除</a:t>
            </a:r>
            <a:r>
              <a:rPr lang="en-US" altLang="zh-CN">
                <a:highlight>
                  <a:srgbClr val="FFFF00"/>
                </a:highlight>
              </a:rPr>
              <a:t>S</a:t>
            </a:r>
            <a:r>
              <a:rPr lang="zh-CN" altLang="en-US">
                <a:highlight>
                  <a:srgbClr val="FFFF00"/>
                </a:highlight>
              </a:rPr>
              <a:t>左递归</a:t>
            </a:r>
            <a:endParaRPr lang="zh-CN" altLang="en-US">
              <a:highlight>
                <a:srgbClr val="FFFF00"/>
              </a:highligh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427"/>
                                        </p:tgtEl>
                                        <p:attrNameLst>
                                          <p:attrName>style.visibility</p:attrName>
                                        </p:attrNameLst>
                                      </p:cBhvr>
                                      <p:to>
                                        <p:strVal val="visible"/>
                                      </p:to>
                                    </p:set>
                                    <p:anim calcmode="lin" valueType="num">
                                      <p:cBhvr additive="base">
                                        <p:cTn id="7" dur="500" fill="hold"/>
                                        <p:tgtEl>
                                          <p:spTgt spid="359427"/>
                                        </p:tgtEl>
                                        <p:attrNameLst>
                                          <p:attrName>ppt_x</p:attrName>
                                        </p:attrNameLst>
                                      </p:cBhvr>
                                      <p:tavLst>
                                        <p:tav tm="0">
                                          <p:val>
                                            <p:strVal val="#ppt_x"/>
                                          </p:val>
                                        </p:tav>
                                        <p:tav tm="100000">
                                          <p:val>
                                            <p:strVal val="#ppt_x"/>
                                          </p:val>
                                        </p:tav>
                                      </p:tavLst>
                                    </p:anim>
                                    <p:anim calcmode="lin" valueType="num">
                                      <p:cBhvr additive="base">
                                        <p:cTn id="8" dur="500" fill="hold"/>
                                        <p:tgtEl>
                                          <p:spTgt spid="359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5299" name="Rectangle 2"/>
          <p:cNvSpPr/>
          <p:nvPr/>
        </p:nvSpPr>
        <p:spPr>
          <a:xfrm>
            <a:off x="1042988" y="981075"/>
            <a:ext cx="6192837" cy="1616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000000"/>
                </a:solidFill>
              </a:rPr>
              <a:t>5. </a:t>
            </a:r>
            <a:r>
              <a:rPr lang="zh-CN" altLang="en-US" sz="2000" dirty="0">
                <a:solidFill>
                  <a:srgbClr val="000000"/>
                </a:solidFill>
              </a:rPr>
              <a:t>若文法</a:t>
            </a:r>
            <a:r>
              <a:rPr lang="en-US" altLang="zh-CN" sz="2000" dirty="0">
                <a:solidFill>
                  <a:srgbClr val="000000"/>
                </a:solidFill>
              </a:rPr>
              <a:t>G1</a:t>
            </a:r>
            <a:r>
              <a:rPr lang="zh-CN" altLang="en-US" sz="2000" dirty="0">
                <a:solidFill>
                  <a:srgbClr val="000000"/>
                </a:solidFill>
              </a:rPr>
              <a:t>的产生式为：</a:t>
            </a:r>
            <a:br>
              <a:rPr lang="zh-CN" altLang="en-US" sz="2000" dirty="0">
                <a:solidFill>
                  <a:srgbClr val="000000"/>
                </a:solidFill>
              </a:rPr>
            </a:br>
            <a:r>
              <a:rPr lang="zh-CN" altLang="en-US" sz="2000" dirty="0">
                <a:solidFill>
                  <a:srgbClr val="000000"/>
                </a:solidFill>
              </a:rPr>
              <a:t>　　</a:t>
            </a:r>
            <a:r>
              <a:rPr lang="en-US" altLang="zh-CN" sz="2000" dirty="0">
                <a:solidFill>
                  <a:srgbClr val="000000"/>
                </a:solidFill>
              </a:rPr>
              <a:t>(1) S→aSb</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(2) S→aS</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(3) S→ε</a:t>
            </a:r>
            <a:br>
              <a:rPr lang="en-US" altLang="zh-CN" sz="2000" dirty="0">
                <a:solidFill>
                  <a:srgbClr val="000000"/>
                </a:solidFill>
              </a:rPr>
            </a:br>
            <a:r>
              <a:rPr lang="zh-CN" altLang="en-US" sz="2000" dirty="0">
                <a:solidFill>
                  <a:srgbClr val="000000"/>
                </a:solidFill>
              </a:rPr>
              <a:t>　　请提取文法中的左公因子。</a:t>
            </a:r>
            <a:endParaRPr lang="zh-CN" altLang="en-US" sz="2000" dirty="0">
              <a:solidFill>
                <a:srgbClr val="000000"/>
              </a:solidFill>
            </a:endParaRPr>
          </a:p>
        </p:txBody>
      </p:sp>
      <p:sp>
        <p:nvSpPr>
          <p:cNvPr id="360451" name="Rectangle 3"/>
          <p:cNvSpPr/>
          <p:nvPr/>
        </p:nvSpPr>
        <p:spPr>
          <a:xfrm>
            <a:off x="1042988" y="3213100"/>
            <a:ext cx="7129462" cy="25304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0000FF"/>
                </a:solidFill>
              </a:rPr>
              <a:t>解答：</a:t>
            </a:r>
            <a:r>
              <a:rPr lang="zh-CN" altLang="en-US" sz="2000" dirty="0">
                <a:solidFill>
                  <a:srgbClr val="000000"/>
                </a:solidFill>
              </a:rPr>
              <a:t>对产生式</a:t>
            </a:r>
            <a:r>
              <a:rPr lang="en-US" altLang="zh-CN" sz="2000" dirty="0">
                <a:solidFill>
                  <a:srgbClr val="000000"/>
                </a:solidFill>
              </a:rPr>
              <a:t>(1)</a:t>
            </a:r>
            <a:r>
              <a:rPr lang="zh-CN" altLang="en-US" sz="2000" dirty="0">
                <a:solidFill>
                  <a:srgbClr val="000000"/>
                </a:solidFill>
              </a:rPr>
              <a:t>、</a:t>
            </a:r>
            <a:r>
              <a:rPr lang="en-US" altLang="zh-CN" sz="2000" dirty="0">
                <a:solidFill>
                  <a:srgbClr val="000000"/>
                </a:solidFill>
              </a:rPr>
              <a:t>(2)</a:t>
            </a:r>
            <a:r>
              <a:rPr lang="zh-CN" altLang="en-US" sz="2000" dirty="0">
                <a:solidFill>
                  <a:srgbClr val="000000"/>
                </a:solidFill>
              </a:rPr>
              <a:t>提取左公因子后得：</a:t>
            </a:r>
            <a:br>
              <a:rPr lang="zh-CN" altLang="en-US" sz="2000" dirty="0">
                <a:solidFill>
                  <a:srgbClr val="000000"/>
                </a:solidFill>
              </a:rPr>
            </a:br>
            <a:r>
              <a:rPr lang="zh-CN" altLang="en-US" sz="2000" dirty="0">
                <a:solidFill>
                  <a:srgbClr val="000000"/>
                </a:solidFill>
              </a:rPr>
              <a:t>　　   </a:t>
            </a:r>
            <a:r>
              <a:rPr lang="en-US" altLang="zh-CN" sz="2000" dirty="0">
                <a:solidFill>
                  <a:srgbClr val="000000"/>
                </a:solidFill>
              </a:rPr>
              <a:t>S→ aS(b|ε)</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S→ε</a:t>
            </a:r>
            <a:br>
              <a:rPr lang="en-US" altLang="zh-CN" sz="2000" dirty="0">
                <a:solidFill>
                  <a:srgbClr val="000000"/>
                </a:solidFill>
              </a:rPr>
            </a:br>
            <a:r>
              <a:rPr lang="zh-CN" altLang="en-US" sz="2000" dirty="0">
                <a:solidFill>
                  <a:srgbClr val="000000"/>
                </a:solidFill>
              </a:rPr>
              <a:t>　　   进一步变换为文法</a:t>
            </a:r>
            <a:r>
              <a:rPr lang="en-US" altLang="zh-CN" sz="2000" dirty="0">
                <a:solidFill>
                  <a:srgbClr val="000000"/>
                </a:solidFill>
              </a:rPr>
              <a:t>G′</a:t>
            </a:r>
            <a:r>
              <a:rPr lang="zh-CN" altLang="en-US" sz="2000" dirty="0">
                <a:solidFill>
                  <a:srgbClr val="000000"/>
                </a:solidFill>
              </a:rPr>
              <a:t>：</a:t>
            </a:r>
            <a:br>
              <a:rPr lang="zh-CN" altLang="en-US" sz="2000" dirty="0">
                <a:solidFill>
                  <a:srgbClr val="000000"/>
                </a:solidFill>
              </a:rPr>
            </a:br>
            <a:r>
              <a:rPr lang="zh-CN" altLang="en-US" sz="2000" dirty="0">
                <a:solidFill>
                  <a:srgbClr val="000000"/>
                </a:solidFill>
              </a:rPr>
              <a:t>　　            </a:t>
            </a:r>
            <a:r>
              <a:rPr lang="en-US" altLang="zh-CN" sz="2000" dirty="0">
                <a:solidFill>
                  <a:srgbClr val="000000"/>
                </a:solidFill>
              </a:rPr>
              <a:t>S→aSA</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A→b</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A→ε</a:t>
            </a:r>
            <a:br>
              <a:rPr lang="en-US" altLang="zh-CN" sz="2000" dirty="0">
                <a:solidFill>
                  <a:srgbClr val="000000"/>
                </a:solidFill>
              </a:rPr>
            </a:br>
            <a:r>
              <a:rPr lang="zh-CN" altLang="en-US" sz="2000" dirty="0">
                <a:solidFill>
                  <a:srgbClr val="000000"/>
                </a:solidFill>
              </a:rPr>
              <a:t>　　            </a:t>
            </a:r>
            <a:r>
              <a:rPr lang="en-US" altLang="zh-CN" sz="2000" dirty="0">
                <a:solidFill>
                  <a:srgbClr val="000000"/>
                </a:solidFill>
              </a:rPr>
              <a:t>S→ε</a:t>
            </a:r>
            <a:r>
              <a:rPr lang="en-US" altLang="zh-CN" sz="2000" dirty="0"/>
              <a:t> </a:t>
            </a:r>
            <a:endParaRPr lang="en-US" altLang="zh-CN" sz="2000"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0451"/>
                                        </p:tgtEl>
                                        <p:attrNameLst>
                                          <p:attrName>style.visibility</p:attrName>
                                        </p:attrNameLst>
                                      </p:cBhvr>
                                      <p:to>
                                        <p:strVal val="visible"/>
                                      </p:to>
                                    </p:set>
                                    <p:animEffect transition="in" filter="blinds(horizontal)">
                                      <p:cBhvr>
                                        <p:cTn id="7" dur="500"/>
                                        <p:tgtEl>
                                          <p:spTgt spid="360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12998" name="Text Box 6"/>
          <p:cNvSpPr txBox="1">
            <a:spLocks noChangeArrowheads="1"/>
          </p:cNvSpPr>
          <p:nvPr/>
        </p:nvSpPr>
        <p:spPr bwMode="auto">
          <a:xfrm>
            <a:off x="684213" y="981075"/>
            <a:ext cx="7848600" cy="10842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Char char="l"/>
              <a:defRPr/>
            </a:pPr>
            <a:r>
              <a:rPr kumimoji="0" lang="en-US" altLang="zh-CN" sz="2400" b="1" i="1" kern="1200" cap="none" spc="0" normalizeH="0" baseline="0" noProof="0" dirty="0">
                <a:solidFill>
                  <a:srgbClr val="006600"/>
                </a:solidFill>
                <a:latin typeface="宋体" panose="02010600030101010101" pitchFamily="2" charset="-122"/>
                <a:ea typeface="宋体" panose="02010600030101010101" pitchFamily="2" charset="-122"/>
                <a:cs typeface="+mn-cs"/>
              </a:rPr>
              <a:t> </a:t>
            </a:r>
            <a:r>
              <a:rPr kumimoji="0" lang="zh-CN" altLang="en-US" sz="2600" b="1" kern="1200" cap="none" spc="0" normalizeH="0" baseline="0" noProof="0" dirty="0">
                <a:solidFill>
                  <a:srgbClr val="006600"/>
                </a:solidFill>
                <a:latin typeface="宋体" panose="02010600030101010101" pitchFamily="2" charset="-122"/>
                <a:ea typeface="宋体" panose="02010600030101010101" pitchFamily="2" charset="-122"/>
                <a:cs typeface="+mn-cs"/>
              </a:rPr>
              <a:t>语法分析的分类：</a:t>
            </a:r>
            <a:r>
              <a:rPr kumimoji="0" lang="zh-CN" altLang="en-US" sz="2600" b="1" kern="1200" cap="none" spc="0" normalizeH="0" baseline="0" noProof="0" dirty="0">
                <a:solidFill>
                  <a:srgbClr val="660033"/>
                </a:solidFill>
                <a:latin typeface="隶书" panose="02010509060101010101" pitchFamily="49" charset="-122"/>
                <a:ea typeface="隶书" panose="02010509060101010101" pitchFamily="49" charset="-122"/>
                <a:cs typeface="+mn-cs"/>
              </a:rPr>
              <a:t>自顶向下</a:t>
            </a:r>
            <a:endParaRPr kumimoji="0" lang="zh-CN" altLang="en-US" sz="2600" b="1" kern="1200" cap="none" spc="0" normalizeH="0" baseline="0" noProof="0" dirty="0">
              <a:solidFill>
                <a:srgbClr val="660033"/>
              </a:solidFill>
              <a:latin typeface="隶书" panose="02010509060101010101" pitchFamily="49" charset="-122"/>
              <a:ea typeface="隶书" panose="02010509060101010101" pitchFamily="49" charset="-122"/>
              <a:cs typeface="+mn-cs"/>
            </a:endParaRPr>
          </a:p>
          <a:p>
            <a:pPr marR="0" defTabSz="914400" eaLnBrk="1" hangingPunct="1">
              <a:spcBef>
                <a:spcPct val="50000"/>
              </a:spcBef>
              <a:buClrTx/>
              <a:buSzTx/>
              <a:buFontTx/>
              <a:buNone/>
              <a:defRPr/>
            </a:pPr>
            <a:r>
              <a:rPr kumimoji="0" lang="zh-CN" altLang="en-US" sz="2600" b="1" kern="1200" cap="none" spc="0" normalizeH="0" baseline="0" noProof="0" dirty="0">
                <a:solidFill>
                  <a:srgbClr val="660033"/>
                </a:solidFill>
                <a:latin typeface="隶书" panose="02010509060101010101" pitchFamily="49" charset="-122"/>
                <a:ea typeface="隶书" panose="02010509060101010101" pitchFamily="49" charset="-122"/>
                <a:cs typeface="+mn-cs"/>
              </a:rPr>
              <a:t>                  自底向上</a:t>
            </a:r>
            <a:endParaRPr kumimoji="0" lang="zh-CN" altLang="en-US" sz="2600" b="1" kern="1200" cap="none" spc="0" normalizeH="0" baseline="0" noProof="0" dirty="0">
              <a:solidFill>
                <a:srgbClr val="660033"/>
              </a:solidFill>
              <a:latin typeface="隶书" panose="02010509060101010101" pitchFamily="49" charset="-122"/>
              <a:ea typeface="隶书" panose="02010509060101010101" pitchFamily="49" charset="-122"/>
              <a:cs typeface="+mn-cs"/>
            </a:endParaRPr>
          </a:p>
        </p:txBody>
      </p:sp>
      <p:sp>
        <p:nvSpPr>
          <p:cNvPr id="56324" name="Rectangle 7"/>
          <p:cNvSpPr>
            <a:spLocks noGrp="1"/>
          </p:cNvSpPr>
          <p:nvPr>
            <p:ph type="title"/>
          </p:nvPr>
        </p:nvSpPr>
        <p:spPr>
          <a:xfrm>
            <a:off x="684213" y="2708275"/>
            <a:ext cx="8243887" cy="612775"/>
          </a:xfrm>
        </p:spPr>
        <p:txBody>
          <a:bodyPr vert="horz" wrap="square" lIns="91440" tIns="45720" rIns="91440" bIns="45720" anchor="b" anchorCtr="0"/>
          <a:p>
            <a:pPr algn="l" eaLnBrk="1" hangingPunct="1"/>
            <a:r>
              <a:rPr lang="en-US" altLang="zh-CN" sz="3200" b="1" dirty="0">
                <a:solidFill>
                  <a:schemeClr val="tx1"/>
                </a:solidFill>
                <a:effectLst/>
                <a:latin typeface="宋体" panose="02010600030101010101" pitchFamily="2" charset="-122"/>
                <a:cs typeface="Times New Roman" panose="02020603050405020304" pitchFamily="18" charset="0"/>
              </a:rPr>
              <a:t>4.4 </a:t>
            </a:r>
            <a:r>
              <a:rPr lang="zh-CN" altLang="en-US" sz="3200" b="1" dirty="0">
                <a:solidFill>
                  <a:schemeClr val="tx1"/>
                </a:solidFill>
                <a:effectLst/>
                <a:latin typeface="宋体" panose="02010600030101010101" pitchFamily="2" charset="-122"/>
                <a:cs typeface="Times New Roman" panose="02020603050405020304" pitchFamily="18" charset="0"/>
              </a:rPr>
              <a:t>自顶向下语法分析</a:t>
            </a:r>
            <a:endParaRPr lang="zh-CN" altLang="en-US" sz="3200" b="1" dirty="0">
              <a:solidFill>
                <a:schemeClr val="tx1"/>
              </a:solidFill>
              <a:effectLst/>
              <a:latin typeface="宋体" panose="02010600030101010101" pitchFamily="2" charset="-122"/>
              <a:ea typeface="Times New Roman" panose="02020603050405020304" pitchFamily="18" charset="0"/>
            </a:endParaRPr>
          </a:p>
        </p:txBody>
      </p:sp>
      <p:sp>
        <p:nvSpPr>
          <p:cNvPr id="56325" name="Rectangle 8"/>
          <p:cNvSpPr/>
          <p:nvPr/>
        </p:nvSpPr>
        <p:spPr>
          <a:xfrm>
            <a:off x="647700" y="3800475"/>
            <a:ext cx="792162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660033"/>
                </a:solidFill>
              </a:rPr>
              <a:t>主旨：</a:t>
            </a:r>
            <a:r>
              <a:rPr lang="zh-CN" altLang="en-US" sz="2400" dirty="0">
                <a:solidFill>
                  <a:srgbClr val="000000"/>
                </a:solidFill>
              </a:rPr>
              <a:t>从文法开始符号（根节点）出发，</a:t>
            </a:r>
            <a:r>
              <a:rPr lang="zh-CN" altLang="en-US" sz="2400" b="1" dirty="0">
                <a:solidFill>
                  <a:schemeClr val="tx1"/>
                </a:solidFill>
                <a:highlight>
                  <a:srgbClr val="FFFF00"/>
                </a:highlight>
              </a:rPr>
              <a:t>自上而下、从左 </a:t>
            </a:r>
            <a:endParaRPr lang="zh-CN" altLang="en-US" sz="2400" b="1" dirty="0">
              <a:solidFill>
                <a:schemeClr val="tx1"/>
              </a:solidFill>
              <a:highlight>
                <a:srgbClr val="FFFF00"/>
              </a:highlight>
            </a:endParaRPr>
          </a:p>
          <a:p>
            <a:pPr marL="0" lvl="0" indent="0" eaLnBrk="1" hangingPunct="1">
              <a:spcBef>
                <a:spcPct val="0"/>
              </a:spcBef>
              <a:buNone/>
            </a:pPr>
            <a:r>
              <a:rPr lang="zh-CN" altLang="en-US" sz="2400" b="1" dirty="0">
                <a:solidFill>
                  <a:schemeClr val="tx1"/>
                </a:solidFill>
              </a:rPr>
              <a:t>         </a:t>
            </a:r>
            <a:r>
              <a:rPr lang="zh-CN" altLang="en-US" sz="2400" b="1" dirty="0">
                <a:solidFill>
                  <a:schemeClr val="tx1"/>
                </a:solidFill>
                <a:highlight>
                  <a:srgbClr val="FFFF00"/>
                </a:highlight>
              </a:rPr>
              <a:t>到右</a:t>
            </a:r>
            <a:r>
              <a:rPr lang="zh-CN" altLang="en-US" sz="2400" dirty="0">
                <a:solidFill>
                  <a:srgbClr val="000000"/>
                </a:solidFill>
              </a:rPr>
              <a:t>的为输入串建立一棵分析树。即为输入串寻找</a:t>
            </a:r>
            <a:endParaRPr lang="zh-CN" altLang="en-US" sz="2400" dirty="0">
              <a:solidFill>
                <a:srgbClr val="000000"/>
              </a:solidFill>
            </a:endParaRPr>
          </a:p>
          <a:p>
            <a:pPr marL="0" lvl="0" indent="0" eaLnBrk="1" hangingPunct="1">
              <a:spcBef>
                <a:spcPct val="0"/>
              </a:spcBef>
              <a:buNone/>
            </a:pPr>
            <a:r>
              <a:rPr lang="zh-CN" altLang="en-US" sz="2400" dirty="0">
                <a:solidFill>
                  <a:srgbClr val="000000"/>
                </a:solidFill>
              </a:rPr>
              <a:t>       </a:t>
            </a:r>
            <a:r>
              <a:rPr lang="zh-CN" altLang="en-US" sz="2400" dirty="0">
                <a:solidFill>
                  <a:srgbClr val="000000"/>
                </a:solidFill>
                <a:highlight>
                  <a:srgbClr val="FFFF00"/>
                </a:highlight>
              </a:rPr>
              <a:t>  最左推导</a:t>
            </a:r>
            <a:r>
              <a:rPr lang="zh-CN" altLang="en-US" sz="2400" dirty="0">
                <a:solidFill>
                  <a:srgbClr val="000000"/>
                </a:solidFill>
              </a:rPr>
              <a:t>。</a:t>
            </a:r>
            <a:endParaRPr lang="zh-CN" altLang="en-US" sz="2400" dirty="0">
              <a:solidFill>
                <a:srgbClr val="000000"/>
              </a:solidFill>
            </a:endParaRPr>
          </a:p>
        </p:txBody>
      </p:sp>
    </p:spTree>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7347" name="Rectangle 5"/>
          <p:cNvSpPr>
            <a:spLocks noGrp="1"/>
          </p:cNvSpPr>
          <p:nvPr>
            <p:ph type="title"/>
          </p:nvPr>
        </p:nvSpPr>
        <p:spPr>
          <a:xfrm>
            <a:off x="900113" y="1125538"/>
            <a:ext cx="6624637" cy="3168650"/>
          </a:xfrm>
        </p:spPr>
        <p:txBody>
          <a:bodyPr vert="horz" wrap="square" lIns="91440" tIns="45720" rIns="91440" bIns="45720" anchor="b" anchorCtr="0"/>
          <a:p>
            <a:pPr algn="l" eaLnBrk="1" hangingPunct="1"/>
            <a:r>
              <a:rPr lang="zh-CN" altLang="en-US" sz="2400" dirty="0">
                <a:solidFill>
                  <a:srgbClr val="000000"/>
                </a:solidFill>
                <a:effectLst/>
                <a:latin typeface="Times New Roman" panose="02020603050405020304" pitchFamily="18" charset="0"/>
              </a:rPr>
              <a:t>下面的文法生成</a:t>
            </a:r>
            <a:r>
              <a:rPr lang="en-US" altLang="zh-CN" sz="2400" dirty="0">
                <a:solidFill>
                  <a:srgbClr val="000000"/>
                </a:solidFill>
                <a:effectLst/>
                <a:latin typeface="Times New Roman" panose="02020603050405020304" pitchFamily="18" charset="0"/>
              </a:rPr>
              <a:t>C</a:t>
            </a:r>
            <a:r>
              <a:rPr lang="zh-CN" altLang="en-US" sz="2400" dirty="0">
                <a:solidFill>
                  <a:srgbClr val="000000"/>
                </a:solidFill>
                <a:effectLst/>
                <a:latin typeface="Times New Roman" panose="02020603050405020304" pitchFamily="18" charset="0"/>
              </a:rPr>
              <a:t>或</a:t>
            </a:r>
            <a:r>
              <a:rPr lang="en-US" altLang="zh-CN" sz="2400" dirty="0">
                <a:solidFill>
                  <a:srgbClr val="000000"/>
                </a:solidFill>
                <a:effectLst/>
                <a:latin typeface="Times New Roman" panose="02020603050405020304" pitchFamily="18" charset="0"/>
              </a:rPr>
              <a:t>Java</a:t>
            </a:r>
            <a:r>
              <a:rPr lang="zh-CN" altLang="en-US" sz="2400" dirty="0">
                <a:solidFill>
                  <a:srgbClr val="000000"/>
                </a:solidFill>
                <a:effectLst/>
                <a:latin typeface="Times New Roman" panose="02020603050405020304" pitchFamily="18" charset="0"/>
              </a:rPr>
              <a:t>语句的一个子集。</a:t>
            </a:r>
            <a:br>
              <a:rPr lang="zh-CN" altLang="en-US" sz="2400" dirty="0">
                <a:solidFill>
                  <a:srgbClr val="000000"/>
                </a:solidFill>
                <a:effectLst/>
                <a:latin typeface="Times New Roman" panose="02020603050405020304" pitchFamily="18" charset="0"/>
              </a:rPr>
            </a:br>
            <a:br>
              <a:rPr lang="zh-CN" altLang="en-US" sz="2400" dirty="0">
                <a:solidFill>
                  <a:srgbClr val="000000"/>
                </a:solidFill>
                <a:effectLst/>
                <a:latin typeface="Times New Roman" panose="02020603050405020304" pitchFamily="18" charset="0"/>
              </a:rPr>
            </a:br>
            <a:r>
              <a:rPr lang="zh-CN" altLang="en-US" sz="2400" dirty="0">
                <a:solidFill>
                  <a:srgbClr val="000000"/>
                </a:solidFill>
                <a:effectLst/>
                <a:latin typeface="Times New Roman" panose="02020603050405020304" pitchFamily="18" charset="0"/>
              </a:rPr>
              <a:t>    </a:t>
            </a:r>
            <a:r>
              <a:rPr lang="en-US" altLang="zh-CN" sz="2400" i="1" dirty="0">
                <a:solidFill>
                  <a:srgbClr val="000000"/>
                </a:solidFill>
                <a:effectLst/>
                <a:latin typeface="Times New Roman" panose="02020603050405020304" pitchFamily="18" charset="0"/>
              </a:rPr>
              <a:t>stmt</a:t>
            </a:r>
            <a:r>
              <a:rPr lang="en-US" altLang="zh-CN" sz="2400" b="1" i="1" dirty="0">
                <a:solidFill>
                  <a:srgbClr val="000000"/>
                </a:solidFill>
                <a:effectLst/>
                <a:latin typeface="Times New Roman" panose="02020603050405020304" pitchFamily="18" charset="0"/>
              </a:rPr>
              <a:t> →  </a:t>
            </a:r>
            <a:r>
              <a:rPr lang="en-US" altLang="zh-CN" sz="2400" b="1" dirty="0">
                <a:solidFill>
                  <a:srgbClr val="000000"/>
                </a:solidFill>
                <a:effectLst/>
                <a:latin typeface="Times New Roman" panose="02020603050405020304" pitchFamily="18" charset="0"/>
              </a:rPr>
              <a:t>expr</a:t>
            </a:r>
            <a:r>
              <a:rPr lang="zh-CN" altLang="en-US" sz="2400" b="1" dirty="0">
                <a:solidFill>
                  <a:srgbClr val="000000"/>
                </a:solidFill>
                <a:effectLst/>
                <a:latin typeface="Times New Roman" panose="02020603050405020304" pitchFamily="18" charset="0"/>
              </a:rPr>
              <a:t>；</a:t>
            </a:r>
            <a:r>
              <a:rPr lang="zh-CN" altLang="en-US" sz="2400" b="1" i="1" dirty="0">
                <a:solidFill>
                  <a:srgbClr val="000000"/>
                </a:solidFill>
                <a:effectLst/>
                <a:latin typeface="Times New Roman" panose="02020603050405020304" pitchFamily="18" charset="0"/>
              </a:rPr>
              <a:t> </a:t>
            </a:r>
            <a:br>
              <a:rPr lang="zh-CN" altLang="en-US" sz="2400" b="1" i="1" dirty="0">
                <a:solidFill>
                  <a:srgbClr val="000000"/>
                </a:solidFill>
                <a:effectLst/>
                <a:latin typeface="Times New Roman" panose="02020603050405020304" pitchFamily="18" charset="0"/>
              </a:rPr>
            </a:br>
            <a:r>
              <a:rPr lang="zh-CN" altLang="en-US" sz="2400" b="1" i="1" dirty="0">
                <a:solidFill>
                  <a:srgbClr val="000000"/>
                </a:solidFill>
                <a:effectLst/>
                <a:latin typeface="Times New Roman" panose="02020603050405020304" pitchFamily="18" charset="0"/>
              </a:rPr>
              <a:t>                 </a:t>
            </a:r>
            <a:r>
              <a:rPr lang="en-US" altLang="zh-CN" sz="2400" b="1" i="1" dirty="0">
                <a:solidFill>
                  <a:srgbClr val="000000"/>
                </a:solidFill>
                <a:effectLst/>
                <a:latin typeface="Times New Roman" panose="02020603050405020304" pitchFamily="18" charset="0"/>
              </a:rPr>
              <a:t>|</a:t>
            </a:r>
            <a:r>
              <a:rPr lang="en-US" altLang="zh-CN" sz="2400" b="1" dirty="0">
                <a:solidFill>
                  <a:srgbClr val="000000"/>
                </a:solidFill>
                <a:effectLst/>
                <a:latin typeface="Times New Roman" panose="02020603050405020304" pitchFamily="18" charset="0"/>
              </a:rPr>
              <a:t> if ( expr ) </a:t>
            </a:r>
            <a:r>
              <a:rPr lang="en-US" altLang="zh-CN" sz="2400" i="1" dirty="0">
                <a:solidFill>
                  <a:srgbClr val="000000"/>
                </a:solidFill>
                <a:effectLst/>
                <a:latin typeface="Times New Roman" panose="02020603050405020304" pitchFamily="18" charset="0"/>
              </a:rPr>
              <a:t>stmt </a:t>
            </a:r>
            <a:br>
              <a:rPr lang="en-US" altLang="zh-CN" sz="2400" dirty="0">
                <a:solidFill>
                  <a:srgbClr val="000000"/>
                </a:solidFill>
                <a:effectLst/>
                <a:latin typeface="Times New Roman" panose="02020603050405020304" pitchFamily="18" charset="0"/>
              </a:rPr>
            </a:br>
            <a:r>
              <a:rPr lang="en-US" altLang="zh-CN" sz="2400" b="1" i="1" dirty="0">
                <a:solidFill>
                  <a:srgbClr val="000000"/>
                </a:solidFill>
                <a:effectLst/>
                <a:latin typeface="Times New Roman" panose="02020603050405020304" pitchFamily="18" charset="0"/>
              </a:rPr>
              <a:t>                 | </a:t>
            </a:r>
            <a:r>
              <a:rPr lang="en-US" altLang="zh-CN" sz="2400" b="1" dirty="0">
                <a:solidFill>
                  <a:srgbClr val="000000"/>
                </a:solidFill>
                <a:effectLst/>
                <a:latin typeface="Times New Roman" panose="02020603050405020304" pitchFamily="18" charset="0"/>
              </a:rPr>
              <a:t>for ( </a:t>
            </a:r>
            <a:r>
              <a:rPr lang="en-US" altLang="zh-CN" sz="2400" i="1" dirty="0">
                <a:solidFill>
                  <a:srgbClr val="000000"/>
                </a:solidFill>
                <a:effectLst/>
                <a:latin typeface="Times New Roman" panose="02020603050405020304" pitchFamily="18" charset="0"/>
              </a:rPr>
              <a:t>optexpr</a:t>
            </a:r>
            <a:r>
              <a:rPr lang="en-US" altLang="zh-CN" sz="2400" b="1" dirty="0">
                <a:solidFill>
                  <a:srgbClr val="000000"/>
                </a:solidFill>
                <a:effectLst/>
                <a:latin typeface="Times New Roman" panose="02020603050405020304" pitchFamily="18" charset="0"/>
              </a:rPr>
              <a:t>;</a:t>
            </a:r>
            <a:r>
              <a:rPr lang="en-US" altLang="zh-CN" sz="2400" dirty="0">
                <a:solidFill>
                  <a:srgbClr val="000000"/>
                </a:solidFill>
                <a:effectLst/>
                <a:latin typeface="Times New Roman" panose="02020603050405020304" pitchFamily="18" charset="0"/>
              </a:rPr>
              <a:t> </a:t>
            </a:r>
            <a:r>
              <a:rPr lang="en-US" altLang="zh-CN" sz="2400" i="1" dirty="0">
                <a:solidFill>
                  <a:srgbClr val="000000"/>
                </a:solidFill>
                <a:effectLst/>
                <a:latin typeface="Times New Roman" panose="02020603050405020304" pitchFamily="18" charset="0"/>
              </a:rPr>
              <a:t>optexpr</a:t>
            </a:r>
            <a:r>
              <a:rPr lang="en-US" altLang="zh-CN" sz="2400" b="1" dirty="0">
                <a:solidFill>
                  <a:srgbClr val="000000"/>
                </a:solidFill>
                <a:effectLst/>
                <a:latin typeface="Times New Roman" panose="02020603050405020304" pitchFamily="18" charset="0"/>
              </a:rPr>
              <a:t>;</a:t>
            </a:r>
            <a:r>
              <a:rPr lang="en-US" altLang="zh-CN" sz="2400" i="1" dirty="0">
                <a:solidFill>
                  <a:srgbClr val="000000"/>
                </a:solidFill>
                <a:effectLst/>
                <a:latin typeface="Times New Roman" panose="02020603050405020304" pitchFamily="18" charset="0"/>
              </a:rPr>
              <a:t>optexpr</a:t>
            </a:r>
            <a:r>
              <a:rPr lang="en-US" altLang="zh-CN" sz="2400" b="1" dirty="0">
                <a:solidFill>
                  <a:srgbClr val="000000"/>
                </a:solidFill>
                <a:effectLst/>
                <a:latin typeface="Times New Roman" panose="02020603050405020304" pitchFamily="18" charset="0"/>
              </a:rPr>
              <a:t> ) </a:t>
            </a:r>
            <a:r>
              <a:rPr lang="en-US" altLang="zh-CN" sz="2400" i="1" dirty="0">
                <a:solidFill>
                  <a:srgbClr val="000000"/>
                </a:solidFill>
                <a:effectLst/>
                <a:latin typeface="Times New Roman" panose="02020603050405020304" pitchFamily="18" charset="0"/>
              </a:rPr>
              <a:t>stmt</a:t>
            </a:r>
            <a:r>
              <a:rPr lang="en-US" altLang="zh-CN" sz="2400" b="1" i="1" dirty="0">
                <a:solidFill>
                  <a:srgbClr val="000000"/>
                </a:solidFill>
                <a:effectLst/>
                <a:latin typeface="Times New Roman" panose="02020603050405020304" pitchFamily="18" charset="0"/>
              </a:rPr>
              <a:t>   </a:t>
            </a:r>
            <a:br>
              <a:rPr lang="en-US" altLang="zh-CN" sz="2400" b="1" i="1" dirty="0">
                <a:solidFill>
                  <a:srgbClr val="000000"/>
                </a:solidFill>
                <a:effectLst/>
                <a:latin typeface="Times New Roman" panose="02020603050405020304" pitchFamily="18" charset="0"/>
              </a:rPr>
            </a:br>
            <a:r>
              <a:rPr lang="en-US" altLang="zh-CN" sz="2400" b="1" i="1" dirty="0">
                <a:solidFill>
                  <a:srgbClr val="000000"/>
                </a:solidFill>
                <a:effectLst/>
                <a:latin typeface="Times New Roman" panose="02020603050405020304" pitchFamily="18" charset="0"/>
              </a:rPr>
              <a:t>                 | </a:t>
            </a:r>
            <a:r>
              <a:rPr lang="en-US" altLang="zh-CN" sz="2400" b="1" dirty="0">
                <a:solidFill>
                  <a:srgbClr val="000000"/>
                </a:solidFill>
                <a:effectLst/>
                <a:latin typeface="Times New Roman" panose="02020603050405020304" pitchFamily="18" charset="0"/>
              </a:rPr>
              <a:t>other</a:t>
            </a:r>
            <a:r>
              <a:rPr lang="en-US" altLang="zh-CN" sz="2400" b="1" i="1" dirty="0">
                <a:solidFill>
                  <a:srgbClr val="000000"/>
                </a:solidFill>
                <a:effectLst/>
                <a:latin typeface="Times New Roman" panose="02020603050405020304" pitchFamily="18" charset="0"/>
              </a:rPr>
              <a:t>              </a:t>
            </a:r>
            <a:br>
              <a:rPr lang="en-US" altLang="zh-CN" sz="2400" b="1" i="1" dirty="0">
                <a:solidFill>
                  <a:srgbClr val="000000"/>
                </a:solidFill>
                <a:effectLst/>
                <a:latin typeface="Times New Roman" panose="02020603050405020304" pitchFamily="18" charset="0"/>
              </a:rPr>
            </a:br>
            <a:r>
              <a:rPr lang="en-US" altLang="zh-CN" sz="2400" b="1" i="1" dirty="0">
                <a:solidFill>
                  <a:srgbClr val="000000"/>
                </a:solidFill>
                <a:effectLst/>
                <a:latin typeface="Times New Roman" panose="02020603050405020304" pitchFamily="18" charset="0"/>
              </a:rPr>
              <a:t>   </a:t>
            </a:r>
            <a:r>
              <a:rPr lang="en-US" altLang="zh-CN" sz="2400" i="1" dirty="0">
                <a:solidFill>
                  <a:srgbClr val="000000"/>
                </a:solidFill>
                <a:effectLst/>
                <a:latin typeface="Times New Roman" panose="02020603050405020304" pitchFamily="18" charset="0"/>
              </a:rPr>
              <a:t>optexpr</a:t>
            </a:r>
            <a:r>
              <a:rPr lang="en-US" altLang="zh-CN" sz="2400" b="1" i="1" dirty="0">
                <a:solidFill>
                  <a:srgbClr val="000000"/>
                </a:solidFill>
                <a:effectLst/>
                <a:latin typeface="Times New Roman" panose="02020603050405020304" pitchFamily="18" charset="0"/>
              </a:rPr>
              <a:t>→ </a:t>
            </a:r>
            <a:r>
              <a:rPr lang="el-GR" altLang="zh-CN" sz="2400" b="1" dirty="0">
                <a:solidFill>
                  <a:srgbClr val="000000"/>
                </a:solidFill>
                <a:effectLst/>
                <a:latin typeface="Times New Roman" panose="02020603050405020304" pitchFamily="18" charset="0"/>
                <a:cs typeface="Times New Roman" panose="02020603050405020304" pitchFamily="18" charset="0"/>
              </a:rPr>
              <a:t>ε</a:t>
            </a:r>
            <a:r>
              <a:rPr lang="en-US" altLang="zh-CN" sz="2400" dirty="0">
                <a:solidFill>
                  <a:srgbClr val="000000"/>
                </a:solidFill>
                <a:effectLst/>
                <a:latin typeface="Times New Roman" panose="02020603050405020304" pitchFamily="18" charset="0"/>
              </a:rPr>
              <a:t> </a:t>
            </a:r>
            <a:br>
              <a:rPr lang="en-US" altLang="zh-CN" sz="2400" dirty="0">
                <a:solidFill>
                  <a:srgbClr val="000000"/>
                </a:solidFill>
                <a:effectLst/>
                <a:latin typeface="Times New Roman" panose="02020603050405020304" pitchFamily="18" charset="0"/>
              </a:rPr>
            </a:br>
            <a:r>
              <a:rPr lang="en-US" altLang="zh-CN" sz="2400" dirty="0">
                <a:solidFill>
                  <a:srgbClr val="000000"/>
                </a:solidFill>
                <a:effectLst/>
                <a:latin typeface="Times New Roman" panose="02020603050405020304" pitchFamily="18" charset="0"/>
              </a:rPr>
              <a:t>                 </a:t>
            </a:r>
            <a:r>
              <a:rPr lang="en-US" altLang="zh-CN" sz="2400" b="1" i="1" dirty="0">
                <a:solidFill>
                  <a:srgbClr val="000000"/>
                </a:solidFill>
                <a:effectLst/>
                <a:latin typeface="Times New Roman" panose="02020603050405020304" pitchFamily="18" charset="0"/>
              </a:rPr>
              <a:t>|</a:t>
            </a:r>
            <a:r>
              <a:rPr lang="en-US" altLang="zh-CN" sz="2400" dirty="0">
                <a:solidFill>
                  <a:srgbClr val="000000"/>
                </a:solidFill>
                <a:effectLst/>
                <a:latin typeface="Times New Roman" panose="02020603050405020304" pitchFamily="18" charset="0"/>
              </a:rPr>
              <a:t>  </a:t>
            </a:r>
            <a:r>
              <a:rPr lang="en-US" altLang="zh-CN" sz="2400" b="1" dirty="0">
                <a:solidFill>
                  <a:srgbClr val="000000"/>
                </a:solidFill>
                <a:effectLst/>
                <a:latin typeface="Times New Roman" panose="02020603050405020304" pitchFamily="18" charset="0"/>
              </a:rPr>
              <a:t> expr</a:t>
            </a:r>
            <a:r>
              <a:rPr lang="en-US" altLang="zh-CN" sz="2400" dirty="0">
                <a:solidFill>
                  <a:srgbClr val="000000"/>
                </a:solidFill>
                <a:effectLst/>
                <a:latin typeface="Times New Roman" panose="02020603050405020304" pitchFamily="18" charset="0"/>
              </a:rPr>
              <a:t> </a:t>
            </a:r>
            <a:br>
              <a:rPr lang="en-US" altLang="zh-CN" sz="2400" dirty="0">
                <a:solidFill>
                  <a:srgbClr val="000000"/>
                </a:solidFill>
                <a:effectLst/>
                <a:latin typeface="Times New Roman" panose="02020603050405020304" pitchFamily="18" charset="0"/>
              </a:rPr>
            </a:br>
            <a:endParaRPr lang="en-US" altLang="zh-CN" sz="2400" dirty="0">
              <a:solidFill>
                <a:srgbClr val="000000"/>
              </a:solidFill>
              <a:effectLst/>
              <a:latin typeface="Times New Roman" panose="02020603050405020304" pitchFamily="18" charset="0"/>
            </a:endParaRPr>
          </a:p>
        </p:txBody>
      </p:sp>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8371" name="Rectangle 4"/>
          <p:cNvSpPr/>
          <p:nvPr/>
        </p:nvSpPr>
        <p:spPr>
          <a:xfrm>
            <a:off x="827088" y="1341438"/>
            <a:ext cx="7632700" cy="374332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spcAft>
                <a:spcPct val="50000"/>
              </a:spcAft>
              <a:buNone/>
            </a:pPr>
            <a:r>
              <a:rPr lang="zh-CN" altLang="en-US" sz="2400" dirty="0">
                <a:solidFill>
                  <a:srgbClr val="000000"/>
                </a:solidFill>
                <a:latin typeface="Times New Roman" panose="02020603050405020304" pitchFamily="18" charset="0"/>
              </a:rPr>
              <a:t>为了自顶向下构造一个分析树，我们从标有开始符号的根结点开始，反复执行以下两步：</a:t>
            </a:r>
            <a:endParaRPr lang="zh-CN" altLang="en-US" sz="2400" dirty="0">
              <a:solidFill>
                <a:srgbClr val="000000"/>
              </a:solidFill>
              <a:latin typeface="Times New Roman" panose="02020603050405020304" pitchFamily="18" charset="0"/>
            </a:endParaRPr>
          </a:p>
          <a:p>
            <a:pPr marL="0" lvl="0" indent="0" eaLnBrk="1" hangingPunct="1">
              <a:lnSpc>
                <a:spcPct val="120000"/>
              </a:lnSpc>
              <a:spcBef>
                <a:spcPct val="50000"/>
              </a:spcBef>
              <a:spcAft>
                <a:spcPct val="50000"/>
              </a:spcAft>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在标有非终结符</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的节点</a:t>
            </a:r>
            <a:r>
              <a:rPr lang="en-US" altLang="zh-CN" sz="2400" dirty="0">
                <a:solidFill>
                  <a:srgbClr val="000000"/>
                </a:solidFill>
                <a:latin typeface="Times New Roman" panose="02020603050405020304" pitchFamily="18" charset="0"/>
              </a:rPr>
              <a:t>n</a:t>
            </a:r>
            <a:r>
              <a:rPr lang="zh-CN" altLang="en-US" sz="2400" dirty="0">
                <a:solidFill>
                  <a:srgbClr val="000000"/>
                </a:solidFill>
                <a:latin typeface="Times New Roman" panose="02020603050405020304" pitchFamily="18" charset="0"/>
              </a:rPr>
              <a:t>，选择</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的一个产生式，用该产生式右部的符号构造节点</a:t>
            </a:r>
            <a:r>
              <a:rPr lang="en-US" altLang="zh-CN" sz="2400" dirty="0">
                <a:solidFill>
                  <a:srgbClr val="000000"/>
                </a:solidFill>
                <a:latin typeface="Times New Roman" panose="02020603050405020304" pitchFamily="18" charset="0"/>
              </a:rPr>
              <a:t>n</a:t>
            </a:r>
            <a:r>
              <a:rPr lang="zh-CN" altLang="en-US" sz="2400" dirty="0">
                <a:solidFill>
                  <a:srgbClr val="000000"/>
                </a:solidFill>
                <a:latin typeface="Times New Roman" panose="02020603050405020304" pitchFamily="18" charset="0"/>
              </a:rPr>
              <a:t>的子节点。</a:t>
            </a:r>
            <a:endParaRPr lang="zh-CN" altLang="en-US" sz="2400" dirty="0">
              <a:solidFill>
                <a:srgbClr val="000000"/>
              </a:solidFill>
              <a:latin typeface="Times New Roman" panose="02020603050405020304" pitchFamily="18" charset="0"/>
            </a:endParaRPr>
          </a:p>
          <a:p>
            <a:pPr marL="0" lvl="0" indent="0" eaLnBrk="1" hangingPunct="1">
              <a:lnSpc>
                <a:spcPct val="120000"/>
              </a:lnSpc>
              <a:spcBef>
                <a:spcPct val="50000"/>
              </a:spcBef>
              <a:spcAft>
                <a:spcPct val="50000"/>
              </a:spcAft>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寻找下一个要构造子树的节点。</a:t>
            </a:r>
            <a:br>
              <a:rPr lang="zh-CN" altLang="en-US" sz="2400" dirty="0">
                <a:solidFill>
                  <a:srgbClr val="000000"/>
                </a:solidFill>
                <a:latin typeface="Times New Roman" panose="02020603050405020304" pitchFamily="18" charset="0"/>
              </a:rPr>
            </a:br>
            <a:r>
              <a:rPr lang="zh-CN" altLang="en-US" sz="2000" dirty="0">
                <a:solidFill>
                  <a:srgbClr val="000000"/>
                </a:solidFill>
                <a:latin typeface="Times New Roman" panose="02020603050405020304" pitchFamily="18" charset="0"/>
              </a:rPr>
              <a:t>    </a:t>
            </a:r>
            <a:br>
              <a:rPr lang="zh-CN" altLang="en-US" sz="2000" dirty="0">
                <a:solidFill>
                  <a:srgbClr val="000000"/>
                </a:solidFill>
                <a:latin typeface="Times New Roman" panose="02020603050405020304" pitchFamily="18" charset="0"/>
              </a:rPr>
            </a:br>
            <a:endParaRPr lang="zh-CN" altLang="en-US" sz="2000" dirty="0">
              <a:solidFill>
                <a:srgbClr val="6600FF"/>
              </a:solidFill>
              <a:latin typeface="Times New Roman" panose="02020603050405020304" pitchFamily="18" charset="0"/>
            </a:endParaRPr>
          </a:p>
        </p:txBody>
      </p:sp>
    </p:spTree>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9395" name="Text Box 30"/>
          <p:cNvSpPr txBox="1"/>
          <p:nvPr/>
        </p:nvSpPr>
        <p:spPr>
          <a:xfrm>
            <a:off x="755650" y="1196975"/>
            <a:ext cx="7632700" cy="415448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50000"/>
              </a:spcBef>
              <a:buNone/>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对于某些文法，上面的步骤只需要对输入串进行一次从左到右的扫描就可以完成。输入串中当前被扫描的终结符号称为</a:t>
            </a:r>
            <a:r>
              <a:rPr lang="zh-CN" altLang="en-US" sz="2400" b="1" dirty="0">
                <a:latin typeface="Times New Roman" panose="02020603050405020304" pitchFamily="18" charset="0"/>
              </a:rPr>
              <a:t>向前看（</a:t>
            </a:r>
            <a:r>
              <a:rPr lang="en-US" altLang="zh-CN" sz="2400" b="1" dirty="0">
                <a:latin typeface="Times New Roman" panose="02020603050405020304" pitchFamily="18" charset="0"/>
              </a:rPr>
              <a:t>lookahead</a:t>
            </a:r>
            <a:r>
              <a:rPr lang="zh-CN" altLang="en-US" sz="2400" b="1" dirty="0">
                <a:latin typeface="Times New Roman" panose="02020603050405020304" pitchFamily="18" charset="0"/>
              </a:rPr>
              <a:t>）符号</a:t>
            </a:r>
            <a:r>
              <a:rPr lang="zh-CN" altLang="en-US" sz="2400" dirty="0">
                <a:solidFill>
                  <a:srgbClr val="000000"/>
                </a:solidFill>
                <a:latin typeface="Times New Roman" panose="02020603050405020304" pitchFamily="18" charset="0"/>
              </a:rPr>
              <a:t>。开始时，向前看符号是输入串的第一个终结符。语法分析树的已知部分只包含标号为开始符号</a:t>
            </a:r>
            <a:r>
              <a:rPr lang="en-US" altLang="zh-CN" sz="2400" i="1" dirty="0">
                <a:solidFill>
                  <a:srgbClr val="000000"/>
                </a:solidFill>
                <a:latin typeface="Times New Roman" panose="02020603050405020304" pitchFamily="18" charset="0"/>
              </a:rPr>
              <a:t>stmt</a:t>
            </a:r>
            <a:r>
              <a:rPr lang="zh-CN" altLang="en-US" sz="2400" dirty="0">
                <a:solidFill>
                  <a:srgbClr val="000000"/>
                </a:solidFill>
                <a:latin typeface="Times New Roman" panose="02020603050405020304" pitchFamily="18" charset="0"/>
              </a:rPr>
              <a:t>的根节点。</a:t>
            </a:r>
            <a:endParaRPr lang="zh-CN" altLang="en-US" sz="2400" dirty="0">
              <a:solidFill>
                <a:srgbClr val="000000"/>
              </a:solidFill>
              <a:latin typeface="Times New Roman" panose="02020603050405020304" pitchFamily="18" charset="0"/>
            </a:endParaRPr>
          </a:p>
          <a:p>
            <a:pPr marL="0" lvl="0" indent="0" eaLnBrk="1" hangingPunct="1">
              <a:lnSpc>
                <a:spcPct val="150000"/>
              </a:lnSpc>
              <a:spcBef>
                <a:spcPct val="50000"/>
              </a:spcBef>
              <a:buNone/>
            </a:pPr>
            <a:r>
              <a:rPr lang="zh-CN" altLang="en-US" sz="2400" dirty="0">
                <a:solidFill>
                  <a:srgbClr val="000000"/>
                </a:solidFill>
                <a:latin typeface="Times New Roman" panose="02020603050405020304" pitchFamily="18" charset="0"/>
              </a:rPr>
              <a:t>        我们的目标是以适当的方法构造出语法分析树的其余部分，使得</a:t>
            </a:r>
            <a:r>
              <a:rPr lang="zh-CN" altLang="en-US" sz="2400" b="1" dirty="0">
                <a:solidFill>
                  <a:srgbClr val="0070C0"/>
                </a:solidFill>
                <a:latin typeface="Times New Roman" panose="02020603050405020304" pitchFamily="18" charset="0"/>
              </a:rPr>
              <a:t>这棵树生成的符号串与输入符号串匹配</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0419" name="Rectangle 4"/>
          <p:cNvSpPr/>
          <p:nvPr/>
        </p:nvSpPr>
        <p:spPr>
          <a:xfrm>
            <a:off x="325438" y="592138"/>
            <a:ext cx="5183187" cy="2400300"/>
          </a:xfrm>
          <a:prstGeom prst="rect">
            <a:avLst/>
          </a:prstGeom>
          <a:noFill/>
          <a:ln w="9525" cap="flat" cmpd="sng">
            <a:solidFill>
              <a:srgbClr val="000000"/>
            </a:solidFill>
            <a:prstDash val="solid"/>
            <a:miter/>
            <a:headEnd type="none" w="med" len="med"/>
            <a:tailEnd type="none" w="med" len="med"/>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latin typeface="Times New Roman" panose="02020603050405020304" pitchFamily="18" charset="0"/>
              </a:rPr>
              <a:t>文法</a:t>
            </a:r>
            <a:r>
              <a:rPr lang="zh-CN" altLang="en-US" sz="2000" b="1" i="1" dirty="0">
                <a:latin typeface="Times New Roman" panose="02020603050405020304" pitchFamily="18" charset="0"/>
              </a:rPr>
              <a:t>：</a:t>
            </a:r>
            <a:endParaRPr lang="zh-CN" altLang="en-US" sz="2000" b="1" i="1" dirty="0">
              <a:latin typeface="Times New Roman" panose="02020603050405020304" pitchFamily="18" charset="0"/>
            </a:endParaRPr>
          </a:p>
          <a:p>
            <a:pPr marL="0" lvl="0" indent="0" eaLnBrk="1" hangingPunct="1">
              <a:spcBef>
                <a:spcPct val="50000"/>
              </a:spcBef>
              <a:buNone/>
            </a:pPr>
            <a:r>
              <a:rPr lang="en-US" altLang="zh-CN" sz="2000" i="1" dirty="0">
                <a:solidFill>
                  <a:srgbClr val="000000"/>
                </a:solidFill>
                <a:latin typeface="Times New Roman" panose="02020603050405020304" pitchFamily="18" charset="0"/>
              </a:rPr>
              <a:t>stmt</a:t>
            </a: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expr</a:t>
            </a:r>
            <a:r>
              <a:rPr lang="zh-CN" altLang="en-US" sz="2000" b="1" dirty="0">
                <a:solidFill>
                  <a:srgbClr val="000000"/>
                </a:solidFill>
                <a:latin typeface="Times New Roman" panose="02020603050405020304" pitchFamily="18" charset="0"/>
              </a:rPr>
              <a:t>；</a:t>
            </a:r>
            <a:r>
              <a:rPr lang="zh-CN" altLang="en-US" sz="2000" b="1" i="1" dirty="0">
                <a:solidFill>
                  <a:srgbClr val="000000"/>
                </a:solidFill>
                <a:latin typeface="Times New Roman" panose="02020603050405020304" pitchFamily="18" charset="0"/>
              </a:rPr>
              <a:t> </a:t>
            </a:r>
            <a:br>
              <a:rPr lang="zh-CN" altLang="en-US" sz="2000" b="1" i="1" dirty="0">
                <a:solidFill>
                  <a:srgbClr val="000000"/>
                </a:solidFill>
                <a:latin typeface="Times New Roman" panose="02020603050405020304" pitchFamily="18" charset="0"/>
              </a:rPr>
            </a:br>
            <a:r>
              <a:rPr lang="zh-CN" altLang="en-US" sz="2000" b="1" i="1" dirty="0">
                <a:solidFill>
                  <a:srgbClr val="000000"/>
                </a:solidFill>
                <a:latin typeface="Times New Roman" panose="02020603050405020304" pitchFamily="18" charset="0"/>
              </a:rPr>
              <a:t>             </a:t>
            </a:r>
            <a:r>
              <a:rPr lang="en-US" altLang="zh-CN" sz="2000" b="1" i="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 if ( expr ) </a:t>
            </a:r>
            <a:r>
              <a:rPr lang="en-US" altLang="zh-CN" sz="2000" i="1" dirty="0">
                <a:solidFill>
                  <a:srgbClr val="000000"/>
                </a:solidFill>
                <a:latin typeface="Times New Roman" panose="02020603050405020304" pitchFamily="18" charset="0"/>
              </a:rPr>
              <a:t>stmt </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for ( </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stmt</a:t>
            </a:r>
            <a:r>
              <a:rPr lang="en-US" altLang="zh-CN" sz="2000" b="1" i="1" dirty="0">
                <a:solidFill>
                  <a:srgbClr val="000000"/>
                </a:solidFill>
                <a:latin typeface="Times New Roman" panose="02020603050405020304" pitchFamily="18" charset="0"/>
              </a:rPr>
              <a:t>   </a:t>
            </a:r>
            <a:endParaRPr lang="en-US" altLang="zh-CN" sz="2000" b="1" i="1" dirty="0">
              <a:solidFill>
                <a:srgbClr val="000000"/>
              </a:solidFill>
              <a:latin typeface="Times New Roman" panose="02020603050405020304" pitchFamily="18" charset="0"/>
            </a:endParaRPr>
          </a:p>
          <a:p>
            <a:pPr marL="0" lvl="0" indent="0" eaLnBrk="1" hangingPunct="1">
              <a:spcBef>
                <a:spcPct val="50000"/>
              </a:spcBef>
              <a:buNone/>
            </a:pP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other</a:t>
            </a:r>
            <a:r>
              <a:rPr lang="en-US" altLang="zh-CN" sz="2000" b="1" i="1" dirty="0">
                <a:solidFill>
                  <a:srgbClr val="000000"/>
                </a:solidFill>
                <a:latin typeface="Times New Roman" panose="02020603050405020304" pitchFamily="18" charset="0"/>
              </a:rPr>
              <a:t>              </a:t>
            </a:r>
            <a:br>
              <a:rPr lang="en-US" altLang="zh-CN" sz="2000" b="1" i="1" dirty="0">
                <a:solidFill>
                  <a:srgbClr val="000000"/>
                </a:solidFill>
                <a:latin typeface="Times New Roman" panose="02020603050405020304" pitchFamily="18" charset="0"/>
              </a:rPr>
            </a:br>
            <a:r>
              <a:rPr lang="en-US" altLang="zh-CN" sz="2000" b="1"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optexpr</a:t>
            </a:r>
            <a:r>
              <a:rPr lang="en-US" altLang="zh-CN" sz="2000" b="1" i="1" dirty="0">
                <a:solidFill>
                  <a:srgbClr val="000000"/>
                </a:solidFill>
                <a:latin typeface="Times New Roman" panose="02020603050405020304" pitchFamily="18" charset="0"/>
              </a:rPr>
              <a:t>→ </a:t>
            </a:r>
            <a:r>
              <a:rPr lang="el-GR" altLang="zh-CN" sz="2000" b="1" dirty="0">
                <a:solidFill>
                  <a:srgbClr val="000000"/>
                </a:solidFill>
                <a:latin typeface="Times New Roman" panose="02020603050405020304" pitchFamily="18" charset="0"/>
              </a:rPr>
              <a:t>ε</a:t>
            </a:r>
            <a:r>
              <a:rPr lang="en-US" altLang="zh-CN" sz="2000" dirty="0">
                <a:solidFill>
                  <a:srgbClr val="000000"/>
                </a:solidFill>
                <a:latin typeface="Times New Roman" panose="02020603050405020304" pitchFamily="18" charset="0"/>
              </a:rPr>
              <a:t>  </a:t>
            </a:r>
            <a:r>
              <a:rPr lang="en-US" altLang="zh-CN" sz="2000" b="1" i="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 expr</a:t>
            </a:r>
            <a:endParaRPr lang="en-US" altLang="zh-CN" sz="2000" b="1" dirty="0">
              <a:solidFill>
                <a:srgbClr val="000000"/>
              </a:solidFill>
              <a:latin typeface="Times New Roman" panose="02020603050405020304" pitchFamily="18" charset="0"/>
            </a:endParaRPr>
          </a:p>
        </p:txBody>
      </p:sp>
      <p:sp>
        <p:nvSpPr>
          <p:cNvPr id="60420" name="Rectangle 5"/>
          <p:cNvSpPr/>
          <p:nvPr/>
        </p:nvSpPr>
        <p:spPr>
          <a:xfrm>
            <a:off x="5795963" y="595313"/>
            <a:ext cx="3240087" cy="8540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latin typeface="Times New Roman" panose="02020603050405020304" pitchFamily="18" charset="0"/>
              </a:rPr>
              <a:t>输入串：</a:t>
            </a:r>
            <a:endParaRPr lang="zh-CN" altLang="en-US" sz="2000" b="1" dirty="0">
              <a:latin typeface="Times New Roman" panose="02020603050405020304" pitchFamily="18" charset="0"/>
            </a:endParaRPr>
          </a:p>
          <a:p>
            <a:pPr marL="0" lvl="0" indent="0" eaLnBrk="1" hangingPunct="1">
              <a:spcBef>
                <a:spcPct val="50000"/>
              </a:spcBef>
              <a:buNone/>
            </a:pPr>
            <a:r>
              <a:rPr lang="en-US" altLang="zh-CN" sz="2000" b="1" dirty="0">
                <a:solidFill>
                  <a:srgbClr val="3333CC"/>
                </a:solidFill>
                <a:latin typeface="Times New Roman" panose="02020603050405020304" pitchFamily="18" charset="0"/>
              </a:rPr>
              <a:t>for ( ; expr ; expr ) other</a:t>
            </a:r>
            <a:endParaRPr lang="en-US" altLang="zh-CN" sz="2000" b="1" dirty="0">
              <a:solidFill>
                <a:srgbClr val="3333CC"/>
              </a:solidFill>
              <a:latin typeface="Times New Roman" panose="02020603050405020304" pitchFamily="18" charset="0"/>
            </a:endParaRPr>
          </a:p>
        </p:txBody>
      </p:sp>
      <p:sp>
        <p:nvSpPr>
          <p:cNvPr id="60421" name="Text Box 6"/>
          <p:cNvSpPr txBox="1"/>
          <p:nvPr/>
        </p:nvSpPr>
        <p:spPr>
          <a:xfrm>
            <a:off x="539750" y="4343400"/>
            <a:ext cx="7488238" cy="400050"/>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latin typeface="Times New Roman" panose="02020603050405020304" pitchFamily="18" charset="0"/>
              </a:rPr>
              <a:t>目标：</a:t>
            </a:r>
            <a:r>
              <a:rPr lang="zh-CN" altLang="en-US" sz="2000" dirty="0">
                <a:solidFill>
                  <a:srgbClr val="000000"/>
                </a:solidFill>
                <a:latin typeface="Times New Roman" panose="02020603050405020304" pitchFamily="18" charset="0"/>
              </a:rPr>
              <a:t>构造出来的分析树所产生的字符串与输入字符串匹配</a:t>
            </a:r>
            <a:endParaRPr lang="zh-CN" altLang="en-US" sz="2000" dirty="0">
              <a:solidFill>
                <a:srgbClr val="000000"/>
              </a:solidFill>
              <a:latin typeface="Times New Roman" panose="02020603050405020304" pitchFamily="18" charset="0"/>
            </a:endParaRPr>
          </a:p>
        </p:txBody>
      </p:sp>
      <p:sp>
        <p:nvSpPr>
          <p:cNvPr id="60422" name="Text Box 7"/>
          <p:cNvSpPr txBox="1"/>
          <p:nvPr/>
        </p:nvSpPr>
        <p:spPr>
          <a:xfrm>
            <a:off x="827088" y="3284538"/>
            <a:ext cx="7345362" cy="7016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latin typeface="Times New Roman" panose="02020603050405020304" pitchFamily="18" charset="0"/>
              </a:rPr>
              <a:t>初始时：分析树的已知部分只有标记为</a:t>
            </a:r>
            <a:r>
              <a:rPr lang="en-US" altLang="zh-CN" sz="2000" dirty="0">
                <a:solidFill>
                  <a:srgbClr val="000000"/>
                </a:solidFill>
                <a:latin typeface="Times New Roman" panose="02020603050405020304" pitchFamily="18" charset="0"/>
              </a:rPr>
              <a:t>stmt</a:t>
            </a:r>
            <a:r>
              <a:rPr lang="zh-CN" altLang="en-US" sz="2000" dirty="0">
                <a:solidFill>
                  <a:srgbClr val="000000"/>
                </a:solidFill>
                <a:latin typeface="Times New Roman" panose="02020603050405020304" pitchFamily="18" charset="0"/>
              </a:rPr>
              <a:t>的根节点，向前看符号是终结符</a:t>
            </a:r>
            <a:r>
              <a:rPr lang="en-US" altLang="zh-CN" sz="2000" dirty="0">
                <a:solidFill>
                  <a:srgbClr val="000000"/>
                </a:solidFill>
                <a:latin typeface="Times New Roman" panose="02020603050405020304" pitchFamily="18" charset="0"/>
              </a:rPr>
              <a:t>for</a:t>
            </a:r>
            <a:endParaRPr lang="zh-CN" altLang="en-US" sz="2000" dirty="0">
              <a:solidFill>
                <a:srgbClr val="000000"/>
              </a:solidFill>
              <a:latin typeface="Times New Roman" panose="02020603050405020304" pitchFamily="18" charset="0"/>
            </a:endParaRPr>
          </a:p>
        </p:txBody>
      </p:sp>
      <p:sp>
        <p:nvSpPr>
          <p:cNvPr id="60423" name="Text Box 12"/>
          <p:cNvSpPr txBox="1"/>
          <p:nvPr/>
        </p:nvSpPr>
        <p:spPr>
          <a:xfrm>
            <a:off x="827088" y="5157788"/>
            <a:ext cx="7561262" cy="7016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A50021"/>
                </a:solidFill>
                <a:latin typeface="Times New Roman" panose="02020603050405020304" pitchFamily="18" charset="0"/>
              </a:rPr>
              <a:t>一个箭头指向输入串中的超前扫描符号，另一个指向分析树当前被考虑的节点</a:t>
            </a:r>
            <a:endParaRPr lang="zh-CN" altLang="en-US" sz="2000" b="1" dirty="0">
              <a:solidFill>
                <a:srgbClr val="A50021"/>
              </a:solidFill>
              <a:latin typeface="Times New Roman" panose="02020603050405020304" pitchFamily="18" charset="0"/>
            </a:endParaRPr>
          </a:p>
        </p:txBody>
      </p:sp>
    </p:spTree>
  </p:cSld>
  <p:clrMapOvr>
    <a:masterClrMapping/>
  </p:clrMapOvr>
  <p:transition spd="med">
    <p:cover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61443" name="图片 2"/>
          <p:cNvPicPr>
            <a:picLocks noChangeAspect="1"/>
          </p:cNvPicPr>
          <p:nvPr/>
        </p:nvPicPr>
        <p:blipFill>
          <a:blip r:embed="rId1"/>
          <a:srcRect l="11610" t="11418" r="45274" b="8000"/>
          <a:stretch>
            <a:fillRect/>
          </a:stretch>
        </p:blipFill>
        <p:spPr>
          <a:xfrm>
            <a:off x="1331913" y="144463"/>
            <a:ext cx="6408737" cy="6737350"/>
          </a:xfrm>
          <a:prstGeom prst="rect">
            <a:avLst/>
          </a:prstGeom>
          <a:noFill/>
          <a:ln w="9525">
            <a:noFill/>
          </a:ln>
        </p:spPr>
      </p:pic>
    </p:spTree>
  </p:cSld>
  <p:clrMapOvr>
    <a:masterClrMapping/>
  </p:clrMapOvr>
  <p:transition spd="med">
    <p:cover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62467" name="图片 2"/>
          <p:cNvPicPr>
            <a:picLocks noChangeAspect="1"/>
          </p:cNvPicPr>
          <p:nvPr/>
        </p:nvPicPr>
        <p:blipFill>
          <a:blip r:embed="rId1"/>
          <a:srcRect b="52844"/>
          <a:stretch>
            <a:fillRect/>
          </a:stretch>
        </p:blipFill>
        <p:spPr>
          <a:xfrm>
            <a:off x="0" y="115888"/>
            <a:ext cx="9144000" cy="2665412"/>
          </a:xfrm>
          <a:prstGeom prst="rect">
            <a:avLst/>
          </a:prstGeom>
          <a:noFill/>
          <a:ln w="9525">
            <a:noFill/>
          </a:ln>
        </p:spPr>
      </p:pic>
      <p:pic>
        <p:nvPicPr>
          <p:cNvPr id="4" name="图片 3"/>
          <p:cNvPicPr>
            <a:picLocks noChangeAspect="1"/>
          </p:cNvPicPr>
          <p:nvPr/>
        </p:nvPicPr>
        <p:blipFill>
          <a:blip r:embed="rId2"/>
          <a:stretch>
            <a:fillRect/>
          </a:stretch>
        </p:blipFill>
        <p:spPr>
          <a:xfrm>
            <a:off x="1852613" y="2852738"/>
            <a:ext cx="5438775" cy="3975100"/>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3491" name="Text Box 7"/>
          <p:cNvSpPr txBox="1"/>
          <p:nvPr/>
        </p:nvSpPr>
        <p:spPr>
          <a:xfrm>
            <a:off x="9525" y="6243638"/>
            <a:ext cx="4249738" cy="3968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latin typeface="Times New Roman" panose="02020603050405020304" pitchFamily="18" charset="0"/>
              </a:rPr>
              <a:t>输入串：</a:t>
            </a:r>
            <a:r>
              <a:rPr lang="zh-CN" altLang="en-US" sz="2000" dirty="0">
                <a:solidFill>
                  <a:srgbClr val="6600FF"/>
                </a:solidFill>
                <a:latin typeface="Times New Roman" panose="02020603050405020304" pitchFamily="18" charset="0"/>
              </a:rPr>
              <a:t> </a:t>
            </a:r>
            <a:r>
              <a:rPr lang="en-US" altLang="zh-CN" sz="2000" b="1" dirty="0">
                <a:solidFill>
                  <a:schemeClr val="tx2"/>
                </a:solidFill>
                <a:latin typeface="Times New Roman" panose="02020603050405020304" pitchFamily="18" charset="0"/>
              </a:rPr>
              <a:t>for ( ; expr ; expr ) other</a:t>
            </a:r>
            <a:endParaRPr lang="en-US" altLang="zh-CN" sz="2000" b="1" dirty="0">
              <a:solidFill>
                <a:schemeClr val="tx2"/>
              </a:solidFill>
              <a:latin typeface="Times New Roman" panose="02020603050405020304" pitchFamily="18" charset="0"/>
            </a:endParaRPr>
          </a:p>
        </p:txBody>
      </p:sp>
      <p:pic>
        <p:nvPicPr>
          <p:cNvPr id="63492" name="图片 1"/>
          <p:cNvPicPr>
            <a:picLocks noChangeAspect="1"/>
          </p:cNvPicPr>
          <p:nvPr/>
        </p:nvPicPr>
        <p:blipFill>
          <a:blip r:embed="rId1"/>
          <a:srcRect l="4523" t="14301" r="60040" b="17451"/>
          <a:stretch>
            <a:fillRect/>
          </a:stretch>
        </p:blipFill>
        <p:spPr>
          <a:xfrm>
            <a:off x="3240088" y="-26987"/>
            <a:ext cx="5903912" cy="6396037"/>
          </a:xfrm>
          <a:prstGeom prst="rect">
            <a:avLst/>
          </a:prstGeom>
          <a:noFill/>
          <a:ln w="9525">
            <a:noFill/>
          </a:ln>
        </p:spPr>
      </p:pic>
      <p:sp>
        <p:nvSpPr>
          <p:cNvPr id="63493" name="Rectangle 4"/>
          <p:cNvSpPr/>
          <p:nvPr/>
        </p:nvSpPr>
        <p:spPr>
          <a:xfrm>
            <a:off x="185738" y="549275"/>
            <a:ext cx="3024187" cy="2708275"/>
          </a:xfrm>
          <a:prstGeom prst="rect">
            <a:avLst/>
          </a:prstGeom>
          <a:noFill/>
          <a:ln w="9525" cap="flat" cmpd="sng">
            <a:solidFill>
              <a:srgbClr val="000000"/>
            </a:solidFill>
            <a:prstDash val="solid"/>
            <a:miter/>
            <a:headEnd type="none" w="med" len="med"/>
            <a:tailEnd type="none" w="med" len="med"/>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latin typeface="Times New Roman" panose="02020603050405020304" pitchFamily="18" charset="0"/>
              </a:rPr>
              <a:t>文法</a:t>
            </a:r>
            <a:r>
              <a:rPr lang="zh-CN" altLang="en-US" sz="2000" b="1" i="1" dirty="0">
                <a:latin typeface="Times New Roman" panose="02020603050405020304" pitchFamily="18" charset="0"/>
              </a:rPr>
              <a:t>：</a:t>
            </a:r>
            <a:endParaRPr lang="zh-CN" altLang="en-US" sz="2000" b="1" i="1" dirty="0">
              <a:latin typeface="Times New Roman" panose="02020603050405020304" pitchFamily="18" charset="0"/>
            </a:endParaRPr>
          </a:p>
          <a:p>
            <a:pPr marL="0" lvl="0" indent="0" eaLnBrk="1" hangingPunct="1">
              <a:spcBef>
                <a:spcPct val="50000"/>
              </a:spcBef>
              <a:buNone/>
            </a:pPr>
            <a:r>
              <a:rPr lang="en-US" altLang="zh-CN" sz="2000" i="1" dirty="0">
                <a:solidFill>
                  <a:srgbClr val="000000"/>
                </a:solidFill>
                <a:latin typeface="Times New Roman" panose="02020603050405020304" pitchFamily="18" charset="0"/>
              </a:rPr>
              <a:t>stmt</a:t>
            </a: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expr</a:t>
            </a:r>
            <a:r>
              <a:rPr lang="zh-CN" altLang="en-US" sz="2000" b="1" dirty="0">
                <a:solidFill>
                  <a:srgbClr val="000000"/>
                </a:solidFill>
                <a:latin typeface="Times New Roman" panose="02020603050405020304" pitchFamily="18" charset="0"/>
              </a:rPr>
              <a:t>；</a:t>
            </a:r>
            <a:r>
              <a:rPr lang="zh-CN" altLang="en-US" sz="2000" b="1" i="1" dirty="0">
                <a:solidFill>
                  <a:srgbClr val="000000"/>
                </a:solidFill>
                <a:latin typeface="Times New Roman" panose="02020603050405020304" pitchFamily="18" charset="0"/>
              </a:rPr>
              <a:t> </a:t>
            </a:r>
            <a:br>
              <a:rPr lang="zh-CN" altLang="en-US" sz="2000" b="1" i="1" dirty="0">
                <a:solidFill>
                  <a:srgbClr val="000000"/>
                </a:solidFill>
                <a:latin typeface="Times New Roman" panose="02020603050405020304" pitchFamily="18" charset="0"/>
              </a:rPr>
            </a:br>
            <a:r>
              <a:rPr lang="zh-CN" altLang="en-US" sz="2000" b="1" i="1" dirty="0">
                <a:solidFill>
                  <a:srgbClr val="000000"/>
                </a:solidFill>
                <a:latin typeface="Times New Roman" panose="02020603050405020304" pitchFamily="18" charset="0"/>
              </a:rPr>
              <a:t>             </a:t>
            </a:r>
            <a:r>
              <a:rPr lang="en-US" altLang="zh-CN" sz="2000" b="1" i="1"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 if ( expr ) </a:t>
            </a:r>
            <a:r>
              <a:rPr lang="en-US" altLang="zh-CN" sz="2000" i="1" dirty="0">
                <a:solidFill>
                  <a:srgbClr val="000000"/>
                </a:solidFill>
                <a:latin typeface="Times New Roman" panose="02020603050405020304" pitchFamily="18" charset="0"/>
              </a:rPr>
              <a:t>stmt </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for ( </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optexpr</a:t>
            </a:r>
            <a:r>
              <a:rPr lang="en-US" altLang="zh-CN" sz="2000" b="1" dirty="0">
                <a:solidFill>
                  <a:srgbClr val="000000"/>
                </a:solidFill>
                <a:latin typeface="Times New Roman" panose="02020603050405020304" pitchFamily="18" charset="0"/>
              </a:rPr>
              <a:t> ) </a:t>
            </a:r>
            <a:r>
              <a:rPr lang="en-US" altLang="zh-CN" sz="2000" i="1" dirty="0">
                <a:solidFill>
                  <a:srgbClr val="000000"/>
                </a:solidFill>
                <a:latin typeface="Times New Roman" panose="02020603050405020304" pitchFamily="18" charset="0"/>
              </a:rPr>
              <a:t>stmt</a:t>
            </a:r>
            <a:r>
              <a:rPr lang="en-US" altLang="zh-CN" sz="2000" b="1" i="1" dirty="0">
                <a:solidFill>
                  <a:srgbClr val="000000"/>
                </a:solidFill>
                <a:latin typeface="Times New Roman" panose="02020603050405020304" pitchFamily="18" charset="0"/>
              </a:rPr>
              <a:t>   </a:t>
            </a:r>
            <a:endParaRPr lang="en-US" altLang="zh-CN" sz="2000" b="1" i="1" dirty="0">
              <a:solidFill>
                <a:srgbClr val="000000"/>
              </a:solidFill>
              <a:latin typeface="Times New Roman" panose="02020603050405020304" pitchFamily="18" charset="0"/>
            </a:endParaRPr>
          </a:p>
          <a:p>
            <a:pPr marL="0" lvl="0" indent="0" eaLnBrk="1" hangingPunct="1">
              <a:spcBef>
                <a:spcPct val="50000"/>
              </a:spcBef>
              <a:buNone/>
            </a:pPr>
            <a:r>
              <a:rPr lang="en-US" altLang="zh-CN" sz="2000" b="1" i="1"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other</a:t>
            </a:r>
            <a:r>
              <a:rPr lang="en-US" altLang="zh-CN" sz="2000" b="1" i="1" dirty="0">
                <a:solidFill>
                  <a:srgbClr val="000000"/>
                </a:solidFill>
                <a:latin typeface="Times New Roman" panose="02020603050405020304" pitchFamily="18" charset="0"/>
              </a:rPr>
              <a:t>              </a:t>
            </a:r>
            <a:br>
              <a:rPr lang="en-US" altLang="zh-CN" sz="2000" b="1" i="1" dirty="0">
                <a:solidFill>
                  <a:srgbClr val="000000"/>
                </a:solidFill>
                <a:latin typeface="Times New Roman" panose="02020603050405020304" pitchFamily="18" charset="0"/>
              </a:rPr>
            </a:br>
            <a:r>
              <a:rPr lang="en-US" altLang="zh-CN" sz="2000" b="1" i="1"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optexpr</a:t>
            </a:r>
            <a:r>
              <a:rPr lang="en-US" altLang="zh-CN" sz="2000" b="1" i="1" dirty="0">
                <a:solidFill>
                  <a:srgbClr val="000000"/>
                </a:solidFill>
                <a:latin typeface="Times New Roman" panose="02020603050405020304" pitchFamily="18" charset="0"/>
              </a:rPr>
              <a:t>→ </a:t>
            </a:r>
            <a:r>
              <a:rPr lang="el-GR" altLang="zh-CN" sz="2000" b="1" dirty="0">
                <a:solidFill>
                  <a:srgbClr val="000000"/>
                </a:solidFill>
                <a:latin typeface="Times New Roman" panose="02020603050405020304" pitchFamily="18" charset="0"/>
              </a:rPr>
              <a:t>ε</a:t>
            </a:r>
            <a:r>
              <a:rPr lang="en-US" altLang="zh-CN" sz="2000" dirty="0">
                <a:solidFill>
                  <a:srgbClr val="000000"/>
                </a:solidFill>
                <a:latin typeface="Times New Roman" panose="02020603050405020304" pitchFamily="18" charset="0"/>
              </a:rPr>
              <a:t>  </a:t>
            </a:r>
            <a:r>
              <a:rPr lang="en-US" altLang="zh-CN" sz="2000" b="1" i="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 expr</a:t>
            </a:r>
            <a:endParaRPr lang="en-US" altLang="zh-CN" sz="2000" b="1"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243" name="Rectangle 3"/>
          <p:cNvSpPr>
            <a:spLocks noGrp="1"/>
          </p:cNvSpPr>
          <p:nvPr>
            <p:ph idx="1"/>
          </p:nvPr>
        </p:nvSpPr>
        <p:spPr>
          <a:xfrm>
            <a:off x="468313" y="620713"/>
            <a:ext cx="8229600" cy="676275"/>
          </a:xfrm>
        </p:spPr>
        <p:txBody>
          <a:bodyPr vert="horz" wrap="square" lIns="91440" tIns="45720" rIns="91440" bIns="45720" anchor="t" anchorCtr="0"/>
          <a:p>
            <a:pPr eaLnBrk="1" hangingPunct="1"/>
            <a:r>
              <a:rPr lang="en-US" altLang="zh-CN" b="1" dirty="0">
                <a:latin typeface="宋体" panose="02010600030101010101" pitchFamily="2" charset="-122"/>
                <a:cs typeface="Times New Roman" panose="02020603050405020304" pitchFamily="18" charset="0"/>
              </a:rPr>
              <a:t>4.2 </a:t>
            </a:r>
            <a:r>
              <a:rPr lang="zh-CN" altLang="en-US" b="1" dirty="0">
                <a:latin typeface="宋体" panose="02010600030101010101" pitchFamily="2" charset="-122"/>
                <a:cs typeface="Times New Roman" panose="02020603050405020304" pitchFamily="18" charset="0"/>
              </a:rPr>
              <a:t>上下文无关文法</a:t>
            </a:r>
            <a:endParaRPr lang="zh-CN" altLang="en-US" b="1" dirty="0">
              <a:latin typeface="宋体" panose="02010600030101010101" pitchFamily="2" charset="-122"/>
              <a:ea typeface="Times New Roman" panose="02020603050405020304" pitchFamily="18" charset="0"/>
            </a:endParaRPr>
          </a:p>
        </p:txBody>
      </p:sp>
      <p:sp>
        <p:nvSpPr>
          <p:cNvPr id="10244" name="Text Box 6"/>
          <p:cNvSpPr txBox="1"/>
          <p:nvPr/>
        </p:nvSpPr>
        <p:spPr>
          <a:xfrm>
            <a:off x="1116013" y="2439988"/>
            <a:ext cx="6191250" cy="854075"/>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latin typeface="Times New Roman" panose="02020603050405020304" pitchFamily="18" charset="0"/>
              </a:rPr>
              <a:t>if-else</a:t>
            </a:r>
            <a:r>
              <a:rPr lang="zh-CN" altLang="en-US" sz="2000" dirty="0">
                <a:solidFill>
                  <a:srgbClr val="000000"/>
                </a:solidFill>
                <a:latin typeface="Times New Roman" panose="02020603050405020304" pitchFamily="18" charset="0"/>
              </a:rPr>
              <a:t>语句的形式：</a:t>
            </a:r>
            <a:r>
              <a:rPr lang="en-US" altLang="zh-CN" sz="2000" b="1" dirty="0">
                <a:solidFill>
                  <a:srgbClr val="000000"/>
                </a:solidFill>
                <a:latin typeface="Times New Roman" panose="02020603050405020304" pitchFamily="18" charset="0"/>
              </a:rPr>
              <a:t>if </a:t>
            </a:r>
            <a:r>
              <a:rPr lang="zh-CN" altLang="en-US" sz="2000" b="1"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表达式</a:t>
            </a:r>
            <a:r>
              <a:rPr lang="zh-CN" altLang="en-US" sz="2000" b="1"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语句 </a:t>
            </a:r>
            <a:r>
              <a:rPr lang="zh-CN" altLang="en-US" sz="2000" b="1"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语句</a:t>
            </a:r>
            <a:endParaRPr lang="zh-CN" altLang="en-US" sz="2000" dirty="0">
              <a:solidFill>
                <a:srgbClr val="000000"/>
              </a:solidFill>
              <a:latin typeface="Times New Roman" panose="02020603050405020304" pitchFamily="18" charset="0"/>
            </a:endParaRPr>
          </a:p>
          <a:p>
            <a:pPr marL="0" lvl="0" indent="0" eaLnBrk="1" hangingPunct="1">
              <a:spcBef>
                <a:spcPct val="50000"/>
              </a:spcBef>
              <a:buNone/>
            </a:pPr>
            <a:r>
              <a:rPr lang="zh-CN" altLang="en-US" sz="2000" dirty="0">
                <a:solidFill>
                  <a:srgbClr val="000000"/>
                </a:solidFill>
                <a:latin typeface="Times New Roman" panose="02020603050405020304" pitchFamily="18" charset="0"/>
              </a:rPr>
              <a:t>                 语法规则：</a:t>
            </a:r>
            <a:r>
              <a:rPr lang="en-US" altLang="zh-CN" sz="2000" i="1" dirty="0">
                <a:solidFill>
                  <a:srgbClr val="000000"/>
                </a:solidFill>
                <a:latin typeface="Times New Roman" panose="02020603050405020304" pitchFamily="18" charset="0"/>
              </a:rPr>
              <a:t>stmt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&gt;</a:t>
            </a:r>
            <a:r>
              <a:rPr lang="en-US" altLang="zh-CN" sz="2000" b="1" dirty="0">
                <a:solidFill>
                  <a:srgbClr val="000000"/>
                </a:solidFill>
                <a:latin typeface="Times New Roman" panose="02020603050405020304" pitchFamily="18" charset="0"/>
              </a:rPr>
              <a:t>if (</a:t>
            </a:r>
            <a:r>
              <a:rPr lang="en-US" altLang="zh-CN" sz="2000" i="1" dirty="0">
                <a:solidFill>
                  <a:srgbClr val="000000"/>
                </a:solidFill>
                <a:latin typeface="Times New Roman" panose="02020603050405020304" pitchFamily="18" charset="0"/>
              </a:rPr>
              <a:t>expr</a:t>
            </a:r>
            <a:r>
              <a:rPr lang="en-US" altLang="zh-CN" sz="2000" b="1"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stmt</a:t>
            </a:r>
            <a:r>
              <a:rPr lang="en-US" altLang="zh-CN" sz="2000" dirty="0">
                <a:solidFill>
                  <a:srgbClr val="000000"/>
                </a:solidFill>
                <a:latin typeface="Times New Roman" panose="02020603050405020304" pitchFamily="18" charset="0"/>
              </a:rPr>
              <a:t> </a:t>
            </a:r>
            <a:r>
              <a:rPr lang="en-US" altLang="zh-CN" sz="2000" b="1" dirty="0">
                <a:solidFill>
                  <a:srgbClr val="000000"/>
                </a:solidFill>
                <a:latin typeface="Times New Roman" panose="02020603050405020304" pitchFamily="18" charset="0"/>
              </a:rPr>
              <a:t>else</a:t>
            </a:r>
            <a:r>
              <a:rPr lang="en-US" altLang="zh-CN" sz="2000" dirty="0">
                <a:solidFill>
                  <a:srgbClr val="000000"/>
                </a:solidFill>
                <a:latin typeface="Times New Roman" panose="02020603050405020304" pitchFamily="18" charset="0"/>
              </a:rPr>
              <a:t> </a:t>
            </a:r>
            <a:r>
              <a:rPr lang="en-US" altLang="zh-CN" sz="2000" i="1" dirty="0">
                <a:solidFill>
                  <a:srgbClr val="000000"/>
                </a:solidFill>
                <a:latin typeface="Times New Roman" panose="02020603050405020304" pitchFamily="18" charset="0"/>
              </a:rPr>
              <a:t>stmt</a:t>
            </a:r>
            <a:endParaRPr lang="en-US" altLang="zh-CN" sz="2000" i="1" dirty="0">
              <a:solidFill>
                <a:srgbClr val="000000"/>
              </a:solidFill>
              <a:latin typeface="Times New Roman" panose="02020603050405020304" pitchFamily="18" charset="0"/>
            </a:endParaRPr>
          </a:p>
        </p:txBody>
      </p:sp>
      <p:sp>
        <p:nvSpPr>
          <p:cNvPr id="10245" name="AutoShape 7"/>
          <p:cNvSpPr/>
          <p:nvPr/>
        </p:nvSpPr>
        <p:spPr>
          <a:xfrm>
            <a:off x="2771775" y="3592513"/>
            <a:ext cx="936625" cy="576262"/>
          </a:xfrm>
          <a:prstGeom prst="wedgeRoundRectCallout">
            <a:avLst>
              <a:gd name="adj1" fmla="val 74236"/>
              <a:gd name="adj2" fmla="val -108676"/>
              <a:gd name="adj3" fmla="val 16667"/>
            </a:avLst>
          </a:prstGeom>
          <a:solidFill>
            <a:schemeClr val="accent1"/>
          </a:solidFill>
          <a:ln w="9525" cap="flat" cmpd="sng">
            <a:solidFill>
              <a:schemeClr val="tx1"/>
            </a:solidFill>
            <a:prstDash val="solid"/>
            <a:miter/>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dirty="0">
                <a:solidFill>
                  <a:srgbClr val="000000"/>
                </a:solidFill>
                <a:latin typeface="Times New Roman" panose="02020603050405020304" pitchFamily="18" charset="0"/>
              </a:rPr>
              <a:t>左部</a:t>
            </a:r>
            <a:endParaRPr lang="zh-CN" altLang="en-US" sz="2000" dirty="0">
              <a:solidFill>
                <a:srgbClr val="000000"/>
              </a:solidFill>
              <a:latin typeface="Times New Roman" panose="02020603050405020304" pitchFamily="18" charset="0"/>
            </a:endParaRPr>
          </a:p>
        </p:txBody>
      </p:sp>
      <p:sp>
        <p:nvSpPr>
          <p:cNvPr id="10246" name="AutoShape 8"/>
          <p:cNvSpPr/>
          <p:nvPr/>
        </p:nvSpPr>
        <p:spPr>
          <a:xfrm>
            <a:off x="5724525" y="3519488"/>
            <a:ext cx="936625" cy="576262"/>
          </a:xfrm>
          <a:prstGeom prst="wedgeRoundRectCallout">
            <a:avLst>
              <a:gd name="adj1" fmla="val -140338"/>
              <a:gd name="adj2" fmla="val -95454"/>
              <a:gd name="adj3" fmla="val 16667"/>
            </a:avLst>
          </a:prstGeom>
          <a:solidFill>
            <a:schemeClr val="accent1"/>
          </a:solidFill>
          <a:ln w="9525" cap="flat" cmpd="sng">
            <a:solidFill>
              <a:schemeClr val="tx1"/>
            </a:solidFill>
            <a:prstDash val="solid"/>
            <a:miter/>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dirty="0">
                <a:solidFill>
                  <a:srgbClr val="000000"/>
                </a:solidFill>
                <a:latin typeface="Times New Roman" panose="02020603050405020304" pitchFamily="18" charset="0"/>
              </a:rPr>
              <a:t>右部</a:t>
            </a:r>
            <a:endParaRPr lang="zh-CN" altLang="en-US" sz="2000" dirty="0">
              <a:solidFill>
                <a:srgbClr val="000000"/>
              </a:solidFill>
              <a:latin typeface="Times New Roman" panose="02020603050405020304" pitchFamily="18" charset="0"/>
            </a:endParaRPr>
          </a:p>
        </p:txBody>
      </p:sp>
      <p:sp>
        <p:nvSpPr>
          <p:cNvPr id="10247" name="Text Box 9"/>
          <p:cNvSpPr txBox="1"/>
          <p:nvPr/>
        </p:nvSpPr>
        <p:spPr>
          <a:xfrm>
            <a:off x="900113" y="1568450"/>
            <a:ext cx="5113337" cy="461963"/>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上下文无关文法用来定义语言的语法。</a:t>
            </a:r>
            <a:endParaRPr lang="zh-CN" altLang="en-US" sz="2400" dirty="0">
              <a:solidFill>
                <a:srgbClr val="000000"/>
              </a:solidFill>
              <a:latin typeface="Times New Roman" panose="02020603050405020304" pitchFamily="18" charset="0"/>
            </a:endParaRPr>
          </a:p>
        </p:txBody>
      </p:sp>
      <p:sp>
        <p:nvSpPr>
          <p:cNvPr id="10248" name="Text Box 10"/>
          <p:cNvSpPr txBox="1"/>
          <p:nvPr/>
        </p:nvSpPr>
        <p:spPr>
          <a:xfrm>
            <a:off x="827088" y="4552950"/>
            <a:ext cx="7561262" cy="1201738"/>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这样的规则称为</a:t>
            </a:r>
            <a:r>
              <a:rPr lang="zh-CN" altLang="en-US" sz="2400" b="1" dirty="0">
                <a:latin typeface="Times New Roman" panose="02020603050405020304" pitchFamily="18" charset="0"/>
              </a:rPr>
              <a:t>产生式</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production</a:t>
            </a:r>
            <a:r>
              <a:rPr lang="zh-CN" altLang="en-US" sz="2400" dirty="0">
                <a:solidFill>
                  <a:srgbClr val="000000"/>
                </a:solidFill>
                <a:latin typeface="Times New Roman" panose="02020603050405020304" pitchFamily="18" charset="0"/>
              </a:rPr>
              <a:t>）。像</a:t>
            </a:r>
            <a:r>
              <a:rPr lang="en-US" altLang="zh-CN" sz="2400" dirty="0">
                <a:solidFill>
                  <a:srgbClr val="000000"/>
                </a:solidFill>
                <a:latin typeface="Times New Roman" panose="02020603050405020304" pitchFamily="18" charset="0"/>
              </a:rPr>
              <a:t>if</a:t>
            </a:r>
            <a:r>
              <a:rPr lang="zh-CN" altLang="en-US" sz="2400" dirty="0">
                <a:solidFill>
                  <a:srgbClr val="000000"/>
                </a:solidFill>
                <a:latin typeface="Times New Roman" panose="02020603050405020304" pitchFamily="18" charset="0"/>
              </a:rPr>
              <a:t>和括号这样的词法元素称为终结符。像</a:t>
            </a:r>
            <a:r>
              <a:rPr lang="en-US" altLang="zh-CN" sz="2400" dirty="0">
                <a:solidFill>
                  <a:srgbClr val="000000"/>
                </a:solidFill>
                <a:latin typeface="Times New Roman" panose="02020603050405020304" pitchFamily="18" charset="0"/>
              </a:rPr>
              <a:t>expr</a:t>
            </a:r>
            <a:r>
              <a:rPr lang="zh-CN" altLang="en-US" sz="2400" dirty="0">
                <a:solidFill>
                  <a:srgbClr val="000000"/>
                </a:solidFill>
                <a:latin typeface="Times New Roman" panose="02020603050405020304" pitchFamily="18" charset="0"/>
              </a:rPr>
              <a:t>和</a:t>
            </a:r>
            <a:r>
              <a:rPr lang="en-US" altLang="zh-CN" sz="2400" dirty="0">
                <a:solidFill>
                  <a:srgbClr val="000000"/>
                </a:solidFill>
                <a:latin typeface="Times New Roman" panose="02020603050405020304" pitchFamily="18" charset="0"/>
              </a:rPr>
              <a:t>stmt</a:t>
            </a:r>
            <a:r>
              <a:rPr lang="zh-CN" altLang="en-US" sz="2400" dirty="0">
                <a:solidFill>
                  <a:srgbClr val="000000"/>
                </a:solidFill>
                <a:latin typeface="Times New Roman" panose="02020603050405020304" pitchFamily="18" charset="0"/>
              </a:rPr>
              <a:t>这样的变量代表一个终结符号的序列，称为</a:t>
            </a:r>
            <a:r>
              <a:rPr lang="zh-CN" altLang="en-US" sz="2400" b="1" dirty="0">
                <a:latin typeface="Times New Roman" panose="02020603050405020304" pitchFamily="18" charset="0"/>
              </a:rPr>
              <a:t>非终结符</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nonterminal</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10" name="AutoShape 5"/>
          <p:cNvSpPr>
            <a:spLocks noChangeArrowheads="1"/>
          </p:cNvSpPr>
          <p:nvPr/>
        </p:nvSpPr>
        <p:spPr bwMode="auto">
          <a:xfrm>
            <a:off x="5508625" y="476250"/>
            <a:ext cx="2447925" cy="484188"/>
          </a:xfrm>
          <a:prstGeom prst="wedgeRoundRectCallout">
            <a:avLst>
              <a:gd name="adj1" fmla="val -84778"/>
              <a:gd name="adj2" fmla="val 37755"/>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与第</a:t>
            </a:r>
            <a:r>
              <a:rPr kumimoji="0" lang="en-US" altLang="zh-CN"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2.2</a:t>
            </a: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节合并</a:t>
            </a:r>
            <a:endPar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cover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4515" name="Rectangle 10"/>
          <p:cNvSpPr/>
          <p:nvPr/>
        </p:nvSpPr>
        <p:spPr>
          <a:xfrm>
            <a:off x="971550" y="1557338"/>
            <a:ext cx="67691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6600"/>
                </a:solidFill>
              </a:rPr>
              <a:t>例</a:t>
            </a:r>
            <a:r>
              <a:rPr lang="en-US" altLang="zh-CN" sz="2400" b="1" dirty="0">
                <a:solidFill>
                  <a:srgbClr val="006600"/>
                </a:solidFill>
              </a:rPr>
              <a:t>4.1 </a:t>
            </a:r>
            <a:r>
              <a:rPr lang="zh-CN" altLang="en-US" sz="2400" dirty="0">
                <a:solidFill>
                  <a:srgbClr val="000000"/>
                </a:solidFill>
              </a:rPr>
              <a:t>文法</a:t>
            </a:r>
            <a:r>
              <a:rPr lang="en-US" altLang="zh-CN" sz="2400" dirty="0">
                <a:solidFill>
                  <a:srgbClr val="000000"/>
                </a:solidFill>
              </a:rPr>
              <a:t>G</a:t>
            </a:r>
            <a:r>
              <a:rPr lang="zh-CN" altLang="en-US" sz="2400" dirty="0">
                <a:solidFill>
                  <a:srgbClr val="000000"/>
                </a:solidFill>
              </a:rPr>
              <a:t>：</a:t>
            </a:r>
            <a:endParaRPr lang="zh-CN" altLang="en-US" sz="2400" dirty="0">
              <a:solidFill>
                <a:srgbClr val="000000"/>
              </a:solidFill>
            </a:endParaRPr>
          </a:p>
          <a:p>
            <a:pPr marL="457200" lvl="1" indent="0" eaLnBrk="1" hangingPunct="1">
              <a:spcBef>
                <a:spcPct val="0"/>
              </a:spcBef>
              <a:buNone/>
            </a:pPr>
            <a:r>
              <a:rPr lang="zh-CN" altLang="en-US" sz="2400" dirty="0">
                <a:solidFill>
                  <a:srgbClr val="000000"/>
                </a:solidFill>
              </a:rPr>
              <a:t>          </a:t>
            </a:r>
            <a:r>
              <a:rPr lang="en-US" altLang="zh-CN" sz="2400" dirty="0">
                <a:solidFill>
                  <a:srgbClr val="000000"/>
                </a:solidFill>
              </a:rPr>
              <a:t>S  </a:t>
            </a:r>
            <a:r>
              <a:rPr lang="en-US" altLang="zh-CN" sz="2400" dirty="0">
                <a:solidFill>
                  <a:srgbClr val="000000"/>
                </a:solidFill>
                <a:latin typeface="Arial" panose="020B0604020202020204" pitchFamily="34" charset="0"/>
              </a:rPr>
              <a:t>—</a:t>
            </a:r>
            <a:r>
              <a:rPr lang="zh-CN" altLang="en-US" sz="2400" dirty="0">
                <a:solidFill>
                  <a:srgbClr val="000000"/>
                </a:solidFill>
              </a:rPr>
              <a:t>＞ </a:t>
            </a:r>
            <a:r>
              <a:rPr lang="en-US" altLang="zh-CN" sz="2400" dirty="0">
                <a:solidFill>
                  <a:srgbClr val="000000"/>
                </a:solidFill>
              </a:rPr>
              <a:t>cAd</a:t>
            </a:r>
            <a:endParaRPr lang="en-US" altLang="zh-CN" sz="2400" dirty="0">
              <a:solidFill>
                <a:srgbClr val="000000"/>
              </a:solidFill>
            </a:endParaRPr>
          </a:p>
          <a:p>
            <a:pPr marL="457200" lvl="1" indent="0" eaLnBrk="1" hangingPunct="1">
              <a:spcBef>
                <a:spcPct val="0"/>
              </a:spcBef>
              <a:buNone/>
            </a:pPr>
            <a:r>
              <a:rPr lang="en-US" altLang="zh-CN" sz="2400" dirty="0">
                <a:solidFill>
                  <a:srgbClr val="000000"/>
                </a:solidFill>
              </a:rPr>
              <a:t>          A  </a:t>
            </a:r>
            <a:r>
              <a:rPr lang="en-US" altLang="zh-CN" sz="2400" dirty="0">
                <a:solidFill>
                  <a:srgbClr val="000000"/>
                </a:solidFill>
                <a:latin typeface="Arial" panose="020B0604020202020204" pitchFamily="34" charset="0"/>
              </a:rPr>
              <a:t>—</a:t>
            </a:r>
            <a:r>
              <a:rPr lang="zh-CN" altLang="en-US" sz="2400" dirty="0">
                <a:solidFill>
                  <a:srgbClr val="000000"/>
                </a:solidFill>
              </a:rPr>
              <a:t>＞ </a:t>
            </a:r>
            <a:r>
              <a:rPr lang="en-US" altLang="zh-CN" sz="2400" dirty="0">
                <a:solidFill>
                  <a:srgbClr val="000000"/>
                </a:solidFill>
              </a:rPr>
              <a:t>ab|a</a:t>
            </a:r>
            <a:endParaRPr lang="en-US" altLang="zh-CN" sz="2400" dirty="0">
              <a:solidFill>
                <a:srgbClr val="000000"/>
              </a:solidFill>
            </a:endParaRPr>
          </a:p>
          <a:p>
            <a:pPr marL="457200" lvl="1" indent="0" eaLnBrk="1" hangingPunct="1">
              <a:spcBef>
                <a:spcPct val="0"/>
              </a:spcBef>
              <a:buNone/>
            </a:pPr>
            <a:r>
              <a:rPr lang="en-US" altLang="zh-CN" sz="2400" dirty="0">
                <a:solidFill>
                  <a:srgbClr val="000000"/>
                </a:solidFill>
              </a:rPr>
              <a:t>          </a:t>
            </a:r>
            <a:r>
              <a:rPr lang="zh-CN" altLang="en-US" sz="2400" dirty="0">
                <a:solidFill>
                  <a:srgbClr val="000000"/>
                </a:solidFill>
              </a:rPr>
              <a:t>输入串：</a:t>
            </a:r>
            <a:r>
              <a:rPr lang="en-US" altLang="zh-CN" sz="2400" dirty="0">
                <a:solidFill>
                  <a:srgbClr val="000000"/>
                </a:solidFill>
              </a:rPr>
              <a:t>w=cad</a:t>
            </a:r>
            <a:r>
              <a:rPr lang="zh-CN" altLang="en-US" sz="2400" dirty="0">
                <a:solidFill>
                  <a:srgbClr val="000000"/>
                </a:solidFill>
              </a:rPr>
              <a:t>，为它建立分析树。</a:t>
            </a:r>
            <a:endParaRPr lang="zh-CN" altLang="en-US" sz="2400" dirty="0">
              <a:solidFill>
                <a:srgbClr val="000000"/>
              </a:solidFill>
            </a:endParaRPr>
          </a:p>
        </p:txBody>
      </p:sp>
      <p:sp>
        <p:nvSpPr>
          <p:cNvPr id="64516" name="Text Box 9"/>
          <p:cNvSpPr txBox="1"/>
          <p:nvPr/>
        </p:nvSpPr>
        <p:spPr>
          <a:xfrm>
            <a:off x="971550" y="3789363"/>
            <a:ext cx="7129463"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FF0000"/>
                </a:solidFill>
              </a:rPr>
              <a:t>自顶向下的语法分析可能会面临什么问题？？</a:t>
            </a:r>
            <a:endParaRPr lang="zh-CN" altLang="en-US" sz="2400" dirty="0">
              <a:solidFill>
                <a:srgbClr val="FF0000"/>
              </a:solidFill>
            </a:endParaRPr>
          </a:p>
        </p:txBody>
      </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57378" name="Oval 2"/>
          <p:cNvSpPr/>
          <p:nvPr/>
        </p:nvSpPr>
        <p:spPr>
          <a:xfrm>
            <a:off x="1903413" y="1989138"/>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S</a:t>
            </a:r>
            <a:endParaRPr lang="en-US" altLang="zh-CN" sz="2000" b="1" i="1" dirty="0">
              <a:solidFill>
                <a:srgbClr val="006600"/>
              </a:solidFill>
              <a:latin typeface="Arial" panose="020B0604020202020204" pitchFamily="34" charset="0"/>
            </a:endParaRPr>
          </a:p>
        </p:txBody>
      </p:sp>
      <p:sp>
        <p:nvSpPr>
          <p:cNvPr id="357379" name="Line 3"/>
          <p:cNvSpPr/>
          <p:nvPr/>
        </p:nvSpPr>
        <p:spPr>
          <a:xfrm flipH="1">
            <a:off x="1365250" y="2492375"/>
            <a:ext cx="614363" cy="431800"/>
          </a:xfrm>
          <a:prstGeom prst="line">
            <a:avLst/>
          </a:prstGeom>
          <a:ln w="9525" cap="flat" cmpd="sng">
            <a:solidFill>
              <a:schemeClr val="tx1"/>
            </a:solidFill>
            <a:prstDash val="solid"/>
            <a:headEnd type="none" w="med" len="med"/>
            <a:tailEnd type="none" w="med" len="med"/>
          </a:ln>
        </p:spPr>
      </p:sp>
      <p:sp>
        <p:nvSpPr>
          <p:cNvPr id="357380" name="Line 4"/>
          <p:cNvSpPr/>
          <p:nvPr/>
        </p:nvSpPr>
        <p:spPr>
          <a:xfrm>
            <a:off x="2124075" y="2492375"/>
            <a:ext cx="33338" cy="504825"/>
          </a:xfrm>
          <a:prstGeom prst="line">
            <a:avLst/>
          </a:prstGeom>
          <a:ln w="9525" cap="flat" cmpd="sng">
            <a:solidFill>
              <a:schemeClr val="tx1"/>
            </a:solidFill>
            <a:prstDash val="solid"/>
            <a:headEnd type="none" w="med" len="med"/>
            <a:tailEnd type="none" w="med" len="med"/>
          </a:ln>
        </p:spPr>
      </p:sp>
      <p:sp>
        <p:nvSpPr>
          <p:cNvPr id="357381" name="Line 5"/>
          <p:cNvSpPr/>
          <p:nvPr/>
        </p:nvSpPr>
        <p:spPr>
          <a:xfrm>
            <a:off x="2339975" y="2420938"/>
            <a:ext cx="538163" cy="504825"/>
          </a:xfrm>
          <a:prstGeom prst="line">
            <a:avLst/>
          </a:prstGeom>
          <a:ln w="9525" cap="flat" cmpd="sng">
            <a:solidFill>
              <a:schemeClr val="tx1"/>
            </a:solidFill>
            <a:prstDash val="solid"/>
            <a:headEnd type="none" w="med" len="med"/>
            <a:tailEnd type="none" w="med" len="med"/>
          </a:ln>
        </p:spPr>
      </p:sp>
      <p:sp>
        <p:nvSpPr>
          <p:cNvPr id="357382" name="Oval 6"/>
          <p:cNvSpPr/>
          <p:nvPr/>
        </p:nvSpPr>
        <p:spPr>
          <a:xfrm>
            <a:off x="1077913" y="2924175"/>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c</a:t>
            </a:r>
            <a:endParaRPr lang="en-US" altLang="zh-CN" sz="2000" b="1" i="1" dirty="0">
              <a:solidFill>
                <a:srgbClr val="006600"/>
              </a:solidFill>
              <a:latin typeface="Arial" panose="020B0604020202020204" pitchFamily="34" charset="0"/>
            </a:endParaRPr>
          </a:p>
        </p:txBody>
      </p:sp>
      <p:sp>
        <p:nvSpPr>
          <p:cNvPr id="357383" name="Oval 7"/>
          <p:cNvSpPr/>
          <p:nvPr/>
        </p:nvSpPr>
        <p:spPr>
          <a:xfrm>
            <a:off x="1903413" y="2997200"/>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A</a:t>
            </a:r>
            <a:endParaRPr lang="en-US" altLang="zh-CN" sz="2000" b="1" i="1" dirty="0">
              <a:solidFill>
                <a:srgbClr val="006600"/>
              </a:solidFill>
              <a:latin typeface="Arial" panose="020B0604020202020204" pitchFamily="34" charset="0"/>
            </a:endParaRPr>
          </a:p>
        </p:txBody>
      </p:sp>
      <p:sp>
        <p:nvSpPr>
          <p:cNvPr id="357384" name="Oval 8"/>
          <p:cNvSpPr/>
          <p:nvPr/>
        </p:nvSpPr>
        <p:spPr>
          <a:xfrm>
            <a:off x="2806700" y="2924175"/>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d</a:t>
            </a:r>
            <a:endParaRPr lang="en-US" altLang="zh-CN" sz="2000" b="1" i="1" dirty="0">
              <a:solidFill>
                <a:srgbClr val="006600"/>
              </a:solidFill>
              <a:latin typeface="Arial" panose="020B0604020202020204" pitchFamily="34" charset="0"/>
            </a:endParaRPr>
          </a:p>
        </p:txBody>
      </p:sp>
      <p:sp>
        <p:nvSpPr>
          <p:cNvPr id="357385" name="Oval 9"/>
          <p:cNvSpPr/>
          <p:nvPr/>
        </p:nvSpPr>
        <p:spPr>
          <a:xfrm>
            <a:off x="1293813" y="3860800"/>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a</a:t>
            </a:r>
            <a:endParaRPr lang="en-US" altLang="zh-CN" sz="2000" b="1" i="1" dirty="0">
              <a:solidFill>
                <a:srgbClr val="006600"/>
              </a:solidFill>
              <a:latin typeface="Arial" panose="020B0604020202020204" pitchFamily="34" charset="0"/>
            </a:endParaRPr>
          </a:p>
        </p:txBody>
      </p:sp>
      <p:sp>
        <p:nvSpPr>
          <p:cNvPr id="357386" name="Oval 10"/>
          <p:cNvSpPr/>
          <p:nvPr/>
        </p:nvSpPr>
        <p:spPr>
          <a:xfrm>
            <a:off x="2373313" y="3932238"/>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b</a:t>
            </a:r>
            <a:endParaRPr lang="en-US" altLang="zh-CN" sz="2000" b="1" i="1" dirty="0">
              <a:solidFill>
                <a:srgbClr val="006600"/>
              </a:solidFill>
              <a:latin typeface="Arial" panose="020B0604020202020204" pitchFamily="34" charset="0"/>
            </a:endParaRPr>
          </a:p>
        </p:txBody>
      </p:sp>
      <p:sp>
        <p:nvSpPr>
          <p:cNvPr id="357387" name="Line 11"/>
          <p:cNvSpPr/>
          <p:nvPr/>
        </p:nvSpPr>
        <p:spPr>
          <a:xfrm flipH="1">
            <a:off x="1654175" y="3500438"/>
            <a:ext cx="287338" cy="360362"/>
          </a:xfrm>
          <a:prstGeom prst="line">
            <a:avLst/>
          </a:prstGeom>
          <a:ln w="9525" cap="flat" cmpd="sng">
            <a:solidFill>
              <a:schemeClr val="tx1"/>
            </a:solidFill>
            <a:prstDash val="solid"/>
            <a:headEnd type="none" w="med" len="med"/>
            <a:tailEnd type="none" w="med" len="med"/>
          </a:ln>
        </p:spPr>
      </p:sp>
      <p:sp>
        <p:nvSpPr>
          <p:cNvPr id="357388" name="Line 12"/>
          <p:cNvSpPr/>
          <p:nvPr/>
        </p:nvSpPr>
        <p:spPr>
          <a:xfrm>
            <a:off x="2301875" y="3500438"/>
            <a:ext cx="215900" cy="431800"/>
          </a:xfrm>
          <a:prstGeom prst="line">
            <a:avLst/>
          </a:prstGeom>
          <a:ln w="9525" cap="flat" cmpd="sng">
            <a:solidFill>
              <a:schemeClr val="tx1"/>
            </a:solidFill>
            <a:prstDash val="solid"/>
            <a:headEnd type="none" w="med" len="med"/>
            <a:tailEnd type="none" w="med" len="med"/>
          </a:ln>
        </p:spPr>
      </p:sp>
      <p:sp>
        <p:nvSpPr>
          <p:cNvPr id="357389" name="Oval 13"/>
          <p:cNvSpPr/>
          <p:nvPr/>
        </p:nvSpPr>
        <p:spPr>
          <a:xfrm>
            <a:off x="1943100" y="4078288"/>
            <a:ext cx="469900" cy="5334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i="1" dirty="0">
                <a:solidFill>
                  <a:srgbClr val="006600"/>
                </a:solidFill>
                <a:latin typeface="Arial" panose="020B0604020202020204" pitchFamily="34" charset="0"/>
              </a:rPr>
              <a:t>a</a:t>
            </a:r>
            <a:endParaRPr lang="en-US" altLang="zh-CN" sz="2000" b="1" i="1" dirty="0">
              <a:solidFill>
                <a:srgbClr val="006600"/>
              </a:solidFill>
              <a:latin typeface="Arial" panose="020B0604020202020204" pitchFamily="34" charset="0"/>
            </a:endParaRPr>
          </a:p>
        </p:txBody>
      </p:sp>
      <p:sp>
        <p:nvSpPr>
          <p:cNvPr id="357390" name="Line 14"/>
          <p:cNvSpPr/>
          <p:nvPr/>
        </p:nvSpPr>
        <p:spPr>
          <a:xfrm flipH="1">
            <a:off x="2159000" y="3573463"/>
            <a:ext cx="0" cy="504825"/>
          </a:xfrm>
          <a:prstGeom prst="line">
            <a:avLst/>
          </a:prstGeom>
          <a:ln w="9525" cap="flat" cmpd="sng">
            <a:solidFill>
              <a:schemeClr val="tx1"/>
            </a:solidFill>
            <a:prstDash val="solid"/>
            <a:headEnd type="none" w="med" len="med"/>
            <a:tailEnd type="none" w="med" len="med"/>
          </a:ln>
        </p:spPr>
      </p:sp>
      <p:sp>
        <p:nvSpPr>
          <p:cNvPr id="357391" name="Text Box 15"/>
          <p:cNvSpPr txBox="1">
            <a:spLocks noChangeArrowheads="1"/>
          </p:cNvSpPr>
          <p:nvPr/>
        </p:nvSpPr>
        <p:spPr bwMode="auto">
          <a:xfrm>
            <a:off x="1114425" y="565150"/>
            <a:ext cx="2881313"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1" fontAlgn="base" latinLnBrk="0" hangingPunct="1">
              <a:lnSpc>
                <a:spcPct val="100000"/>
              </a:lnSpc>
              <a:spcBef>
                <a:spcPct val="50000"/>
              </a:spcBef>
              <a:spcAft>
                <a:spcPct val="0"/>
              </a:spcAft>
              <a:buClrTx/>
              <a:buSzTx/>
              <a:buFontTx/>
              <a:buNone/>
              <a:defRPr/>
            </a:pPr>
            <a:r>
              <a:rPr kumimoji="0" lang="en-US" altLang="zh-CN" sz="2800" b="1" i="1" u="none" strike="noStrike" kern="1200" cap="none" spc="0" normalizeH="0" baseline="0" noProof="0">
                <a:ln>
                  <a:noFill/>
                </a:ln>
                <a:solidFill>
                  <a:srgbClr val="006600"/>
                </a:solidFill>
                <a:effectLst/>
                <a:uLnTx/>
                <a:uFillTx/>
                <a:latin typeface="华文新魏" panose="02010800040101010101" pitchFamily="2" charset="-122"/>
                <a:ea typeface="华文新魏" panose="02010800040101010101" pitchFamily="2" charset="-122"/>
                <a:cs typeface="+mn-cs"/>
              </a:rPr>
              <a:t>S  </a:t>
            </a:r>
            <a:r>
              <a:rPr kumimoji="0" lang="en-US" altLang="zh-CN" sz="2800" b="1" i="1" u="none" strike="noStrike" kern="1200" cap="none" spc="0" normalizeH="0" baseline="0" noProof="0">
                <a:ln>
                  <a:noFill/>
                </a:ln>
                <a:solidFill>
                  <a:srgbClr val="006600"/>
                </a:solidFill>
                <a:effectLst/>
                <a:uLnTx/>
                <a:uFillTx/>
                <a:latin typeface="宋体" panose="02010600030101010101" pitchFamily="2" charset="-122"/>
                <a:ea typeface="华文新魏" panose="02010800040101010101" pitchFamily="2" charset="-122"/>
                <a:cs typeface="+mn-cs"/>
              </a:rPr>
              <a:t>—</a:t>
            </a:r>
            <a:r>
              <a:rPr kumimoji="0" lang="zh-CN" altLang="en-US" sz="2800" b="1" i="1" u="none" strike="noStrike" kern="1200" cap="none" spc="0" normalizeH="0" baseline="0" noProof="0">
                <a:ln>
                  <a:noFill/>
                </a:ln>
                <a:solidFill>
                  <a:srgbClr val="006600"/>
                </a:solidFill>
                <a:effectLst/>
                <a:uLnTx/>
                <a:uFillTx/>
                <a:latin typeface="华文新魏" panose="02010800040101010101" pitchFamily="2" charset="-122"/>
                <a:ea typeface="华文新魏" panose="02010800040101010101" pitchFamily="2" charset="-122"/>
                <a:cs typeface="+mn-cs"/>
              </a:rPr>
              <a:t>＞ </a:t>
            </a:r>
            <a:r>
              <a:rPr kumimoji="0" lang="en-US" altLang="zh-CN" sz="2800" b="1" i="1" u="none" strike="noStrike" kern="1200" cap="none" spc="0" normalizeH="0" baseline="0" noProof="0">
                <a:ln>
                  <a:noFill/>
                </a:ln>
                <a:solidFill>
                  <a:srgbClr val="006600"/>
                </a:solidFill>
                <a:effectLst/>
                <a:uLnTx/>
                <a:uFillTx/>
                <a:latin typeface="华文新魏" panose="02010800040101010101" pitchFamily="2" charset="-122"/>
                <a:ea typeface="华文新魏" panose="02010800040101010101" pitchFamily="2" charset="-122"/>
                <a:cs typeface="+mn-cs"/>
              </a:rPr>
              <a:t>cAd</a:t>
            </a:r>
            <a:endParaRPr kumimoji="0" lang="en-US" altLang="zh-CN" sz="2800" b="1" i="0" u="none" strike="noStrike" kern="1200" cap="none" spc="0" normalizeH="0" baseline="0" noProof="0">
              <a:ln>
                <a:noFill/>
              </a:ln>
              <a:solidFill>
                <a:srgbClr val="660033"/>
              </a:solidFill>
              <a:effectLst/>
              <a:uLnTx/>
              <a:uFillTx/>
              <a:latin typeface="华文新魏" panose="02010800040101010101" pitchFamily="2" charset="-122"/>
              <a:ea typeface="华文新魏" panose="02010800040101010101" pitchFamily="2" charset="-122"/>
              <a:cs typeface="+mn-cs"/>
            </a:endParaRPr>
          </a:p>
        </p:txBody>
      </p:sp>
      <p:sp>
        <p:nvSpPr>
          <p:cNvPr id="357392" name="Text Box 16"/>
          <p:cNvSpPr txBox="1">
            <a:spLocks noChangeArrowheads="1"/>
          </p:cNvSpPr>
          <p:nvPr/>
        </p:nvSpPr>
        <p:spPr bwMode="auto">
          <a:xfrm>
            <a:off x="3924300" y="549275"/>
            <a:ext cx="2016125" cy="523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800" b="1" i="1" kern="1200" cap="none" spc="0" normalizeH="0" baseline="0" noProof="0" dirty="0">
                <a:solidFill>
                  <a:srgbClr val="006600"/>
                </a:solidFill>
                <a:latin typeface="华文新魏" panose="02010800040101010101" pitchFamily="2" charset="-122"/>
                <a:ea typeface="华文新魏" panose="02010800040101010101" pitchFamily="2" charset="-122"/>
                <a:cs typeface="+mn-cs"/>
              </a:rPr>
              <a:t>A  </a:t>
            </a:r>
            <a:r>
              <a:rPr kumimoji="0" lang="en-US" altLang="zh-CN" sz="2800" b="1" i="1" kern="1200" cap="none" spc="0" normalizeH="0" baseline="0" noProof="0" dirty="0">
                <a:solidFill>
                  <a:srgbClr val="006600"/>
                </a:solidFill>
                <a:latin typeface="宋体" panose="02010600030101010101" pitchFamily="2" charset="-122"/>
                <a:ea typeface="华文新魏" panose="02010800040101010101" pitchFamily="2" charset="-122"/>
                <a:cs typeface="+mn-cs"/>
              </a:rPr>
              <a:t>—</a:t>
            </a:r>
            <a:r>
              <a:rPr kumimoji="0" lang="zh-CN" altLang="en-US" sz="2800" b="1" i="1" kern="1200" cap="none" spc="0" normalizeH="0" baseline="0" noProof="0" dirty="0">
                <a:solidFill>
                  <a:srgbClr val="006600"/>
                </a:solidFill>
                <a:latin typeface="华文新魏" panose="02010800040101010101" pitchFamily="2" charset="-122"/>
                <a:ea typeface="华文新魏" panose="02010800040101010101" pitchFamily="2" charset="-122"/>
                <a:cs typeface="+mn-cs"/>
              </a:rPr>
              <a:t>＞ </a:t>
            </a:r>
            <a:r>
              <a:rPr kumimoji="0" lang="en-US" altLang="zh-CN" sz="2800" b="1" i="1" kern="1200" cap="none" spc="0" normalizeH="0" baseline="0" noProof="0" dirty="0">
                <a:solidFill>
                  <a:srgbClr val="006600"/>
                </a:solidFill>
                <a:latin typeface="华文新魏" panose="02010800040101010101" pitchFamily="2" charset="-122"/>
                <a:ea typeface="华文新魏" panose="02010800040101010101" pitchFamily="2" charset="-122"/>
                <a:cs typeface="+mn-cs"/>
              </a:rPr>
              <a:t>ab</a:t>
            </a:r>
            <a:endParaRPr kumimoji="0" lang="en-US" altLang="zh-CN" sz="2800" b="1" i="1" kern="1200" cap="none" spc="0" normalizeH="0" baseline="0" noProof="0" dirty="0">
              <a:solidFill>
                <a:srgbClr val="006600"/>
              </a:solidFill>
              <a:latin typeface="华文新魏" panose="02010800040101010101" pitchFamily="2" charset="-122"/>
              <a:ea typeface="华文新魏" panose="02010800040101010101" pitchFamily="2" charset="-122"/>
              <a:cs typeface="+mn-cs"/>
            </a:endParaRPr>
          </a:p>
        </p:txBody>
      </p:sp>
      <p:sp>
        <p:nvSpPr>
          <p:cNvPr id="357393" name="Text Box 17"/>
          <p:cNvSpPr txBox="1">
            <a:spLocks noChangeArrowheads="1"/>
          </p:cNvSpPr>
          <p:nvPr/>
        </p:nvSpPr>
        <p:spPr bwMode="auto">
          <a:xfrm>
            <a:off x="6443663" y="549275"/>
            <a:ext cx="180022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800" b="1" i="1" kern="1200" cap="none" spc="0" normalizeH="0" baseline="0" noProof="0">
                <a:solidFill>
                  <a:srgbClr val="006600"/>
                </a:solidFill>
                <a:latin typeface="华文新魏" panose="02010800040101010101" pitchFamily="2" charset="-122"/>
                <a:ea typeface="华文新魏" panose="02010800040101010101" pitchFamily="2" charset="-122"/>
                <a:cs typeface="+mn-cs"/>
              </a:rPr>
              <a:t>A  </a:t>
            </a:r>
            <a:r>
              <a:rPr kumimoji="0" lang="en-US" altLang="zh-CN" sz="2800" b="1" i="1" kern="1200" cap="none" spc="0" normalizeH="0" baseline="0" noProof="0">
                <a:solidFill>
                  <a:srgbClr val="006600"/>
                </a:solidFill>
                <a:latin typeface="宋体" panose="02010600030101010101" pitchFamily="2" charset="-122"/>
                <a:ea typeface="华文新魏" panose="02010800040101010101" pitchFamily="2" charset="-122"/>
                <a:cs typeface="+mn-cs"/>
              </a:rPr>
              <a:t>—</a:t>
            </a:r>
            <a:r>
              <a:rPr kumimoji="0" lang="zh-CN" altLang="en-US" sz="2800" b="1" i="1" kern="1200" cap="none" spc="0" normalizeH="0" baseline="0" noProof="0">
                <a:solidFill>
                  <a:srgbClr val="006600"/>
                </a:solidFill>
                <a:latin typeface="华文新魏" panose="02010800040101010101" pitchFamily="2" charset="-122"/>
                <a:ea typeface="华文新魏" panose="02010800040101010101" pitchFamily="2" charset="-122"/>
                <a:cs typeface="+mn-cs"/>
              </a:rPr>
              <a:t>＞ </a:t>
            </a:r>
            <a:r>
              <a:rPr kumimoji="0" lang="en-US" altLang="zh-CN" sz="2800" b="1" i="1" kern="1200" cap="none" spc="0" normalizeH="0" baseline="0" noProof="0">
                <a:solidFill>
                  <a:srgbClr val="006600"/>
                </a:solidFill>
                <a:latin typeface="华文新魏" panose="02010800040101010101" pitchFamily="2" charset="-122"/>
                <a:ea typeface="华文新魏" panose="02010800040101010101" pitchFamily="2" charset="-122"/>
                <a:cs typeface="+mn-cs"/>
              </a:rPr>
              <a:t>a</a:t>
            </a:r>
            <a:endParaRPr kumimoji="0" lang="en-US" altLang="zh-CN" sz="2800" b="1" i="1" kern="1200" cap="none" spc="0" normalizeH="0" baseline="0" noProof="0">
              <a:solidFill>
                <a:srgbClr val="006600"/>
              </a:solidFill>
              <a:latin typeface="华文新魏" panose="02010800040101010101" pitchFamily="2" charset="-122"/>
              <a:ea typeface="华文新魏" panose="02010800040101010101" pitchFamily="2" charset="-122"/>
              <a:cs typeface="+mn-cs"/>
            </a:endParaRPr>
          </a:p>
        </p:txBody>
      </p:sp>
      <p:sp>
        <p:nvSpPr>
          <p:cNvPr id="357394" name="Text Box 18"/>
          <p:cNvSpPr txBox="1">
            <a:spLocks noChangeArrowheads="1"/>
          </p:cNvSpPr>
          <p:nvPr/>
        </p:nvSpPr>
        <p:spPr bwMode="auto">
          <a:xfrm>
            <a:off x="4903788" y="1412875"/>
            <a:ext cx="1649413" cy="523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输入串</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w:</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357395" name="Text Box 19"/>
          <p:cNvSpPr txBox="1">
            <a:spLocks noChangeArrowheads="1"/>
          </p:cNvSpPr>
          <p:nvPr/>
        </p:nvSpPr>
        <p:spPr bwMode="auto">
          <a:xfrm>
            <a:off x="395288" y="565150"/>
            <a:ext cx="1366838"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文法</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G:</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357396" name="AutoShape 20"/>
          <p:cNvSpPr/>
          <p:nvPr/>
        </p:nvSpPr>
        <p:spPr>
          <a:xfrm>
            <a:off x="7092950" y="2060575"/>
            <a:ext cx="71438" cy="288925"/>
          </a:xfrm>
          <a:prstGeom prst="upArrow">
            <a:avLst>
              <a:gd name="adj1" fmla="val 50000"/>
              <a:gd name="adj2" fmla="val 101110"/>
            </a:avLst>
          </a:prstGeom>
          <a:solidFill>
            <a:srgbClr val="CC3300"/>
          </a:solidFill>
          <a:ln w="19050" cap="flat" cmpd="sng">
            <a:solidFill>
              <a:srgbClr val="CC0000"/>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57397" name="Text Box 21"/>
          <p:cNvSpPr txBox="1">
            <a:spLocks noChangeArrowheads="1"/>
          </p:cNvSpPr>
          <p:nvPr/>
        </p:nvSpPr>
        <p:spPr bwMode="auto">
          <a:xfrm>
            <a:off x="6875463" y="2405063"/>
            <a:ext cx="576263"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IP</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grpSp>
        <p:nvGrpSpPr>
          <p:cNvPr id="357398" name="Group 22"/>
          <p:cNvGrpSpPr/>
          <p:nvPr/>
        </p:nvGrpSpPr>
        <p:grpSpPr>
          <a:xfrm>
            <a:off x="4822825" y="2997200"/>
            <a:ext cx="4141788" cy="3311525"/>
            <a:chOff x="3152" y="1888"/>
            <a:chExt cx="2358" cy="2086"/>
          </a:xfrm>
        </p:grpSpPr>
        <p:pic>
          <p:nvPicPr>
            <p:cNvPr id="65568" name="Picture 23"/>
            <p:cNvPicPr>
              <a:picLocks noChangeAspect="1"/>
            </p:cNvPicPr>
            <p:nvPr/>
          </p:nvPicPr>
          <p:blipFill>
            <a:blip r:embed="rId1"/>
            <a:stretch>
              <a:fillRect/>
            </a:stretch>
          </p:blipFill>
          <p:spPr>
            <a:xfrm>
              <a:off x="3152" y="1888"/>
              <a:ext cx="2358" cy="2086"/>
            </a:xfrm>
            <a:prstGeom prst="rect">
              <a:avLst/>
            </a:prstGeom>
            <a:noFill/>
            <a:ln w="9525">
              <a:noFill/>
            </a:ln>
          </p:spPr>
        </p:pic>
        <p:sp>
          <p:nvSpPr>
            <p:cNvPr id="357400" name="Text Box 24"/>
            <p:cNvSpPr txBox="1">
              <a:spLocks noChangeArrowheads="1"/>
            </p:cNvSpPr>
            <p:nvPr/>
          </p:nvSpPr>
          <p:spPr bwMode="auto">
            <a:xfrm>
              <a:off x="3198" y="1978"/>
              <a:ext cx="1949" cy="346"/>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None/>
                <a:defRPr/>
              </a:pPr>
              <a:r>
                <a:rPr kumimoji="0" lang="zh-CN" altLang="en-US" sz="30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分析过程：</a:t>
              </a:r>
              <a:endParaRPr kumimoji="0" lang="zh-CN" altLang="en-US" sz="30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grpSp>
      <p:sp>
        <p:nvSpPr>
          <p:cNvPr id="357401" name="Text Box 25"/>
          <p:cNvSpPr txBox="1">
            <a:spLocks noChangeArrowheads="1"/>
          </p:cNvSpPr>
          <p:nvPr/>
        </p:nvSpPr>
        <p:spPr bwMode="auto">
          <a:xfrm>
            <a:off x="5032375" y="3786188"/>
            <a:ext cx="3587750" cy="157003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1</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w</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输入串；</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 </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c</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S</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扩充；</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357402" name="Rectangle 26"/>
          <p:cNvSpPr>
            <a:spLocks noChangeArrowheads="1"/>
          </p:cNvSpPr>
          <p:nvPr/>
        </p:nvSpPr>
        <p:spPr bwMode="auto">
          <a:xfrm>
            <a:off x="6661150" y="1412875"/>
            <a:ext cx="1150938" cy="50323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57403" name="Rectangle 27"/>
          <p:cNvSpPr>
            <a:spLocks noChangeArrowheads="1"/>
          </p:cNvSpPr>
          <p:nvPr/>
        </p:nvSpPr>
        <p:spPr bwMode="auto">
          <a:xfrm>
            <a:off x="6581775" y="1420813"/>
            <a:ext cx="1773238" cy="523875"/>
          </a:xfrm>
          <a:prstGeom prst="rect">
            <a:avLst/>
          </a:prstGeom>
          <a:noFill/>
          <a:ln w="38100" cmpd="dbl" algn="ctr">
            <a:solidFill>
              <a:srgbClr val="000099"/>
            </a:solidFill>
            <a:miter lim="800000"/>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 c  a d</a:t>
            </a:r>
            <a:endPar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endParaRPr>
          </a:p>
        </p:txBody>
      </p:sp>
      <p:sp>
        <p:nvSpPr>
          <p:cNvPr id="357404" name="Text Box 28"/>
          <p:cNvSpPr txBox="1">
            <a:spLocks noChangeArrowheads="1"/>
          </p:cNvSpPr>
          <p:nvPr/>
        </p:nvSpPr>
        <p:spPr bwMode="auto">
          <a:xfrm>
            <a:off x="5032375" y="3779838"/>
            <a:ext cx="3765550" cy="1016000"/>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2</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el-GR"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α</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=c A d</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与</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c</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匹配；</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357405" name="Text Box 29"/>
          <p:cNvSpPr txBox="1">
            <a:spLocks noChangeArrowheads="1"/>
          </p:cNvSpPr>
          <p:nvPr/>
        </p:nvSpPr>
        <p:spPr bwMode="auto">
          <a:xfrm>
            <a:off x="5032375" y="3797300"/>
            <a:ext cx="3994150" cy="21002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3</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 </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扩展，第一式</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ab, </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 </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与</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ab</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匹配；</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 </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d</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但</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d</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与</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b</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不匹配</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357406" name="Text Box 30"/>
          <p:cNvSpPr txBox="1">
            <a:spLocks noChangeArrowheads="1"/>
          </p:cNvSpPr>
          <p:nvPr/>
        </p:nvSpPr>
        <p:spPr bwMode="auto">
          <a:xfrm>
            <a:off x="4983163" y="3786188"/>
            <a:ext cx="3873500" cy="230822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4</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）报告失败，撤销</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的子树，回到</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指针回退到</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IP</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&gt; </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en-US" altLang="zh-CN" sz="2400" b="1" kern="1200" cap="none" spc="0" normalizeH="0" baseline="0" noProof="0" dirty="0">
                <a:solidFill>
                  <a:srgbClr val="660033"/>
                </a:solidFill>
                <a:latin typeface="宋体" panose="02010600030101010101" pitchFamily="2" charset="-122"/>
                <a:ea typeface="华文新魏" panose="02010800040101010101" pitchFamily="2" charset="-122"/>
                <a:cs typeface="+mn-cs"/>
              </a:rPr>
              <a:t>’</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还有替换式未试过，而又可能匹配；</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65566" name="Line 31"/>
          <p:cNvSpPr/>
          <p:nvPr/>
        </p:nvSpPr>
        <p:spPr>
          <a:xfrm>
            <a:off x="250825" y="1125538"/>
            <a:ext cx="8569325" cy="0"/>
          </a:xfrm>
          <a:prstGeom prst="line">
            <a:avLst/>
          </a:prstGeom>
          <a:ln w="76200" cap="flat" cmpd="tri">
            <a:solidFill>
              <a:srgbClr val="000099"/>
            </a:solidFill>
            <a:prstDash val="solid"/>
            <a:headEnd type="none" w="med" len="med"/>
            <a:tailEnd type="none" w="med" len="med"/>
          </a:ln>
        </p:spPr>
      </p:sp>
      <p:sp>
        <p:nvSpPr>
          <p:cNvPr id="357408" name="Text Box 32"/>
          <p:cNvSpPr txBox="1">
            <a:spLocks noChangeArrowheads="1"/>
          </p:cNvSpPr>
          <p:nvPr/>
        </p:nvSpPr>
        <p:spPr bwMode="auto">
          <a:xfrm>
            <a:off x="971550" y="5157788"/>
            <a:ext cx="2736850"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分析树的形成</a:t>
            </a:r>
            <a:endParaRPr kumimoji="0" lang="zh-CN" altLang="en-US"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57395"/>
                                        </p:tgtEl>
                                        <p:attrNameLst>
                                          <p:attrName>style.visibility</p:attrName>
                                        </p:attrNameLst>
                                      </p:cBhvr>
                                      <p:to>
                                        <p:strVal val="visible"/>
                                      </p:to>
                                    </p:set>
                                    <p:animEffect transition="in" filter="slide(fromLeft)">
                                      <p:cBhvr>
                                        <p:cTn id="7" dur="500"/>
                                        <p:tgtEl>
                                          <p:spTgt spid="357395"/>
                                        </p:tgtEl>
                                      </p:cBhvr>
                                    </p:animEffect>
                                  </p:childTnLst>
                                </p:cTn>
                              </p:par>
                            </p:childTnLst>
                          </p:cTn>
                        </p:par>
                        <p:par>
                          <p:cTn id="8" fill="hold">
                            <p:stCondLst>
                              <p:cond delay="500"/>
                            </p:stCondLst>
                            <p:childTnLst>
                              <p:par>
                                <p:cTn id="9" presetID="9" presetClass="entr" presetSubtype="0" fill="hold" grpId="0" nodeType="afterEffect">
                                  <p:stCondLst>
                                    <p:cond delay="0"/>
                                  </p:stCondLst>
                                  <p:iterate type="lt">
                                    <p:tmPct val="0"/>
                                  </p:iterate>
                                  <p:childTnLst>
                                    <p:set>
                                      <p:cBhvr>
                                        <p:cTn id="10" dur="1" fill="hold">
                                          <p:stCondLst>
                                            <p:cond delay="0"/>
                                          </p:stCondLst>
                                        </p:cTn>
                                        <p:tgtEl>
                                          <p:spTgt spid="357391"/>
                                        </p:tgtEl>
                                        <p:attrNameLst>
                                          <p:attrName>style.visibility</p:attrName>
                                        </p:attrNameLst>
                                      </p:cBhvr>
                                      <p:to>
                                        <p:strVal val="visible"/>
                                      </p:to>
                                    </p:set>
                                    <p:animEffect transition="in" filter="dissolve">
                                      <p:cBhvr>
                                        <p:cTn id="11" dur="500"/>
                                        <p:tgtEl>
                                          <p:spTgt spid="357391"/>
                                        </p:tgtEl>
                                      </p:cBhvr>
                                    </p:animEffect>
                                  </p:childTnLst>
                                </p:cTn>
                              </p:par>
                            </p:childTnLst>
                          </p:cTn>
                        </p:par>
                        <p:par>
                          <p:cTn id="12" fill="hold">
                            <p:stCondLst>
                              <p:cond delay="500"/>
                            </p:stCondLst>
                            <p:childTnLst>
                              <p:par>
                                <p:cTn id="13" presetID="9" presetClass="entr" presetSubtype="0" fill="hold" grpId="0" nodeType="afterEffect">
                                  <p:stCondLst>
                                    <p:cond delay="0"/>
                                  </p:stCondLst>
                                  <p:iterate type="lt">
                                    <p:tmPct val="0"/>
                                  </p:iterate>
                                  <p:childTnLst>
                                    <p:set>
                                      <p:cBhvr>
                                        <p:cTn id="14" dur="1" fill="hold">
                                          <p:stCondLst>
                                            <p:cond delay="0"/>
                                          </p:stCondLst>
                                        </p:cTn>
                                        <p:tgtEl>
                                          <p:spTgt spid="357392"/>
                                        </p:tgtEl>
                                        <p:attrNameLst>
                                          <p:attrName>style.visibility</p:attrName>
                                        </p:attrNameLst>
                                      </p:cBhvr>
                                      <p:to>
                                        <p:strVal val="visible"/>
                                      </p:to>
                                    </p:set>
                                    <p:animEffect transition="in" filter="dissolve">
                                      <p:cBhvr>
                                        <p:cTn id="15" dur="500"/>
                                        <p:tgtEl>
                                          <p:spTgt spid="357392"/>
                                        </p:tgtEl>
                                      </p:cBhvr>
                                    </p:animEffect>
                                  </p:childTnLst>
                                </p:cTn>
                              </p:par>
                            </p:childTnLst>
                          </p:cTn>
                        </p:par>
                        <p:par>
                          <p:cTn id="16" fill="hold">
                            <p:stCondLst>
                              <p:cond delay="1000"/>
                            </p:stCondLst>
                            <p:childTnLst>
                              <p:par>
                                <p:cTn id="17" presetID="9" presetClass="entr" presetSubtype="0" fill="hold" grpId="0" nodeType="afterEffect">
                                  <p:stCondLst>
                                    <p:cond delay="0"/>
                                  </p:stCondLst>
                                  <p:iterate type="lt">
                                    <p:tmPct val="0"/>
                                  </p:iterate>
                                  <p:childTnLst>
                                    <p:set>
                                      <p:cBhvr>
                                        <p:cTn id="18" dur="1" fill="hold">
                                          <p:stCondLst>
                                            <p:cond delay="0"/>
                                          </p:stCondLst>
                                        </p:cTn>
                                        <p:tgtEl>
                                          <p:spTgt spid="357393"/>
                                        </p:tgtEl>
                                        <p:attrNameLst>
                                          <p:attrName>style.visibility</p:attrName>
                                        </p:attrNameLst>
                                      </p:cBhvr>
                                      <p:to>
                                        <p:strVal val="visible"/>
                                      </p:to>
                                    </p:set>
                                    <p:animEffect transition="in" filter="dissolve">
                                      <p:cBhvr>
                                        <p:cTn id="19" dur="500"/>
                                        <p:tgtEl>
                                          <p:spTgt spid="357393"/>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57408"/>
                                        </p:tgtEl>
                                        <p:attrNameLst>
                                          <p:attrName>style.visibility</p:attrName>
                                        </p:attrNameLst>
                                      </p:cBhvr>
                                      <p:to>
                                        <p:strVal val="visible"/>
                                      </p:to>
                                    </p:set>
                                    <p:anim calcmode="lin" valueType="num">
                                      <p:cBhvr>
                                        <p:cTn id="24" dur="500" fill="hold"/>
                                        <p:tgtEl>
                                          <p:spTgt spid="357408"/>
                                        </p:tgtEl>
                                        <p:attrNameLst>
                                          <p:attrName>ppt_w</p:attrName>
                                        </p:attrNameLst>
                                      </p:cBhvr>
                                      <p:tavLst>
                                        <p:tav tm="0">
                                          <p:val>
                                            <p:fltVal val="0.000000"/>
                                          </p:val>
                                        </p:tav>
                                        <p:tav tm="100000">
                                          <p:val>
                                            <p:strVal val="#ppt_w"/>
                                          </p:val>
                                        </p:tav>
                                      </p:tavLst>
                                    </p:anim>
                                    <p:anim calcmode="lin" valueType="num">
                                      <p:cBhvr>
                                        <p:cTn id="25" dur="500" fill="hold"/>
                                        <p:tgtEl>
                                          <p:spTgt spid="357408"/>
                                        </p:tgtEl>
                                        <p:attrNameLst>
                                          <p:attrName>ppt_h</p:attrName>
                                        </p:attrNameLst>
                                      </p:cBhvr>
                                      <p:tavLst>
                                        <p:tav tm="0">
                                          <p:val>
                                            <p:fltVal val="0.00000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57398"/>
                                        </p:tgtEl>
                                        <p:attrNameLst>
                                          <p:attrName>style.visibility</p:attrName>
                                        </p:attrNameLst>
                                      </p:cBhvr>
                                      <p:to>
                                        <p:strVal val="visible"/>
                                      </p:to>
                                    </p:set>
                                    <p:animEffect transition="in" filter="wipe(up)">
                                      <p:cBhvr>
                                        <p:cTn id="30" dur="500"/>
                                        <p:tgtEl>
                                          <p:spTgt spid="35739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57401"/>
                                        </p:tgtEl>
                                        <p:attrNameLst>
                                          <p:attrName>style.visibility</p:attrName>
                                        </p:attrNameLst>
                                      </p:cBhvr>
                                      <p:to>
                                        <p:strVal val="visible"/>
                                      </p:to>
                                    </p:set>
                                    <p:animEffect transition="in" filter="fade">
                                      <p:cBhvr>
                                        <p:cTn id="35" dur="1000"/>
                                        <p:tgtEl>
                                          <p:spTgt spid="357401"/>
                                        </p:tgtEl>
                                      </p:cBhvr>
                                    </p:animEffect>
                                    <p:anim calcmode="lin" valueType="num">
                                      <p:cBhvr>
                                        <p:cTn id="36" dur="1000" fill="hold"/>
                                        <p:tgtEl>
                                          <p:spTgt spid="357401"/>
                                        </p:tgtEl>
                                        <p:attrNameLst>
                                          <p:attrName>ppt_x</p:attrName>
                                        </p:attrNameLst>
                                      </p:cBhvr>
                                      <p:tavLst>
                                        <p:tav tm="0">
                                          <p:val>
                                            <p:strVal val="#ppt_x"/>
                                          </p:val>
                                        </p:tav>
                                        <p:tav tm="100000">
                                          <p:val>
                                            <p:strVal val="#ppt_x"/>
                                          </p:val>
                                        </p:tav>
                                      </p:tavLst>
                                    </p:anim>
                                    <p:anim calcmode="lin" valueType="num">
                                      <p:cBhvr>
                                        <p:cTn id="37" dur="1000" fill="hold"/>
                                        <p:tgtEl>
                                          <p:spTgt spid="35740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357394"/>
                                        </p:tgtEl>
                                        <p:attrNameLst>
                                          <p:attrName>style.visibility</p:attrName>
                                        </p:attrNameLst>
                                      </p:cBhvr>
                                      <p:to>
                                        <p:strVal val="visible"/>
                                      </p:to>
                                    </p:set>
                                    <p:animEffect transition="in" filter="fade">
                                      <p:cBhvr>
                                        <p:cTn id="42" dur="1000"/>
                                        <p:tgtEl>
                                          <p:spTgt spid="357394"/>
                                        </p:tgtEl>
                                      </p:cBhvr>
                                    </p:animEffect>
                                    <p:anim calcmode="lin" valueType="num">
                                      <p:cBhvr>
                                        <p:cTn id="43" dur="1000" fill="hold"/>
                                        <p:tgtEl>
                                          <p:spTgt spid="357394"/>
                                        </p:tgtEl>
                                        <p:attrNameLst>
                                          <p:attrName>ppt_x</p:attrName>
                                        </p:attrNameLst>
                                      </p:cBhvr>
                                      <p:tavLst>
                                        <p:tav tm="0">
                                          <p:val>
                                            <p:strVal val="#ppt_x"/>
                                          </p:val>
                                        </p:tav>
                                        <p:tav tm="100000">
                                          <p:val>
                                            <p:strVal val="#ppt_x"/>
                                          </p:val>
                                        </p:tav>
                                      </p:tavLst>
                                    </p:anim>
                                    <p:anim calcmode="lin" valueType="num">
                                      <p:cBhvr>
                                        <p:cTn id="44" dur="1000" fill="hold"/>
                                        <p:tgtEl>
                                          <p:spTgt spid="35739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357403"/>
                                        </p:tgtEl>
                                        <p:attrNameLst>
                                          <p:attrName>style.visibility</p:attrName>
                                        </p:attrNameLst>
                                      </p:cBhvr>
                                      <p:to>
                                        <p:strVal val="visible"/>
                                      </p:to>
                                    </p:set>
                                    <p:animEffect transition="in" filter="fade">
                                      <p:cBhvr>
                                        <p:cTn id="47" dur="1000"/>
                                        <p:tgtEl>
                                          <p:spTgt spid="357403"/>
                                        </p:tgtEl>
                                      </p:cBhvr>
                                    </p:animEffect>
                                    <p:anim calcmode="lin" valueType="num">
                                      <p:cBhvr>
                                        <p:cTn id="48" dur="1000" fill="hold"/>
                                        <p:tgtEl>
                                          <p:spTgt spid="357403"/>
                                        </p:tgtEl>
                                        <p:attrNameLst>
                                          <p:attrName>ppt_x</p:attrName>
                                        </p:attrNameLst>
                                      </p:cBhvr>
                                      <p:tavLst>
                                        <p:tav tm="0">
                                          <p:val>
                                            <p:strVal val="#ppt_x"/>
                                          </p:val>
                                        </p:tav>
                                        <p:tav tm="100000">
                                          <p:val>
                                            <p:strVal val="#ppt_x"/>
                                          </p:val>
                                        </p:tav>
                                      </p:tavLst>
                                    </p:anim>
                                    <p:anim calcmode="lin" valueType="num">
                                      <p:cBhvr>
                                        <p:cTn id="49" dur="1000" fill="hold"/>
                                        <p:tgtEl>
                                          <p:spTgt spid="35740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57396"/>
                                        </p:tgtEl>
                                        <p:attrNameLst>
                                          <p:attrName>style.visibility</p:attrName>
                                        </p:attrNameLst>
                                      </p:cBhvr>
                                      <p:to>
                                        <p:strVal val="visible"/>
                                      </p:to>
                                    </p:set>
                                    <p:animEffect transition="in" filter="fade">
                                      <p:cBhvr>
                                        <p:cTn id="54" dur="1000"/>
                                        <p:tgtEl>
                                          <p:spTgt spid="357396"/>
                                        </p:tgtEl>
                                      </p:cBhvr>
                                    </p:animEffect>
                                    <p:anim calcmode="lin" valueType="num">
                                      <p:cBhvr>
                                        <p:cTn id="55" dur="1000" fill="hold"/>
                                        <p:tgtEl>
                                          <p:spTgt spid="357396"/>
                                        </p:tgtEl>
                                        <p:attrNameLst>
                                          <p:attrName>ppt_x</p:attrName>
                                        </p:attrNameLst>
                                      </p:cBhvr>
                                      <p:tavLst>
                                        <p:tav tm="0">
                                          <p:val>
                                            <p:strVal val="#ppt_x"/>
                                          </p:val>
                                        </p:tav>
                                        <p:tav tm="100000">
                                          <p:val>
                                            <p:strVal val="#ppt_x"/>
                                          </p:val>
                                        </p:tav>
                                      </p:tavLst>
                                    </p:anim>
                                    <p:anim calcmode="lin" valueType="num">
                                      <p:cBhvr>
                                        <p:cTn id="56" dur="1000" fill="hold"/>
                                        <p:tgtEl>
                                          <p:spTgt spid="357396"/>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57397"/>
                                        </p:tgtEl>
                                        <p:attrNameLst>
                                          <p:attrName>style.visibility</p:attrName>
                                        </p:attrNameLst>
                                      </p:cBhvr>
                                      <p:to>
                                        <p:strVal val="visible"/>
                                      </p:to>
                                    </p:set>
                                    <p:animEffect transition="in" filter="fade">
                                      <p:cBhvr>
                                        <p:cTn id="60" dur="2000"/>
                                        <p:tgtEl>
                                          <p:spTgt spid="357397"/>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57378"/>
                                        </p:tgtEl>
                                        <p:attrNameLst>
                                          <p:attrName>style.visibility</p:attrName>
                                        </p:attrNameLst>
                                      </p:cBhvr>
                                      <p:to>
                                        <p:strVal val="visible"/>
                                      </p:to>
                                    </p:set>
                                    <p:animEffect transition="in" filter="dissolve">
                                      <p:cBhvr>
                                        <p:cTn id="65" dur="500"/>
                                        <p:tgtEl>
                                          <p:spTgt spid="357378"/>
                                        </p:tgtEl>
                                      </p:cBhvr>
                                    </p:animEffect>
                                  </p:childTnLst>
                                </p:cTn>
                              </p:par>
                            </p:childTnLst>
                          </p:cTn>
                        </p:par>
                        <p:par>
                          <p:cTn id="66" fill="hold">
                            <p:stCondLst>
                              <p:cond delay="500"/>
                            </p:stCondLst>
                            <p:childTnLst>
                              <p:par>
                                <p:cTn id="67" presetID="34" presetClass="emph" presetSubtype="0" fill="hold" grpId="1" nodeType="afterEffect">
                                  <p:stCondLst>
                                    <p:cond delay="0"/>
                                  </p:stCondLst>
                                  <p:iterate type="lt">
                                    <p:tmPct val="10000"/>
                                  </p:iterate>
                                  <p:childTnLst>
                                    <p:animMotion origin="layout" path="M 0.0 0.0 L 0.0 -0.07213" pathEditMode="relative">
                                      <p:cBhvr>
                                        <p:cTn id="68" dur="250" accel="50000" decel="50000" autoRev="1" fill="hold">
                                          <p:stCondLst>
                                            <p:cond delay="0"/>
                                          </p:stCondLst>
                                        </p:cTn>
                                        <p:tgtEl>
                                          <p:spTgt spid="357391"/>
                                        </p:tgtEl>
                                        <p:attrNameLst>
                                          <p:attrName>ppt_x</p:attrName>
                                          <p:attrName>ppt_y</p:attrName>
                                        </p:attrNameLst>
                                      </p:cBhvr>
                                    </p:animMotion>
                                    <p:animRot by="1500000">
                                      <p:cBhvr>
                                        <p:cTn id="69" dur="125" fill="hold">
                                          <p:stCondLst>
                                            <p:cond delay="0"/>
                                          </p:stCondLst>
                                        </p:cTn>
                                        <p:tgtEl>
                                          <p:spTgt spid="357391"/>
                                        </p:tgtEl>
                                        <p:attrNameLst>
                                          <p:attrName>r</p:attrName>
                                        </p:attrNameLst>
                                      </p:cBhvr>
                                    </p:animRot>
                                    <p:animRot by="-1500000">
                                      <p:cBhvr>
                                        <p:cTn id="70" dur="125" fill="hold">
                                          <p:stCondLst>
                                            <p:cond delay="125"/>
                                          </p:stCondLst>
                                        </p:cTn>
                                        <p:tgtEl>
                                          <p:spTgt spid="357391"/>
                                        </p:tgtEl>
                                        <p:attrNameLst>
                                          <p:attrName>r</p:attrName>
                                        </p:attrNameLst>
                                      </p:cBhvr>
                                    </p:animRot>
                                    <p:animRot by="-1500000">
                                      <p:cBhvr>
                                        <p:cTn id="71" dur="125" fill="hold">
                                          <p:stCondLst>
                                            <p:cond delay="250"/>
                                          </p:stCondLst>
                                        </p:cTn>
                                        <p:tgtEl>
                                          <p:spTgt spid="357391"/>
                                        </p:tgtEl>
                                        <p:attrNameLst>
                                          <p:attrName>r</p:attrName>
                                        </p:attrNameLst>
                                      </p:cBhvr>
                                    </p:animRot>
                                    <p:animRot by="1500000">
                                      <p:cBhvr>
                                        <p:cTn id="72" dur="125" fill="hold">
                                          <p:stCondLst>
                                            <p:cond delay="375"/>
                                          </p:stCondLst>
                                        </p:cTn>
                                        <p:tgtEl>
                                          <p:spTgt spid="357391"/>
                                        </p:tgtEl>
                                        <p:attrNameLst>
                                          <p:attrName>r</p:attrName>
                                        </p:attrNameLst>
                                      </p:cBhvr>
                                    </p:animRot>
                                  </p:childTnLst>
                                </p:cTn>
                              </p:par>
                            </p:childTnLst>
                          </p:cTn>
                        </p:par>
                        <p:par>
                          <p:cTn id="73" fill="hold">
                            <p:stCondLst>
                              <p:cond delay="1399"/>
                            </p:stCondLst>
                            <p:childTnLst>
                              <p:par>
                                <p:cTn id="74" presetID="9" presetClass="entr" presetSubtype="0" fill="hold" nodeType="afterEffect">
                                  <p:stCondLst>
                                    <p:cond delay="0"/>
                                  </p:stCondLst>
                                  <p:childTnLst>
                                    <p:set>
                                      <p:cBhvr>
                                        <p:cTn id="75" dur="1" fill="hold">
                                          <p:stCondLst>
                                            <p:cond delay="0"/>
                                          </p:stCondLst>
                                        </p:cTn>
                                        <p:tgtEl>
                                          <p:spTgt spid="357379"/>
                                        </p:tgtEl>
                                        <p:attrNameLst>
                                          <p:attrName>style.visibility</p:attrName>
                                        </p:attrNameLst>
                                      </p:cBhvr>
                                      <p:to>
                                        <p:strVal val="visible"/>
                                      </p:to>
                                    </p:set>
                                    <p:animEffect transition="in" filter="dissolve">
                                      <p:cBhvr>
                                        <p:cTn id="76" dur="500"/>
                                        <p:tgtEl>
                                          <p:spTgt spid="357379"/>
                                        </p:tgtEl>
                                      </p:cBhvr>
                                    </p:animEffect>
                                  </p:childTnLst>
                                </p:cTn>
                              </p:par>
                              <p:par>
                                <p:cTn id="77" presetID="9" presetClass="entr" presetSubtype="0" fill="hold" nodeType="withEffect">
                                  <p:stCondLst>
                                    <p:cond delay="0"/>
                                  </p:stCondLst>
                                  <p:childTnLst>
                                    <p:set>
                                      <p:cBhvr>
                                        <p:cTn id="78" dur="1" fill="hold">
                                          <p:stCondLst>
                                            <p:cond delay="0"/>
                                          </p:stCondLst>
                                        </p:cTn>
                                        <p:tgtEl>
                                          <p:spTgt spid="357380"/>
                                        </p:tgtEl>
                                        <p:attrNameLst>
                                          <p:attrName>style.visibility</p:attrName>
                                        </p:attrNameLst>
                                      </p:cBhvr>
                                      <p:to>
                                        <p:strVal val="visible"/>
                                      </p:to>
                                    </p:set>
                                    <p:animEffect transition="in" filter="dissolve">
                                      <p:cBhvr>
                                        <p:cTn id="79" dur="500"/>
                                        <p:tgtEl>
                                          <p:spTgt spid="357380"/>
                                        </p:tgtEl>
                                      </p:cBhvr>
                                    </p:animEffect>
                                  </p:childTnLst>
                                </p:cTn>
                              </p:par>
                              <p:par>
                                <p:cTn id="80" presetID="9" presetClass="entr" presetSubtype="0" fill="hold" nodeType="withEffect">
                                  <p:stCondLst>
                                    <p:cond delay="0"/>
                                  </p:stCondLst>
                                  <p:childTnLst>
                                    <p:set>
                                      <p:cBhvr>
                                        <p:cTn id="81" dur="1" fill="hold">
                                          <p:stCondLst>
                                            <p:cond delay="0"/>
                                          </p:stCondLst>
                                        </p:cTn>
                                        <p:tgtEl>
                                          <p:spTgt spid="357381"/>
                                        </p:tgtEl>
                                        <p:attrNameLst>
                                          <p:attrName>style.visibility</p:attrName>
                                        </p:attrNameLst>
                                      </p:cBhvr>
                                      <p:to>
                                        <p:strVal val="visible"/>
                                      </p:to>
                                    </p:set>
                                    <p:animEffect transition="in" filter="dissolve">
                                      <p:cBhvr>
                                        <p:cTn id="82" dur="500"/>
                                        <p:tgtEl>
                                          <p:spTgt spid="35738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57382"/>
                                        </p:tgtEl>
                                        <p:attrNameLst>
                                          <p:attrName>style.visibility</p:attrName>
                                        </p:attrNameLst>
                                      </p:cBhvr>
                                      <p:to>
                                        <p:strVal val="visible"/>
                                      </p:to>
                                    </p:set>
                                    <p:animEffect transition="in" filter="dissolve">
                                      <p:cBhvr>
                                        <p:cTn id="85" dur="500"/>
                                        <p:tgtEl>
                                          <p:spTgt spid="35738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57383"/>
                                        </p:tgtEl>
                                        <p:attrNameLst>
                                          <p:attrName>style.visibility</p:attrName>
                                        </p:attrNameLst>
                                      </p:cBhvr>
                                      <p:to>
                                        <p:strVal val="visible"/>
                                      </p:to>
                                    </p:set>
                                    <p:animEffect transition="in" filter="dissolve">
                                      <p:cBhvr>
                                        <p:cTn id="88" dur="500"/>
                                        <p:tgtEl>
                                          <p:spTgt spid="35738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57384"/>
                                        </p:tgtEl>
                                        <p:attrNameLst>
                                          <p:attrName>style.visibility</p:attrName>
                                        </p:attrNameLst>
                                      </p:cBhvr>
                                      <p:to>
                                        <p:strVal val="visible"/>
                                      </p:to>
                                    </p:set>
                                    <p:animEffect transition="in" filter="dissolve">
                                      <p:cBhvr>
                                        <p:cTn id="91" dur="500"/>
                                        <p:tgtEl>
                                          <p:spTgt spid="357384"/>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xit" presetSubtype="0" fill="hold" grpId="1" nodeType="clickEffect">
                                  <p:stCondLst>
                                    <p:cond delay="0"/>
                                  </p:stCondLst>
                                  <p:childTnLst>
                                    <p:animEffect transition="out" filter="fade">
                                      <p:cBhvr>
                                        <p:cTn id="95" dur="1000"/>
                                        <p:tgtEl>
                                          <p:spTgt spid="357401"/>
                                        </p:tgtEl>
                                      </p:cBhvr>
                                    </p:animEffect>
                                    <p:anim calcmode="lin" valueType="num">
                                      <p:cBhvr>
                                        <p:cTn id="96" dur="1000"/>
                                        <p:tgtEl>
                                          <p:spTgt spid="357401"/>
                                        </p:tgtEl>
                                        <p:attrNameLst>
                                          <p:attrName>ppt_x</p:attrName>
                                        </p:attrNameLst>
                                      </p:cBhvr>
                                      <p:tavLst>
                                        <p:tav tm="0">
                                          <p:val>
                                            <p:strVal val="ppt_x"/>
                                          </p:val>
                                        </p:tav>
                                        <p:tav tm="100000">
                                          <p:val>
                                            <p:strVal val="ppt_x"/>
                                          </p:val>
                                        </p:tav>
                                      </p:tavLst>
                                    </p:anim>
                                    <p:anim calcmode="lin" valueType="num">
                                      <p:cBhvr>
                                        <p:cTn id="97" dur="1000"/>
                                        <p:tgtEl>
                                          <p:spTgt spid="357401"/>
                                        </p:tgtEl>
                                        <p:attrNameLst>
                                          <p:attrName>ppt_y</p:attrName>
                                        </p:attrNameLst>
                                      </p:cBhvr>
                                      <p:tavLst>
                                        <p:tav tm="0">
                                          <p:val>
                                            <p:strVal val="ppt_y"/>
                                          </p:val>
                                        </p:tav>
                                        <p:tav tm="100000">
                                          <p:val>
                                            <p:strVal val="ppt_y+.1"/>
                                          </p:val>
                                        </p:tav>
                                      </p:tavLst>
                                    </p:anim>
                                    <p:set>
                                      <p:cBhvr>
                                        <p:cTn id="98" dur="1" fill="hold">
                                          <p:stCondLst>
                                            <p:cond delay="999"/>
                                          </p:stCondLst>
                                        </p:cTn>
                                        <p:tgtEl>
                                          <p:spTgt spid="357401"/>
                                        </p:tgtEl>
                                        <p:attrNameLst>
                                          <p:attrName>style.visibility</p:attrName>
                                        </p:attrNameLst>
                                      </p:cBhvr>
                                      <p:to>
                                        <p:strVal val="hidden"/>
                                      </p:to>
                                    </p:set>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357404"/>
                                        </p:tgtEl>
                                        <p:attrNameLst>
                                          <p:attrName>style.visibility</p:attrName>
                                        </p:attrNameLst>
                                      </p:cBhvr>
                                      <p:to>
                                        <p:strVal val="visible"/>
                                      </p:to>
                                    </p:set>
                                    <p:animEffect transition="in" filter="fade">
                                      <p:cBhvr>
                                        <p:cTn id="102" dur="1000"/>
                                        <p:tgtEl>
                                          <p:spTgt spid="357404"/>
                                        </p:tgtEl>
                                      </p:cBhvr>
                                    </p:animEffect>
                                    <p:anim calcmode="lin" valueType="num">
                                      <p:cBhvr>
                                        <p:cTn id="103" dur="1000" fill="hold"/>
                                        <p:tgtEl>
                                          <p:spTgt spid="357404"/>
                                        </p:tgtEl>
                                        <p:attrNameLst>
                                          <p:attrName>ppt_x</p:attrName>
                                        </p:attrNameLst>
                                      </p:cBhvr>
                                      <p:tavLst>
                                        <p:tav tm="0">
                                          <p:val>
                                            <p:strVal val="#ppt_x"/>
                                          </p:val>
                                        </p:tav>
                                        <p:tav tm="100000">
                                          <p:val>
                                            <p:strVal val="#ppt_x"/>
                                          </p:val>
                                        </p:tav>
                                      </p:tavLst>
                                    </p:anim>
                                    <p:anim calcmode="lin" valueType="num">
                                      <p:cBhvr>
                                        <p:cTn id="104" dur="1000" fill="hold"/>
                                        <p:tgtEl>
                                          <p:spTgt spid="357404"/>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8" presetClass="emph" presetSubtype="0" fill="hold" grpId="1" nodeType="clickEffect">
                                  <p:stCondLst>
                                    <p:cond delay="0"/>
                                  </p:stCondLst>
                                  <p:childTnLst>
                                    <p:animRot by="21600000">
                                      <p:cBhvr>
                                        <p:cTn id="108" dur="1000" fill="hold"/>
                                        <p:tgtEl>
                                          <p:spTgt spid="357396"/>
                                        </p:tgtEl>
                                        <p:attrNameLst>
                                          <p:attrName>r</p:attrName>
                                        </p:attrNameLst>
                                      </p:cBhvr>
                                    </p:animRot>
                                  </p:childTnLst>
                                </p:cTn>
                              </p:par>
                            </p:childTnLst>
                          </p:cTn>
                        </p:par>
                        <p:par>
                          <p:cTn id="109" fill="hold">
                            <p:stCondLst>
                              <p:cond delay="1000"/>
                            </p:stCondLst>
                            <p:childTnLst>
                              <p:par>
                                <p:cTn id="110" presetID="63" presetClass="path" presetSubtype="0" accel="50000" decel="50000" fill="hold" grpId="2" nodeType="afterEffect">
                                  <p:stCondLst>
                                    <p:cond delay="0"/>
                                  </p:stCondLst>
                                  <p:childTnLst>
                                    <p:animMotion origin="layout" path="M -3.88889E-6 -3.93064E-6 L 0.05122 -3.93064E-6 " pathEditMode="relative" rAng="0" ptsTypes="AA">
                                      <p:cBhvr>
                                        <p:cTn id="111" dur="2000" fill="hold"/>
                                        <p:tgtEl>
                                          <p:spTgt spid="357396"/>
                                        </p:tgtEl>
                                        <p:attrNameLst>
                                          <p:attrName>ppt_x</p:attrName>
                                          <p:attrName>ppt_y</p:attrName>
                                        </p:attrNameLst>
                                      </p:cBhvr>
                                      <p:rCtr x="2600" y="0"/>
                                    </p:animMotion>
                                  </p:childTnLst>
                                </p:cTn>
                              </p:par>
                            </p:childTnLst>
                          </p:cTn>
                        </p:par>
                        <p:par>
                          <p:cTn id="112" fill="hold">
                            <p:stCondLst>
                              <p:cond delay="3000"/>
                            </p:stCondLst>
                            <p:childTnLst>
                              <p:par>
                                <p:cTn id="113" presetID="63" presetClass="path" presetSubtype="0" accel="50000" decel="50000" fill="hold" grpId="1" nodeType="afterEffect">
                                  <p:stCondLst>
                                    <p:cond delay="0"/>
                                  </p:stCondLst>
                                  <p:childTnLst>
                                    <p:animMotion origin="layout" path="M -3.33333E-6 3.12139E-6 L 0.0474 3.12139E-6 " pathEditMode="relative" rAng="0" ptsTypes="AA">
                                      <p:cBhvr>
                                        <p:cTn id="114" dur="2000" fill="hold"/>
                                        <p:tgtEl>
                                          <p:spTgt spid="357397"/>
                                        </p:tgtEl>
                                        <p:attrNameLst>
                                          <p:attrName>ppt_x</p:attrName>
                                          <p:attrName>ppt_y</p:attrName>
                                        </p:attrNameLst>
                                      </p:cBhvr>
                                      <p:rCtr x="2400" y="0"/>
                                    </p:animMotion>
                                  </p:childTnLst>
                                </p:cTn>
                              </p:par>
                            </p:childTnLst>
                          </p:cTn>
                        </p:par>
                      </p:childTnLst>
                    </p:cTn>
                  </p:par>
                  <p:par>
                    <p:cTn id="115" fill="hold">
                      <p:stCondLst>
                        <p:cond delay="indefinite"/>
                      </p:stCondLst>
                      <p:childTnLst>
                        <p:par>
                          <p:cTn id="116" fill="hold">
                            <p:stCondLst>
                              <p:cond delay="0"/>
                            </p:stCondLst>
                            <p:childTnLst>
                              <p:par>
                                <p:cTn id="117" presetID="42" presetClass="exit" presetSubtype="0" fill="hold" grpId="1" nodeType="clickEffect">
                                  <p:stCondLst>
                                    <p:cond delay="0"/>
                                  </p:stCondLst>
                                  <p:childTnLst>
                                    <p:animEffect transition="out" filter="fade">
                                      <p:cBhvr>
                                        <p:cTn id="118" dur="1000"/>
                                        <p:tgtEl>
                                          <p:spTgt spid="357404"/>
                                        </p:tgtEl>
                                      </p:cBhvr>
                                    </p:animEffect>
                                    <p:anim calcmode="lin" valueType="num">
                                      <p:cBhvr>
                                        <p:cTn id="119" dur="1000"/>
                                        <p:tgtEl>
                                          <p:spTgt spid="357404"/>
                                        </p:tgtEl>
                                        <p:attrNameLst>
                                          <p:attrName>ppt_x</p:attrName>
                                        </p:attrNameLst>
                                      </p:cBhvr>
                                      <p:tavLst>
                                        <p:tav tm="0">
                                          <p:val>
                                            <p:strVal val="ppt_x"/>
                                          </p:val>
                                        </p:tav>
                                        <p:tav tm="100000">
                                          <p:val>
                                            <p:strVal val="ppt_x"/>
                                          </p:val>
                                        </p:tav>
                                      </p:tavLst>
                                    </p:anim>
                                    <p:anim calcmode="lin" valueType="num">
                                      <p:cBhvr>
                                        <p:cTn id="120" dur="1000"/>
                                        <p:tgtEl>
                                          <p:spTgt spid="357404"/>
                                        </p:tgtEl>
                                        <p:attrNameLst>
                                          <p:attrName>ppt_y</p:attrName>
                                        </p:attrNameLst>
                                      </p:cBhvr>
                                      <p:tavLst>
                                        <p:tav tm="0">
                                          <p:val>
                                            <p:strVal val="ppt_y"/>
                                          </p:val>
                                        </p:tav>
                                        <p:tav tm="100000">
                                          <p:val>
                                            <p:strVal val="ppt_y+.1"/>
                                          </p:val>
                                        </p:tav>
                                      </p:tavLst>
                                    </p:anim>
                                    <p:set>
                                      <p:cBhvr>
                                        <p:cTn id="121" dur="1" fill="hold">
                                          <p:stCondLst>
                                            <p:cond delay="999"/>
                                          </p:stCondLst>
                                        </p:cTn>
                                        <p:tgtEl>
                                          <p:spTgt spid="357404"/>
                                        </p:tgtEl>
                                        <p:attrNameLst>
                                          <p:attrName>style.visibility</p:attrName>
                                        </p:attrNameLst>
                                      </p:cBhvr>
                                      <p:to>
                                        <p:strVal val="hidden"/>
                                      </p:to>
                                    </p:set>
                                  </p:childTnLst>
                                </p:cTn>
                              </p:par>
                            </p:childTnLst>
                          </p:cTn>
                        </p:par>
                        <p:par>
                          <p:cTn id="122" fill="hold">
                            <p:stCondLst>
                              <p:cond delay="1000"/>
                            </p:stCondLst>
                            <p:childTnLst>
                              <p:par>
                                <p:cTn id="123" presetID="42" presetClass="entr" presetSubtype="0" fill="hold" grpId="0" nodeType="afterEffect">
                                  <p:stCondLst>
                                    <p:cond delay="0"/>
                                  </p:stCondLst>
                                  <p:childTnLst>
                                    <p:set>
                                      <p:cBhvr>
                                        <p:cTn id="124" dur="1" fill="hold">
                                          <p:stCondLst>
                                            <p:cond delay="0"/>
                                          </p:stCondLst>
                                        </p:cTn>
                                        <p:tgtEl>
                                          <p:spTgt spid="357405"/>
                                        </p:tgtEl>
                                        <p:attrNameLst>
                                          <p:attrName>style.visibility</p:attrName>
                                        </p:attrNameLst>
                                      </p:cBhvr>
                                      <p:to>
                                        <p:strVal val="visible"/>
                                      </p:to>
                                    </p:set>
                                    <p:animEffect transition="in" filter="fade">
                                      <p:cBhvr>
                                        <p:cTn id="125" dur="1000"/>
                                        <p:tgtEl>
                                          <p:spTgt spid="357405"/>
                                        </p:tgtEl>
                                      </p:cBhvr>
                                    </p:animEffect>
                                    <p:anim calcmode="lin" valueType="num">
                                      <p:cBhvr>
                                        <p:cTn id="126" dur="1000" fill="hold"/>
                                        <p:tgtEl>
                                          <p:spTgt spid="357405"/>
                                        </p:tgtEl>
                                        <p:attrNameLst>
                                          <p:attrName>ppt_x</p:attrName>
                                        </p:attrNameLst>
                                      </p:cBhvr>
                                      <p:tavLst>
                                        <p:tav tm="0">
                                          <p:val>
                                            <p:strVal val="#ppt_x"/>
                                          </p:val>
                                        </p:tav>
                                        <p:tav tm="100000">
                                          <p:val>
                                            <p:strVal val="#ppt_x"/>
                                          </p:val>
                                        </p:tav>
                                      </p:tavLst>
                                    </p:anim>
                                    <p:anim calcmode="lin" valueType="num">
                                      <p:cBhvr>
                                        <p:cTn id="127" dur="1000" fill="hold"/>
                                        <p:tgtEl>
                                          <p:spTgt spid="35740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34" presetClass="emph" presetSubtype="0" fill="hold" grpId="1" nodeType="clickEffect">
                                  <p:stCondLst>
                                    <p:cond delay="0"/>
                                  </p:stCondLst>
                                  <p:iterate type="lt">
                                    <p:tmPct val="10000"/>
                                  </p:iterate>
                                  <p:childTnLst>
                                    <p:animMotion origin="layout" path="M 2.77778E-7 2.96296E-6 L 2.77778E-7 -0.07223 " pathEditMode="relative" rAng="0" ptsTypes="AA">
                                      <p:cBhvr>
                                        <p:cTn id="131" dur="250" accel="50000" decel="50000" autoRev="1" fill="hold">
                                          <p:stCondLst>
                                            <p:cond delay="0"/>
                                          </p:stCondLst>
                                        </p:cTn>
                                        <p:tgtEl>
                                          <p:spTgt spid="357392"/>
                                        </p:tgtEl>
                                        <p:attrNameLst>
                                          <p:attrName>ppt_x</p:attrName>
                                          <p:attrName>ppt_y</p:attrName>
                                        </p:attrNameLst>
                                      </p:cBhvr>
                                      <p:rCtr x="0" y="-3600"/>
                                    </p:animMotion>
                                    <p:animRot by="1500000">
                                      <p:cBhvr>
                                        <p:cTn id="132" dur="125" fill="hold">
                                          <p:stCondLst>
                                            <p:cond delay="0"/>
                                          </p:stCondLst>
                                        </p:cTn>
                                        <p:tgtEl>
                                          <p:spTgt spid="357392"/>
                                        </p:tgtEl>
                                        <p:attrNameLst>
                                          <p:attrName>r</p:attrName>
                                        </p:attrNameLst>
                                      </p:cBhvr>
                                    </p:animRot>
                                    <p:animRot by="-1500000">
                                      <p:cBhvr>
                                        <p:cTn id="133" dur="125" fill="hold">
                                          <p:stCondLst>
                                            <p:cond delay="125"/>
                                          </p:stCondLst>
                                        </p:cTn>
                                        <p:tgtEl>
                                          <p:spTgt spid="357392"/>
                                        </p:tgtEl>
                                        <p:attrNameLst>
                                          <p:attrName>r</p:attrName>
                                        </p:attrNameLst>
                                      </p:cBhvr>
                                    </p:animRot>
                                    <p:animRot by="-1500000">
                                      <p:cBhvr>
                                        <p:cTn id="134" dur="125" fill="hold">
                                          <p:stCondLst>
                                            <p:cond delay="250"/>
                                          </p:stCondLst>
                                        </p:cTn>
                                        <p:tgtEl>
                                          <p:spTgt spid="357392"/>
                                        </p:tgtEl>
                                        <p:attrNameLst>
                                          <p:attrName>r</p:attrName>
                                        </p:attrNameLst>
                                      </p:cBhvr>
                                    </p:animRot>
                                    <p:animRot by="1500000">
                                      <p:cBhvr>
                                        <p:cTn id="135" dur="125" fill="hold">
                                          <p:stCondLst>
                                            <p:cond delay="375"/>
                                          </p:stCondLst>
                                        </p:cTn>
                                        <p:tgtEl>
                                          <p:spTgt spid="357392"/>
                                        </p:tgtEl>
                                        <p:attrNameLst>
                                          <p:attrName>r</p:attrName>
                                        </p:attrNameLst>
                                      </p:cBhvr>
                                    </p:animRot>
                                  </p:childTnLst>
                                </p:cTn>
                              </p:par>
                            </p:childTnLst>
                          </p:cTn>
                        </p:par>
                        <p:par>
                          <p:cTn id="136" fill="hold">
                            <p:stCondLst>
                              <p:cond delay="850"/>
                            </p:stCondLst>
                            <p:childTnLst>
                              <p:par>
                                <p:cTn id="137" presetID="9" presetClass="entr" presetSubtype="0" fill="hold" nodeType="afterEffect">
                                  <p:stCondLst>
                                    <p:cond delay="0"/>
                                  </p:stCondLst>
                                  <p:childTnLst>
                                    <p:set>
                                      <p:cBhvr>
                                        <p:cTn id="138" dur="1" fill="hold">
                                          <p:stCondLst>
                                            <p:cond delay="0"/>
                                          </p:stCondLst>
                                        </p:cTn>
                                        <p:tgtEl>
                                          <p:spTgt spid="357387"/>
                                        </p:tgtEl>
                                        <p:attrNameLst>
                                          <p:attrName>style.visibility</p:attrName>
                                        </p:attrNameLst>
                                      </p:cBhvr>
                                      <p:to>
                                        <p:strVal val="visible"/>
                                      </p:to>
                                    </p:set>
                                    <p:animEffect transition="in" filter="dissolve">
                                      <p:cBhvr>
                                        <p:cTn id="139" dur="500"/>
                                        <p:tgtEl>
                                          <p:spTgt spid="357387"/>
                                        </p:tgtEl>
                                      </p:cBhvr>
                                    </p:animEffect>
                                  </p:childTnLst>
                                </p:cTn>
                              </p:par>
                              <p:par>
                                <p:cTn id="140" presetID="9" presetClass="entr" presetSubtype="0" fill="hold" nodeType="withEffect">
                                  <p:stCondLst>
                                    <p:cond delay="0"/>
                                  </p:stCondLst>
                                  <p:childTnLst>
                                    <p:set>
                                      <p:cBhvr>
                                        <p:cTn id="141" dur="1" fill="hold">
                                          <p:stCondLst>
                                            <p:cond delay="0"/>
                                          </p:stCondLst>
                                        </p:cTn>
                                        <p:tgtEl>
                                          <p:spTgt spid="357388"/>
                                        </p:tgtEl>
                                        <p:attrNameLst>
                                          <p:attrName>style.visibility</p:attrName>
                                        </p:attrNameLst>
                                      </p:cBhvr>
                                      <p:to>
                                        <p:strVal val="visible"/>
                                      </p:to>
                                    </p:set>
                                    <p:animEffect transition="in" filter="dissolve">
                                      <p:cBhvr>
                                        <p:cTn id="142" dur="500"/>
                                        <p:tgtEl>
                                          <p:spTgt spid="357388"/>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357385"/>
                                        </p:tgtEl>
                                        <p:attrNameLst>
                                          <p:attrName>style.visibility</p:attrName>
                                        </p:attrNameLst>
                                      </p:cBhvr>
                                      <p:to>
                                        <p:strVal val="visible"/>
                                      </p:to>
                                    </p:set>
                                    <p:animEffect transition="in" filter="dissolve">
                                      <p:cBhvr>
                                        <p:cTn id="145" dur="500"/>
                                        <p:tgtEl>
                                          <p:spTgt spid="357385"/>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357386"/>
                                        </p:tgtEl>
                                        <p:attrNameLst>
                                          <p:attrName>style.visibility</p:attrName>
                                        </p:attrNameLst>
                                      </p:cBhvr>
                                      <p:to>
                                        <p:strVal val="visible"/>
                                      </p:to>
                                    </p:set>
                                    <p:animEffect transition="in" filter="dissolve">
                                      <p:cBhvr>
                                        <p:cTn id="148" dur="500"/>
                                        <p:tgtEl>
                                          <p:spTgt spid="357386"/>
                                        </p:tgtEl>
                                      </p:cBhvr>
                                    </p:animEffect>
                                  </p:childTnLst>
                                </p:cTn>
                              </p:par>
                            </p:childTnLst>
                          </p:cTn>
                        </p:par>
                      </p:childTnLst>
                    </p:cTn>
                  </p:par>
                  <p:par>
                    <p:cTn id="149" fill="hold">
                      <p:stCondLst>
                        <p:cond delay="indefinite"/>
                      </p:stCondLst>
                      <p:childTnLst>
                        <p:par>
                          <p:cTn id="150" fill="hold">
                            <p:stCondLst>
                              <p:cond delay="0"/>
                            </p:stCondLst>
                            <p:childTnLst>
                              <p:par>
                                <p:cTn id="151" presetID="8" presetClass="emph" presetSubtype="0" fill="hold" grpId="3" nodeType="clickEffect">
                                  <p:stCondLst>
                                    <p:cond delay="0"/>
                                  </p:stCondLst>
                                  <p:childTnLst>
                                    <p:animRot by="21600000">
                                      <p:cBhvr>
                                        <p:cTn id="152" dur="1000" fill="hold"/>
                                        <p:tgtEl>
                                          <p:spTgt spid="357396"/>
                                        </p:tgtEl>
                                        <p:attrNameLst>
                                          <p:attrName>r</p:attrName>
                                        </p:attrNameLst>
                                      </p:cBhvr>
                                    </p:animRot>
                                  </p:childTnLst>
                                </p:cTn>
                              </p:par>
                            </p:childTnLst>
                          </p:cTn>
                        </p:par>
                        <p:par>
                          <p:cTn id="153" fill="hold">
                            <p:stCondLst>
                              <p:cond delay="1000"/>
                            </p:stCondLst>
                            <p:childTnLst>
                              <p:par>
                                <p:cTn id="154" presetID="63" presetClass="path" presetSubtype="0" accel="50000" decel="50000" fill="hold" grpId="4" nodeType="afterEffect">
                                  <p:stCondLst>
                                    <p:cond delay="0"/>
                                  </p:stCondLst>
                                  <p:childTnLst>
                                    <p:animMotion origin="layout" path="M 0.05122 -3.93064E-6 L 0.09844 -3.93064E-6 " pathEditMode="relative" rAng="0" ptsTypes="AA">
                                      <p:cBhvr>
                                        <p:cTn id="155" dur="2000" fill="hold"/>
                                        <p:tgtEl>
                                          <p:spTgt spid="357396"/>
                                        </p:tgtEl>
                                        <p:attrNameLst>
                                          <p:attrName>ppt_x</p:attrName>
                                          <p:attrName>ppt_y</p:attrName>
                                        </p:attrNameLst>
                                      </p:cBhvr>
                                      <p:rCtr x="2400" y="0"/>
                                    </p:animMotion>
                                  </p:childTnLst>
                                </p:cTn>
                              </p:par>
                            </p:childTnLst>
                          </p:cTn>
                        </p:par>
                        <p:par>
                          <p:cTn id="156" fill="hold">
                            <p:stCondLst>
                              <p:cond delay="3000"/>
                            </p:stCondLst>
                            <p:childTnLst>
                              <p:par>
                                <p:cTn id="157" presetID="63" presetClass="path" presetSubtype="0" accel="50000" decel="50000" fill="hold" grpId="2" nodeType="afterEffect">
                                  <p:stCondLst>
                                    <p:cond delay="0"/>
                                  </p:stCondLst>
                                  <p:childTnLst>
                                    <p:animMotion origin="layout" path="M 0.0474 3.12139E-6 L 0.09462 3.12139E-6 " pathEditMode="relative" rAng="0" ptsTypes="AA">
                                      <p:cBhvr>
                                        <p:cTn id="158" dur="2000" fill="hold"/>
                                        <p:tgtEl>
                                          <p:spTgt spid="357397"/>
                                        </p:tgtEl>
                                        <p:attrNameLst>
                                          <p:attrName>ppt_x</p:attrName>
                                          <p:attrName>ppt_y</p:attrName>
                                        </p:attrNameLst>
                                      </p:cBhvr>
                                      <p:rCtr x="2400" y="0"/>
                                    </p:animMotion>
                                  </p:childTnLst>
                                </p:cTn>
                              </p:par>
                            </p:childTnLst>
                          </p:cTn>
                        </p:par>
                      </p:childTnLst>
                    </p:cTn>
                  </p:par>
                  <p:par>
                    <p:cTn id="159" fill="hold">
                      <p:stCondLst>
                        <p:cond delay="indefinite"/>
                      </p:stCondLst>
                      <p:childTnLst>
                        <p:par>
                          <p:cTn id="160" fill="hold">
                            <p:stCondLst>
                              <p:cond delay="0"/>
                            </p:stCondLst>
                            <p:childTnLst>
                              <p:par>
                                <p:cTn id="161" presetID="42" presetClass="exit" presetSubtype="0" fill="hold" grpId="1" nodeType="clickEffect">
                                  <p:stCondLst>
                                    <p:cond delay="0"/>
                                  </p:stCondLst>
                                  <p:childTnLst>
                                    <p:animEffect transition="out" filter="fade">
                                      <p:cBhvr>
                                        <p:cTn id="162" dur="1000"/>
                                        <p:tgtEl>
                                          <p:spTgt spid="357405"/>
                                        </p:tgtEl>
                                      </p:cBhvr>
                                    </p:animEffect>
                                    <p:anim calcmode="lin" valueType="num">
                                      <p:cBhvr>
                                        <p:cTn id="163" dur="1000"/>
                                        <p:tgtEl>
                                          <p:spTgt spid="357405"/>
                                        </p:tgtEl>
                                        <p:attrNameLst>
                                          <p:attrName>ppt_x</p:attrName>
                                        </p:attrNameLst>
                                      </p:cBhvr>
                                      <p:tavLst>
                                        <p:tav tm="0">
                                          <p:val>
                                            <p:strVal val="ppt_x"/>
                                          </p:val>
                                        </p:tav>
                                        <p:tav tm="100000">
                                          <p:val>
                                            <p:strVal val="ppt_x"/>
                                          </p:val>
                                        </p:tav>
                                      </p:tavLst>
                                    </p:anim>
                                    <p:anim calcmode="lin" valueType="num">
                                      <p:cBhvr>
                                        <p:cTn id="164" dur="1000"/>
                                        <p:tgtEl>
                                          <p:spTgt spid="357405"/>
                                        </p:tgtEl>
                                        <p:attrNameLst>
                                          <p:attrName>ppt_y</p:attrName>
                                        </p:attrNameLst>
                                      </p:cBhvr>
                                      <p:tavLst>
                                        <p:tav tm="0">
                                          <p:val>
                                            <p:strVal val="ppt_y"/>
                                          </p:val>
                                        </p:tav>
                                        <p:tav tm="100000">
                                          <p:val>
                                            <p:strVal val="ppt_y+.1"/>
                                          </p:val>
                                        </p:tav>
                                      </p:tavLst>
                                    </p:anim>
                                    <p:set>
                                      <p:cBhvr>
                                        <p:cTn id="165" dur="1" fill="hold">
                                          <p:stCondLst>
                                            <p:cond delay="999"/>
                                          </p:stCondLst>
                                        </p:cTn>
                                        <p:tgtEl>
                                          <p:spTgt spid="357405"/>
                                        </p:tgtEl>
                                        <p:attrNameLst>
                                          <p:attrName>style.visibility</p:attrName>
                                        </p:attrNameLst>
                                      </p:cBhvr>
                                      <p:to>
                                        <p:strVal val="hidden"/>
                                      </p:to>
                                    </p:set>
                                  </p:childTnLst>
                                </p:cTn>
                              </p:par>
                            </p:childTnLst>
                          </p:cTn>
                        </p:par>
                        <p:par>
                          <p:cTn id="166" fill="hold">
                            <p:stCondLst>
                              <p:cond delay="1000"/>
                            </p:stCondLst>
                            <p:childTnLst>
                              <p:par>
                                <p:cTn id="167" presetID="42" presetClass="entr" presetSubtype="0" fill="hold" grpId="0" nodeType="afterEffect">
                                  <p:stCondLst>
                                    <p:cond delay="0"/>
                                  </p:stCondLst>
                                  <p:childTnLst>
                                    <p:set>
                                      <p:cBhvr>
                                        <p:cTn id="168" dur="1" fill="hold">
                                          <p:stCondLst>
                                            <p:cond delay="0"/>
                                          </p:stCondLst>
                                        </p:cTn>
                                        <p:tgtEl>
                                          <p:spTgt spid="357406"/>
                                        </p:tgtEl>
                                        <p:attrNameLst>
                                          <p:attrName>style.visibility</p:attrName>
                                        </p:attrNameLst>
                                      </p:cBhvr>
                                      <p:to>
                                        <p:strVal val="visible"/>
                                      </p:to>
                                    </p:set>
                                    <p:animEffect transition="in" filter="fade">
                                      <p:cBhvr>
                                        <p:cTn id="169" dur="1000"/>
                                        <p:tgtEl>
                                          <p:spTgt spid="357406"/>
                                        </p:tgtEl>
                                      </p:cBhvr>
                                    </p:animEffect>
                                    <p:anim calcmode="lin" valueType="num">
                                      <p:cBhvr>
                                        <p:cTn id="170" dur="1000" fill="hold"/>
                                        <p:tgtEl>
                                          <p:spTgt spid="357406"/>
                                        </p:tgtEl>
                                        <p:attrNameLst>
                                          <p:attrName>ppt_x</p:attrName>
                                        </p:attrNameLst>
                                      </p:cBhvr>
                                      <p:tavLst>
                                        <p:tav tm="0">
                                          <p:val>
                                            <p:strVal val="#ppt_x"/>
                                          </p:val>
                                        </p:tav>
                                        <p:tav tm="100000">
                                          <p:val>
                                            <p:strVal val="#ppt_x"/>
                                          </p:val>
                                        </p:tav>
                                      </p:tavLst>
                                    </p:anim>
                                    <p:anim calcmode="lin" valueType="num">
                                      <p:cBhvr>
                                        <p:cTn id="171" dur="1000" fill="hold"/>
                                        <p:tgtEl>
                                          <p:spTgt spid="357406"/>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9" presetClass="exit" presetSubtype="0" fill="hold" nodeType="clickEffect">
                                  <p:stCondLst>
                                    <p:cond delay="0"/>
                                  </p:stCondLst>
                                  <p:childTnLst>
                                    <p:animEffect transition="out" filter="dissolve">
                                      <p:cBhvr>
                                        <p:cTn id="175" dur="500"/>
                                        <p:tgtEl>
                                          <p:spTgt spid="357387"/>
                                        </p:tgtEl>
                                      </p:cBhvr>
                                    </p:animEffect>
                                    <p:set>
                                      <p:cBhvr>
                                        <p:cTn id="176" dur="1" fill="hold">
                                          <p:stCondLst>
                                            <p:cond delay="499"/>
                                          </p:stCondLst>
                                        </p:cTn>
                                        <p:tgtEl>
                                          <p:spTgt spid="357387"/>
                                        </p:tgtEl>
                                        <p:attrNameLst>
                                          <p:attrName>style.visibility</p:attrName>
                                        </p:attrNameLst>
                                      </p:cBhvr>
                                      <p:to>
                                        <p:strVal val="hidden"/>
                                      </p:to>
                                    </p:set>
                                  </p:childTnLst>
                                </p:cTn>
                              </p:par>
                              <p:par>
                                <p:cTn id="177" presetID="9" presetClass="exit" presetSubtype="0" fill="hold" nodeType="withEffect">
                                  <p:stCondLst>
                                    <p:cond delay="0"/>
                                  </p:stCondLst>
                                  <p:childTnLst>
                                    <p:animEffect transition="out" filter="dissolve">
                                      <p:cBhvr>
                                        <p:cTn id="178" dur="500"/>
                                        <p:tgtEl>
                                          <p:spTgt spid="357388"/>
                                        </p:tgtEl>
                                      </p:cBhvr>
                                    </p:animEffect>
                                    <p:set>
                                      <p:cBhvr>
                                        <p:cTn id="179" dur="1" fill="hold">
                                          <p:stCondLst>
                                            <p:cond delay="499"/>
                                          </p:stCondLst>
                                        </p:cTn>
                                        <p:tgtEl>
                                          <p:spTgt spid="357388"/>
                                        </p:tgtEl>
                                        <p:attrNameLst>
                                          <p:attrName>style.visibility</p:attrName>
                                        </p:attrNameLst>
                                      </p:cBhvr>
                                      <p:to>
                                        <p:strVal val="hidden"/>
                                      </p:to>
                                    </p:set>
                                  </p:childTnLst>
                                </p:cTn>
                              </p:par>
                              <p:par>
                                <p:cTn id="180" presetID="9" presetClass="exit" presetSubtype="0" fill="hold" grpId="1" nodeType="withEffect">
                                  <p:stCondLst>
                                    <p:cond delay="0"/>
                                  </p:stCondLst>
                                  <p:childTnLst>
                                    <p:animEffect transition="out" filter="dissolve">
                                      <p:cBhvr>
                                        <p:cTn id="181" dur="500"/>
                                        <p:tgtEl>
                                          <p:spTgt spid="357385"/>
                                        </p:tgtEl>
                                      </p:cBhvr>
                                    </p:animEffect>
                                    <p:set>
                                      <p:cBhvr>
                                        <p:cTn id="182" dur="1" fill="hold">
                                          <p:stCondLst>
                                            <p:cond delay="499"/>
                                          </p:stCondLst>
                                        </p:cTn>
                                        <p:tgtEl>
                                          <p:spTgt spid="357385"/>
                                        </p:tgtEl>
                                        <p:attrNameLst>
                                          <p:attrName>style.visibility</p:attrName>
                                        </p:attrNameLst>
                                      </p:cBhvr>
                                      <p:to>
                                        <p:strVal val="hidden"/>
                                      </p:to>
                                    </p:set>
                                  </p:childTnLst>
                                </p:cTn>
                              </p:par>
                              <p:par>
                                <p:cTn id="183" presetID="9" presetClass="exit" presetSubtype="0" fill="hold" grpId="1" nodeType="withEffect">
                                  <p:stCondLst>
                                    <p:cond delay="0"/>
                                  </p:stCondLst>
                                  <p:childTnLst>
                                    <p:animEffect transition="out" filter="dissolve">
                                      <p:cBhvr>
                                        <p:cTn id="184" dur="500"/>
                                        <p:tgtEl>
                                          <p:spTgt spid="357386"/>
                                        </p:tgtEl>
                                      </p:cBhvr>
                                    </p:animEffect>
                                    <p:set>
                                      <p:cBhvr>
                                        <p:cTn id="185" dur="1" fill="hold">
                                          <p:stCondLst>
                                            <p:cond delay="499"/>
                                          </p:stCondLst>
                                        </p:cTn>
                                        <p:tgtEl>
                                          <p:spTgt spid="357386"/>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8" presetClass="emph" presetSubtype="0" fill="hold" grpId="5" nodeType="clickEffect">
                                  <p:stCondLst>
                                    <p:cond delay="0"/>
                                  </p:stCondLst>
                                  <p:childTnLst>
                                    <p:animRot by="21600000">
                                      <p:cBhvr>
                                        <p:cTn id="189" dur="1000" fill="hold"/>
                                        <p:tgtEl>
                                          <p:spTgt spid="357396"/>
                                        </p:tgtEl>
                                        <p:attrNameLst>
                                          <p:attrName>r</p:attrName>
                                        </p:attrNameLst>
                                      </p:cBhvr>
                                    </p:animRot>
                                  </p:childTnLst>
                                </p:cTn>
                              </p:par>
                            </p:childTnLst>
                          </p:cTn>
                        </p:par>
                        <p:par>
                          <p:cTn id="190" fill="hold">
                            <p:stCondLst>
                              <p:cond delay="1000"/>
                            </p:stCondLst>
                            <p:childTnLst>
                              <p:par>
                                <p:cTn id="191" presetID="35" presetClass="path" presetSubtype="0" accel="50000" decel="50000" fill="hold" grpId="6" nodeType="afterEffect">
                                  <p:stCondLst>
                                    <p:cond delay="0"/>
                                  </p:stCondLst>
                                  <p:childTnLst>
                                    <p:animMotion origin="layout" path="M 0.09844 -3.93064E-6 L 0.04341 -3.93064E-6 " pathEditMode="relative" rAng="0" ptsTypes="AA">
                                      <p:cBhvr>
                                        <p:cTn id="192" dur="2000" fill="hold"/>
                                        <p:tgtEl>
                                          <p:spTgt spid="357396"/>
                                        </p:tgtEl>
                                        <p:attrNameLst>
                                          <p:attrName>ppt_x</p:attrName>
                                          <p:attrName>ppt_y</p:attrName>
                                        </p:attrNameLst>
                                      </p:cBhvr>
                                      <p:rCtr x="-2800" y="0"/>
                                    </p:animMotion>
                                  </p:childTnLst>
                                </p:cTn>
                              </p:par>
                            </p:childTnLst>
                          </p:cTn>
                        </p:par>
                        <p:par>
                          <p:cTn id="193" fill="hold">
                            <p:stCondLst>
                              <p:cond delay="3000"/>
                            </p:stCondLst>
                            <p:childTnLst>
                              <p:par>
                                <p:cTn id="194" presetID="35" presetClass="path" presetSubtype="0" accel="50000" decel="50000" fill="hold" grpId="3" nodeType="afterEffect">
                                  <p:stCondLst>
                                    <p:cond delay="0"/>
                                  </p:stCondLst>
                                  <p:childTnLst>
                                    <p:animMotion origin="layout" path="M 0.09462 3.12139E-6 L 0.03959 3.12139E-6 " pathEditMode="relative" rAng="0" ptsTypes="AA">
                                      <p:cBhvr>
                                        <p:cTn id="195" dur="2000" fill="hold"/>
                                        <p:tgtEl>
                                          <p:spTgt spid="357397"/>
                                        </p:tgtEl>
                                        <p:attrNameLst>
                                          <p:attrName>ppt_x</p:attrName>
                                          <p:attrName>ppt_y</p:attrName>
                                        </p:attrNameLst>
                                      </p:cBhvr>
                                      <p:rCtr x="-2800" y="0"/>
                                    </p:animMotion>
                                  </p:childTnLst>
                                </p:cTn>
                              </p:par>
                            </p:childTnLst>
                          </p:cTn>
                        </p:par>
                      </p:childTnLst>
                    </p:cTn>
                  </p:par>
                  <p:par>
                    <p:cTn id="196" fill="hold">
                      <p:stCondLst>
                        <p:cond delay="indefinite"/>
                      </p:stCondLst>
                      <p:childTnLst>
                        <p:par>
                          <p:cTn id="197" fill="hold">
                            <p:stCondLst>
                              <p:cond delay="0"/>
                            </p:stCondLst>
                            <p:childTnLst>
                              <p:par>
                                <p:cTn id="198" presetID="34" presetClass="emph" presetSubtype="0" fill="hold" grpId="1" nodeType="clickEffect">
                                  <p:stCondLst>
                                    <p:cond delay="0"/>
                                  </p:stCondLst>
                                  <p:iterate type="lt">
                                    <p:tmPct val="10000"/>
                                  </p:iterate>
                                  <p:childTnLst>
                                    <p:animMotion origin="layout" path="M 0.0 0.0 L 0.0 -0.07213" pathEditMode="relative">
                                      <p:cBhvr>
                                        <p:cTn id="199" dur="250" accel="50000" decel="50000" autoRev="1" fill="hold">
                                          <p:stCondLst>
                                            <p:cond delay="0"/>
                                          </p:stCondLst>
                                        </p:cTn>
                                        <p:tgtEl>
                                          <p:spTgt spid="357393"/>
                                        </p:tgtEl>
                                        <p:attrNameLst>
                                          <p:attrName>ppt_x</p:attrName>
                                          <p:attrName>ppt_y</p:attrName>
                                        </p:attrNameLst>
                                      </p:cBhvr>
                                    </p:animMotion>
                                    <p:animRot by="1500000">
                                      <p:cBhvr>
                                        <p:cTn id="200" dur="125" fill="hold">
                                          <p:stCondLst>
                                            <p:cond delay="0"/>
                                          </p:stCondLst>
                                        </p:cTn>
                                        <p:tgtEl>
                                          <p:spTgt spid="357393"/>
                                        </p:tgtEl>
                                        <p:attrNameLst>
                                          <p:attrName>r</p:attrName>
                                        </p:attrNameLst>
                                      </p:cBhvr>
                                    </p:animRot>
                                    <p:animRot by="-1500000">
                                      <p:cBhvr>
                                        <p:cTn id="201" dur="125" fill="hold">
                                          <p:stCondLst>
                                            <p:cond delay="125"/>
                                          </p:stCondLst>
                                        </p:cTn>
                                        <p:tgtEl>
                                          <p:spTgt spid="357393"/>
                                        </p:tgtEl>
                                        <p:attrNameLst>
                                          <p:attrName>r</p:attrName>
                                        </p:attrNameLst>
                                      </p:cBhvr>
                                    </p:animRot>
                                    <p:animRot by="-1500000">
                                      <p:cBhvr>
                                        <p:cTn id="202" dur="125" fill="hold">
                                          <p:stCondLst>
                                            <p:cond delay="250"/>
                                          </p:stCondLst>
                                        </p:cTn>
                                        <p:tgtEl>
                                          <p:spTgt spid="357393"/>
                                        </p:tgtEl>
                                        <p:attrNameLst>
                                          <p:attrName>r</p:attrName>
                                        </p:attrNameLst>
                                      </p:cBhvr>
                                    </p:animRot>
                                    <p:animRot by="1500000">
                                      <p:cBhvr>
                                        <p:cTn id="203" dur="125" fill="hold">
                                          <p:stCondLst>
                                            <p:cond delay="375"/>
                                          </p:stCondLst>
                                        </p:cTn>
                                        <p:tgtEl>
                                          <p:spTgt spid="357393"/>
                                        </p:tgtEl>
                                        <p:attrNameLst>
                                          <p:attrName>r</p:attrName>
                                        </p:attrNameLst>
                                      </p:cBhvr>
                                    </p:animRot>
                                  </p:childTnLst>
                                </p:cTn>
                              </p:par>
                            </p:childTnLst>
                          </p:cTn>
                        </p:par>
                        <p:par>
                          <p:cTn id="204" fill="hold">
                            <p:stCondLst>
                              <p:cond delay="800"/>
                            </p:stCondLst>
                            <p:childTnLst>
                              <p:par>
                                <p:cTn id="205" presetID="9" presetClass="entr" presetSubtype="0" fill="hold" nodeType="afterEffect">
                                  <p:stCondLst>
                                    <p:cond delay="0"/>
                                  </p:stCondLst>
                                  <p:childTnLst>
                                    <p:set>
                                      <p:cBhvr>
                                        <p:cTn id="206" dur="1" fill="hold">
                                          <p:stCondLst>
                                            <p:cond delay="0"/>
                                          </p:stCondLst>
                                        </p:cTn>
                                        <p:tgtEl>
                                          <p:spTgt spid="357390"/>
                                        </p:tgtEl>
                                        <p:attrNameLst>
                                          <p:attrName>style.visibility</p:attrName>
                                        </p:attrNameLst>
                                      </p:cBhvr>
                                      <p:to>
                                        <p:strVal val="visible"/>
                                      </p:to>
                                    </p:set>
                                    <p:animEffect transition="in" filter="dissolve">
                                      <p:cBhvr>
                                        <p:cTn id="207" dur="500"/>
                                        <p:tgtEl>
                                          <p:spTgt spid="357390"/>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357389"/>
                                        </p:tgtEl>
                                        <p:attrNameLst>
                                          <p:attrName>style.visibility</p:attrName>
                                        </p:attrNameLst>
                                      </p:cBhvr>
                                      <p:to>
                                        <p:strVal val="visible"/>
                                      </p:to>
                                    </p:set>
                                    <p:animEffect transition="in" filter="dissolve">
                                      <p:cBhvr>
                                        <p:cTn id="210" dur="500"/>
                                        <p:tgtEl>
                                          <p:spTgt spid="357389"/>
                                        </p:tgtEl>
                                      </p:cBhvr>
                                    </p:animEffect>
                                  </p:childTnLst>
                                </p:cTn>
                              </p:par>
                            </p:childTnLst>
                          </p:cTn>
                        </p:par>
                      </p:childTnLst>
                    </p:cTn>
                  </p:par>
                  <p:par>
                    <p:cTn id="211" fill="hold">
                      <p:stCondLst>
                        <p:cond delay="indefinite"/>
                      </p:stCondLst>
                      <p:childTnLst>
                        <p:par>
                          <p:cTn id="212" fill="hold">
                            <p:stCondLst>
                              <p:cond delay="0"/>
                            </p:stCondLst>
                            <p:childTnLst>
                              <p:par>
                                <p:cTn id="213" presetID="8" presetClass="emph" presetSubtype="0" fill="hold" grpId="7" nodeType="clickEffect">
                                  <p:stCondLst>
                                    <p:cond delay="0"/>
                                  </p:stCondLst>
                                  <p:childTnLst>
                                    <p:animRot by="21600000">
                                      <p:cBhvr>
                                        <p:cTn id="214" dur="1000" fill="hold"/>
                                        <p:tgtEl>
                                          <p:spTgt spid="357396"/>
                                        </p:tgtEl>
                                        <p:attrNameLst>
                                          <p:attrName>r</p:attrName>
                                        </p:attrNameLst>
                                      </p:cBhvr>
                                    </p:animRot>
                                  </p:childTnLst>
                                </p:cTn>
                              </p:par>
                            </p:childTnLst>
                          </p:cTn>
                        </p:par>
                        <p:par>
                          <p:cTn id="215" fill="hold">
                            <p:stCondLst>
                              <p:cond delay="1000"/>
                            </p:stCondLst>
                            <p:childTnLst>
                              <p:par>
                                <p:cTn id="216" presetID="63" presetClass="path" presetSubtype="0" accel="50000" decel="50000" fill="hold" grpId="8" nodeType="afterEffect">
                                  <p:stCondLst>
                                    <p:cond delay="0"/>
                                  </p:stCondLst>
                                  <p:childTnLst>
                                    <p:animMotion origin="layout" path="M 0.05122 -3.93064E-6 L 0.09844 -3.93064E-6 " pathEditMode="relative" rAng="0" ptsTypes="AA">
                                      <p:cBhvr>
                                        <p:cTn id="217" dur="2000" fill="hold"/>
                                        <p:tgtEl>
                                          <p:spTgt spid="357396"/>
                                        </p:tgtEl>
                                        <p:attrNameLst>
                                          <p:attrName>ppt_x</p:attrName>
                                          <p:attrName>ppt_y</p:attrName>
                                        </p:attrNameLst>
                                      </p:cBhvr>
                                      <p:rCtr x="2400" y="0"/>
                                    </p:animMotion>
                                  </p:childTnLst>
                                </p:cTn>
                              </p:par>
                            </p:childTnLst>
                          </p:cTn>
                        </p:par>
                        <p:par>
                          <p:cTn id="218" fill="hold">
                            <p:stCondLst>
                              <p:cond delay="3000"/>
                            </p:stCondLst>
                            <p:childTnLst>
                              <p:par>
                                <p:cTn id="219" presetID="63" presetClass="path" presetSubtype="0" accel="50000" decel="50000" fill="hold" grpId="4" nodeType="afterEffect">
                                  <p:stCondLst>
                                    <p:cond delay="0"/>
                                  </p:stCondLst>
                                  <p:childTnLst>
                                    <p:animMotion origin="layout" path="M 0.0474 3.12139E-6 L 0.09462 3.12139E-6 " pathEditMode="relative" rAng="0" ptsTypes="AA">
                                      <p:cBhvr>
                                        <p:cTn id="220" dur="2000" fill="hold"/>
                                        <p:tgtEl>
                                          <p:spTgt spid="357397"/>
                                        </p:tgtEl>
                                        <p:attrNameLst>
                                          <p:attrName>ppt_x</p:attrName>
                                          <p:attrName>ppt_y</p:attrName>
                                        </p:attrNameLst>
                                      </p:cBhvr>
                                      <p:rCtr x="24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P spid="357382" grpId="0" animBg="1"/>
      <p:bldP spid="357383" grpId="0" animBg="1"/>
      <p:bldP spid="357384" grpId="0" animBg="1"/>
      <p:bldP spid="357385" grpId="0" animBg="1"/>
      <p:bldP spid="357385" grpId="1" animBg="1"/>
      <p:bldP spid="357386" grpId="0" animBg="1"/>
      <p:bldP spid="357386" grpId="1" animBg="1"/>
      <p:bldP spid="357389" grpId="0" animBg="1"/>
      <p:bldP spid="357391" grpId="0"/>
      <p:bldP spid="357391" grpId="1"/>
      <p:bldP spid="357392" grpId="0"/>
      <p:bldP spid="357392" grpId="1"/>
      <p:bldP spid="357393" grpId="0"/>
      <p:bldP spid="357393" grpId="1"/>
      <p:bldP spid="357394" grpId="0"/>
      <p:bldP spid="357395" grpId="0"/>
      <p:bldP spid="357396" grpId="0" animBg="1"/>
      <p:bldP spid="357396" grpId="1" animBg="1"/>
      <p:bldP spid="357396" grpId="2" animBg="1"/>
      <p:bldP spid="357396" grpId="3" animBg="1"/>
      <p:bldP spid="357396" grpId="4" animBg="1"/>
      <p:bldP spid="357396" grpId="5" animBg="1"/>
      <p:bldP spid="357396" grpId="6" animBg="1"/>
      <p:bldP spid="357396" grpId="7" animBg="1"/>
      <p:bldP spid="357396" grpId="8" animBg="1"/>
      <p:bldP spid="357397" grpId="0"/>
      <p:bldP spid="357397" grpId="1"/>
      <p:bldP spid="357397" grpId="2"/>
      <p:bldP spid="357397" grpId="3"/>
      <p:bldP spid="357397" grpId="4"/>
      <p:bldP spid="357401" grpId="0"/>
      <p:bldP spid="357401" grpId="1"/>
      <p:bldP spid="357403" grpId="0" animBg="1"/>
      <p:bldP spid="357404" grpId="0"/>
      <p:bldP spid="357404" grpId="1"/>
      <p:bldP spid="357405" grpId="0"/>
      <p:bldP spid="357405" grpId="1"/>
      <p:bldP spid="357406" grpId="0"/>
      <p:bldP spid="35740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7587" name="Text Box 9"/>
          <p:cNvSpPr txBox="1"/>
          <p:nvPr/>
        </p:nvSpPr>
        <p:spPr>
          <a:xfrm>
            <a:off x="490538" y="549275"/>
            <a:ext cx="71294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FF0000"/>
                </a:solidFill>
              </a:rPr>
              <a:t>自顶向下的语法分析可能会面临什么问题？？</a:t>
            </a:r>
            <a:endParaRPr lang="zh-CN" altLang="en-US" sz="2400" dirty="0">
              <a:solidFill>
                <a:srgbClr val="FF0000"/>
              </a:solidFill>
            </a:endParaRPr>
          </a:p>
        </p:txBody>
      </p:sp>
      <p:sp>
        <p:nvSpPr>
          <p:cNvPr id="67588" name="矩形 1"/>
          <p:cNvSpPr/>
          <p:nvPr/>
        </p:nvSpPr>
        <p:spPr>
          <a:xfrm>
            <a:off x="611188" y="1268413"/>
            <a:ext cx="45720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Font typeface="Wingdings" panose="05000000000000000000" pitchFamily="2" charset="2"/>
              <a:buChar char="Ø"/>
            </a:pPr>
            <a:r>
              <a:rPr lang="zh-CN" altLang="en-US" sz="2400" dirty="0">
                <a:solidFill>
                  <a:srgbClr val="000000"/>
                </a:solidFill>
              </a:rPr>
              <a:t>文法</a:t>
            </a:r>
            <a:r>
              <a:rPr lang="en-US" altLang="zh-CN" sz="2400" dirty="0">
                <a:solidFill>
                  <a:srgbClr val="000000"/>
                </a:solidFill>
              </a:rPr>
              <a:t>G</a:t>
            </a:r>
            <a:r>
              <a:rPr lang="zh-CN" altLang="en-US" sz="2400" dirty="0">
                <a:solidFill>
                  <a:srgbClr val="000000"/>
                </a:solidFill>
              </a:rPr>
              <a:t>：</a:t>
            </a:r>
            <a:endParaRPr lang="zh-CN" altLang="en-US" sz="2400" dirty="0">
              <a:solidFill>
                <a:srgbClr val="000000"/>
              </a:solidFill>
            </a:endParaRPr>
          </a:p>
          <a:p>
            <a:pPr marL="457200" lvl="1" indent="0" eaLnBrk="1" hangingPunct="1">
              <a:spcBef>
                <a:spcPct val="0"/>
              </a:spcBef>
              <a:buNone/>
            </a:pPr>
            <a:r>
              <a:rPr lang="zh-CN" altLang="en-US" sz="2400" dirty="0">
                <a:solidFill>
                  <a:srgbClr val="000000"/>
                </a:solidFill>
              </a:rPr>
              <a:t>          </a:t>
            </a:r>
            <a:r>
              <a:rPr lang="en-US" altLang="zh-CN" sz="2400" dirty="0">
                <a:solidFill>
                  <a:srgbClr val="000000"/>
                </a:solidFill>
              </a:rPr>
              <a:t>S  </a:t>
            </a:r>
            <a:r>
              <a:rPr lang="en-US" altLang="zh-CN" sz="2400" dirty="0">
                <a:solidFill>
                  <a:srgbClr val="000000"/>
                </a:solidFill>
                <a:latin typeface="Arial" panose="020B0604020202020204" pitchFamily="34" charset="0"/>
              </a:rPr>
              <a:t>—</a:t>
            </a:r>
            <a:r>
              <a:rPr lang="zh-CN" altLang="en-US" sz="2400" dirty="0">
                <a:solidFill>
                  <a:srgbClr val="000000"/>
                </a:solidFill>
              </a:rPr>
              <a:t>＞ </a:t>
            </a:r>
            <a:r>
              <a:rPr lang="en-US" altLang="zh-CN" sz="2400" dirty="0">
                <a:solidFill>
                  <a:srgbClr val="000000"/>
                </a:solidFill>
              </a:rPr>
              <a:t>cAd</a:t>
            </a:r>
            <a:endParaRPr lang="en-US" altLang="zh-CN" sz="2400" dirty="0">
              <a:solidFill>
                <a:srgbClr val="000000"/>
              </a:solidFill>
            </a:endParaRPr>
          </a:p>
          <a:p>
            <a:pPr marL="457200" lvl="1" indent="0" eaLnBrk="1" hangingPunct="1">
              <a:spcBef>
                <a:spcPct val="0"/>
              </a:spcBef>
              <a:buNone/>
            </a:pPr>
            <a:r>
              <a:rPr lang="en-US" altLang="zh-CN" sz="2400" dirty="0">
                <a:solidFill>
                  <a:srgbClr val="000000"/>
                </a:solidFill>
              </a:rPr>
              <a:t>          A  </a:t>
            </a:r>
            <a:r>
              <a:rPr lang="en-US" altLang="zh-CN" sz="2400" dirty="0">
                <a:solidFill>
                  <a:srgbClr val="000000"/>
                </a:solidFill>
                <a:latin typeface="Arial" panose="020B0604020202020204" pitchFamily="34" charset="0"/>
              </a:rPr>
              <a:t>—</a:t>
            </a:r>
            <a:r>
              <a:rPr lang="zh-CN" altLang="en-US" sz="2400" dirty="0">
                <a:solidFill>
                  <a:srgbClr val="000000"/>
                </a:solidFill>
              </a:rPr>
              <a:t>＞ </a:t>
            </a:r>
            <a:r>
              <a:rPr lang="en-US" altLang="zh-CN" sz="2400" dirty="0">
                <a:solidFill>
                  <a:srgbClr val="000000"/>
                </a:solidFill>
              </a:rPr>
              <a:t>ab|a</a:t>
            </a:r>
            <a:endParaRPr lang="en-US" altLang="zh-CN" sz="2400" dirty="0">
              <a:solidFill>
                <a:srgbClr val="000000"/>
              </a:solidFill>
            </a:endParaRPr>
          </a:p>
        </p:txBody>
      </p:sp>
      <p:sp>
        <p:nvSpPr>
          <p:cNvPr id="6" name="Text Box 18"/>
          <p:cNvSpPr txBox="1">
            <a:spLocks noChangeArrowheads="1"/>
          </p:cNvSpPr>
          <p:nvPr/>
        </p:nvSpPr>
        <p:spPr bwMode="auto">
          <a:xfrm>
            <a:off x="5241925" y="1406525"/>
            <a:ext cx="1649413" cy="4619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输入串</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w:</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7" name="Rectangle 27"/>
          <p:cNvSpPr>
            <a:spLocks noChangeArrowheads="1"/>
          </p:cNvSpPr>
          <p:nvPr/>
        </p:nvSpPr>
        <p:spPr bwMode="auto">
          <a:xfrm>
            <a:off x="6732588" y="1344613"/>
            <a:ext cx="1458913" cy="523875"/>
          </a:xfrm>
          <a:prstGeom prst="rect">
            <a:avLst/>
          </a:prstGeom>
          <a:noFill/>
          <a:ln w="38100" cmpd="dbl" algn="ctr">
            <a:solidFill>
              <a:srgbClr val="000099"/>
            </a:solidFill>
            <a:miter lim="800000"/>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c a d</a:t>
            </a:r>
            <a:endPar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endParaRPr>
          </a:p>
        </p:txBody>
      </p:sp>
      <p:sp>
        <p:nvSpPr>
          <p:cNvPr id="67591" name="文本框 2"/>
          <p:cNvSpPr txBox="1"/>
          <p:nvPr/>
        </p:nvSpPr>
        <p:spPr>
          <a:xfrm>
            <a:off x="622300" y="2801938"/>
            <a:ext cx="8137525" cy="460375"/>
          </a:xfrm>
          <a:prstGeom prst="rect">
            <a:avLst/>
          </a:prstGeom>
          <a:solidFill>
            <a:srgbClr val="FDEAB9"/>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dirty="0">
                <a:solidFill>
                  <a:srgbClr val="0070C0"/>
                </a:solidFill>
                <a:latin typeface="黑体" panose="02010609060101010101" pitchFamily="49" charset="-122"/>
                <a:ea typeface="黑体" panose="02010609060101010101" pitchFamily="49" charset="-122"/>
              </a:rPr>
              <a:t>同一非终结符的多个候选式存在共同前缀，将导致回溯现象</a:t>
            </a:r>
            <a:endParaRPr lang="zh-CN" altLang="en-US" sz="2400" dirty="0">
              <a:solidFill>
                <a:srgbClr val="0070C0"/>
              </a:solidFill>
              <a:latin typeface="黑体" panose="02010609060101010101" pitchFamily="49" charset="-122"/>
              <a:ea typeface="黑体" panose="02010609060101010101" pitchFamily="49" charset="-122"/>
            </a:endParaRPr>
          </a:p>
        </p:txBody>
      </p:sp>
      <p:pic>
        <p:nvPicPr>
          <p:cNvPr id="67592" name="图片 3"/>
          <p:cNvPicPr>
            <a:picLocks noChangeAspect="1"/>
          </p:cNvPicPr>
          <p:nvPr/>
        </p:nvPicPr>
        <p:blipFill>
          <a:blip r:embed="rId1"/>
          <a:srcRect t="3532"/>
          <a:stretch>
            <a:fillRect/>
          </a:stretch>
        </p:blipFill>
        <p:spPr>
          <a:xfrm>
            <a:off x="622300" y="4064000"/>
            <a:ext cx="3187700" cy="1392238"/>
          </a:xfrm>
          <a:prstGeom prst="rect">
            <a:avLst/>
          </a:prstGeom>
          <a:noFill/>
          <a:ln w="9525">
            <a:noFill/>
          </a:ln>
        </p:spPr>
      </p:pic>
      <p:sp>
        <p:nvSpPr>
          <p:cNvPr id="11" name="Text Box 18"/>
          <p:cNvSpPr txBox="1">
            <a:spLocks noChangeArrowheads="1"/>
          </p:cNvSpPr>
          <p:nvPr/>
        </p:nvSpPr>
        <p:spPr bwMode="auto">
          <a:xfrm>
            <a:off x="5284788" y="4048125"/>
            <a:ext cx="1649413" cy="4619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输入串</a:t>
            </a:r>
            <a:r>
              <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w:</a:t>
            </a:r>
            <a:endParaRPr kumimoji="0" lang="en-US" altLang="zh-CN"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12" name="Rectangle 27"/>
          <p:cNvSpPr>
            <a:spLocks noChangeArrowheads="1"/>
          </p:cNvSpPr>
          <p:nvPr/>
        </p:nvSpPr>
        <p:spPr bwMode="auto">
          <a:xfrm>
            <a:off x="6732588" y="4017963"/>
            <a:ext cx="1655763" cy="522288"/>
          </a:xfrm>
          <a:prstGeom prst="rect">
            <a:avLst/>
          </a:prstGeom>
          <a:noFill/>
          <a:ln w="38100" cmpd="dbl" algn="ctr">
            <a:solidFill>
              <a:srgbClr val="000099"/>
            </a:solidFill>
            <a:miter lim="800000"/>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id+id*id</a:t>
            </a:r>
            <a:endPar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endParaRPr>
          </a:p>
        </p:txBody>
      </p:sp>
      <p:sp>
        <p:nvSpPr>
          <p:cNvPr id="67595" name="矩形 7"/>
          <p:cNvSpPr/>
          <p:nvPr/>
        </p:nvSpPr>
        <p:spPr>
          <a:xfrm>
            <a:off x="622300" y="5648325"/>
            <a:ext cx="7262813" cy="461963"/>
          </a:xfrm>
          <a:prstGeom prst="rect">
            <a:avLst/>
          </a:prstGeom>
          <a:solidFill>
            <a:srgbClr val="FDEAB9"/>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dirty="0">
                <a:solidFill>
                  <a:srgbClr val="0070C0"/>
                </a:solidFill>
                <a:latin typeface="黑体" panose="02010609060101010101" pitchFamily="49" charset="-122"/>
                <a:ea typeface="黑体" panose="02010609060101010101" pitchFamily="49" charset="-122"/>
              </a:rPr>
              <a:t>左递归文法会使递归下降分析器陷入无限循环</a:t>
            </a:r>
            <a:endParaRPr lang="zh-CN" altLang="en-US" sz="2400"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8611" name="Rectangle 3"/>
          <p:cNvSpPr>
            <a:spLocks noGrp="1"/>
          </p:cNvSpPr>
          <p:nvPr>
            <p:ph idx="1"/>
          </p:nvPr>
        </p:nvSpPr>
        <p:spPr>
          <a:xfrm>
            <a:off x="539750" y="482600"/>
            <a:ext cx="8229600" cy="431800"/>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4.4.2 </a:t>
            </a:r>
            <a:r>
              <a:rPr lang="zh-CN" altLang="en-US" sz="2800" b="1" dirty="0">
                <a:solidFill>
                  <a:srgbClr val="660033"/>
                </a:solidFill>
                <a:latin typeface="宋体" panose="02010600030101010101" pitchFamily="2" charset="-122"/>
                <a:cs typeface="Times New Roman" panose="02020603050405020304" pitchFamily="18" charset="0"/>
              </a:rPr>
              <a:t>非递归的预测分析</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68612" name="Text Box 7"/>
          <p:cNvSpPr txBox="1"/>
          <p:nvPr/>
        </p:nvSpPr>
        <p:spPr>
          <a:xfrm>
            <a:off x="2827338" y="6064250"/>
            <a:ext cx="40322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4-13 </a:t>
            </a:r>
            <a:r>
              <a:rPr lang="zh-CN" altLang="en-US" sz="1800" dirty="0">
                <a:solidFill>
                  <a:srgbClr val="000000"/>
                </a:solidFill>
              </a:rPr>
              <a:t>非递归的预测分析器模型</a:t>
            </a:r>
            <a:endParaRPr lang="zh-CN" altLang="en-US" sz="1800" dirty="0">
              <a:solidFill>
                <a:srgbClr val="000000"/>
              </a:solidFill>
            </a:endParaRPr>
          </a:p>
        </p:txBody>
      </p:sp>
      <p:grpSp>
        <p:nvGrpSpPr>
          <p:cNvPr id="68613" name="Group 29"/>
          <p:cNvGrpSpPr/>
          <p:nvPr/>
        </p:nvGrpSpPr>
        <p:grpSpPr>
          <a:xfrm>
            <a:off x="1187450" y="2560638"/>
            <a:ext cx="6624638" cy="3168650"/>
            <a:chOff x="975" y="1480"/>
            <a:chExt cx="4173" cy="1996"/>
          </a:xfrm>
        </p:grpSpPr>
        <p:grpSp>
          <p:nvGrpSpPr>
            <p:cNvPr id="68616" name="Group 9"/>
            <p:cNvGrpSpPr/>
            <p:nvPr/>
          </p:nvGrpSpPr>
          <p:grpSpPr>
            <a:xfrm>
              <a:off x="2608" y="1480"/>
              <a:ext cx="1221" cy="282"/>
              <a:chOff x="4484" y="9630"/>
              <a:chExt cx="1460" cy="392"/>
            </a:xfrm>
          </p:grpSpPr>
          <p:sp>
            <p:nvSpPr>
              <p:cNvPr id="68631" name="Rectangle 10"/>
              <p:cNvSpPr/>
              <p:nvPr/>
            </p:nvSpPr>
            <p:spPr>
              <a:xfrm>
                <a:off x="4770" y="9630"/>
                <a:ext cx="288" cy="390"/>
              </a:xfrm>
              <a:prstGeom prst="rect">
                <a:avLst/>
              </a:prstGeom>
              <a:noFill/>
              <a:ln w="25400" cap="flat" cmpd="sng">
                <a:solidFill>
                  <a:schemeClr val="tx1"/>
                </a:solidFill>
                <a:prstDash val="solid"/>
                <a:miter/>
                <a:headEnd type="none" w="med" len="med"/>
                <a:tailEnd type="none" w="med" len="med"/>
              </a:ln>
            </p:spPr>
            <p:txBody>
              <a:bodyPr lIns="36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a</a:t>
                </a:r>
                <a:endParaRPr lang="en-US" altLang="zh-CN" sz="2400" b="1" i="1" dirty="0">
                  <a:latin typeface="Times New Roman" panose="02020603050405020304" pitchFamily="18" charset="0"/>
                </a:endParaRPr>
              </a:p>
            </p:txBody>
          </p:sp>
          <p:sp>
            <p:nvSpPr>
              <p:cNvPr id="68632" name="Rectangle 11"/>
              <p:cNvSpPr/>
              <p:nvPr/>
            </p:nvSpPr>
            <p:spPr>
              <a:xfrm>
                <a:off x="4484" y="9632"/>
                <a:ext cx="288" cy="390"/>
              </a:xfrm>
              <a:prstGeom prst="rect">
                <a:avLst/>
              </a:prstGeom>
              <a:noFill/>
              <a:ln w="25400" cap="flat" cmpd="sng">
                <a:solidFill>
                  <a:schemeClr val="tx1"/>
                </a:solidFill>
                <a:prstDash val="solid"/>
                <a:miter/>
                <a:headEnd type="none" w="med" len="med"/>
                <a:tailEnd type="none" w="med" len="med"/>
              </a:ln>
            </p:spPr>
            <p:txBody>
              <a:bodyPr lIns="36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endParaRPr lang="zh-CN" altLang="zh-CN" sz="1000" i="1" dirty="0">
                  <a:latin typeface="Times New Roman" panose="02020603050405020304" pitchFamily="18" charset="0"/>
                </a:endParaRPr>
              </a:p>
            </p:txBody>
          </p:sp>
          <p:sp>
            <p:nvSpPr>
              <p:cNvPr id="68633" name="Rectangle 12"/>
              <p:cNvSpPr/>
              <p:nvPr/>
            </p:nvSpPr>
            <p:spPr>
              <a:xfrm>
                <a:off x="5070" y="9630"/>
                <a:ext cx="288" cy="390"/>
              </a:xfrm>
              <a:prstGeom prst="rect">
                <a:avLst/>
              </a:prstGeom>
              <a:noFill/>
              <a:ln w="25400" cap="flat" cmpd="sng">
                <a:solidFill>
                  <a:schemeClr val="tx1"/>
                </a:solidFill>
                <a:prstDash val="solid"/>
                <a:miter/>
                <a:headEnd type="none" w="med" len="med"/>
                <a:tailEnd type="none" w="med" len="med"/>
              </a:ln>
            </p:spPr>
            <p:txBody>
              <a:bodyPr lIns="36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p:txBody>
          </p:sp>
          <p:sp>
            <p:nvSpPr>
              <p:cNvPr id="68634" name="Rectangle 13"/>
              <p:cNvSpPr/>
              <p:nvPr/>
            </p:nvSpPr>
            <p:spPr>
              <a:xfrm>
                <a:off x="5356" y="9630"/>
                <a:ext cx="288" cy="390"/>
              </a:xfrm>
              <a:prstGeom prst="rect">
                <a:avLst/>
              </a:prstGeom>
              <a:noFill/>
              <a:ln w="25400" cap="flat" cmpd="sng">
                <a:solidFill>
                  <a:schemeClr val="tx1"/>
                </a:solidFill>
                <a:prstDash val="solid"/>
                <a:miter/>
                <a:headEnd type="none" w="med" len="med"/>
                <a:tailEnd type="none" w="med" len="med"/>
              </a:ln>
            </p:spPr>
            <p:txBody>
              <a:bodyPr lIns="36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b</a:t>
                </a:r>
                <a:endParaRPr lang="en-US" altLang="zh-CN" sz="2400" b="1" i="1" dirty="0">
                  <a:latin typeface="Times New Roman" panose="02020603050405020304" pitchFamily="18" charset="0"/>
                </a:endParaRPr>
              </a:p>
            </p:txBody>
          </p:sp>
          <p:sp>
            <p:nvSpPr>
              <p:cNvPr id="68635" name="Rectangle 14"/>
              <p:cNvSpPr/>
              <p:nvPr/>
            </p:nvSpPr>
            <p:spPr>
              <a:xfrm>
                <a:off x="5656" y="9630"/>
                <a:ext cx="288" cy="390"/>
              </a:xfrm>
              <a:prstGeom prst="rect">
                <a:avLst/>
              </a:prstGeom>
              <a:noFill/>
              <a:ln w="25400" cap="flat" cmpd="sng">
                <a:solidFill>
                  <a:schemeClr val="tx1"/>
                </a:solidFill>
                <a:prstDash val="solid"/>
                <a:miter/>
                <a:headEnd type="none" w="med" len="med"/>
                <a:tailEnd type="none" w="med" len="med"/>
              </a:ln>
            </p:spPr>
            <p:txBody>
              <a:bodyPr lIns="36000" tIns="10800" rIns="18000" b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dirty="0">
                    <a:highlight>
                      <a:srgbClr val="FFFF00"/>
                    </a:highlight>
                    <a:latin typeface="Times New Roman" panose="02020603050405020304" pitchFamily="18" charset="0"/>
                  </a:rPr>
                  <a:t>$</a:t>
                </a:r>
                <a:endParaRPr lang="en-US" altLang="zh-CN" sz="2400" b="1" dirty="0">
                  <a:highlight>
                    <a:srgbClr val="FFFF00"/>
                  </a:highlight>
                  <a:latin typeface="Times New Roman" panose="02020603050405020304" pitchFamily="18" charset="0"/>
                </a:endParaRPr>
              </a:p>
            </p:txBody>
          </p:sp>
        </p:grpSp>
        <p:sp>
          <p:nvSpPr>
            <p:cNvPr id="68617" name="Rectangle 15"/>
            <p:cNvSpPr/>
            <p:nvPr/>
          </p:nvSpPr>
          <p:spPr>
            <a:xfrm>
              <a:off x="2018" y="1480"/>
              <a:ext cx="578" cy="26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2400" b="1" dirty="0">
                  <a:latin typeface="Times New Roman" panose="02020603050405020304" pitchFamily="18" charset="0"/>
                </a:rPr>
                <a:t>输入</a:t>
              </a:r>
              <a:endParaRPr lang="zh-CN" altLang="en-US" sz="2400" b="1" dirty="0">
                <a:latin typeface="Times New Roman" panose="02020603050405020304" pitchFamily="18" charset="0"/>
              </a:endParaRPr>
            </a:p>
          </p:txBody>
        </p:sp>
        <p:sp>
          <p:nvSpPr>
            <p:cNvPr id="68618" name="Rectangle 16"/>
            <p:cNvSpPr/>
            <p:nvPr/>
          </p:nvSpPr>
          <p:spPr>
            <a:xfrm>
              <a:off x="2375" y="2251"/>
              <a:ext cx="1696" cy="408"/>
            </a:xfrm>
            <a:prstGeom prst="rect">
              <a:avLst/>
            </a:prstGeom>
            <a:noFill/>
            <a:ln w="25400" cap="flat" cmpd="sng">
              <a:solidFill>
                <a:schemeClr val="tx1"/>
              </a:solidFill>
              <a:prstDash val="solid"/>
              <a:miter/>
              <a:headEnd type="none" w="med" len="med"/>
              <a:tailEnd type="none" w="med" len="med"/>
            </a:ln>
          </p:spPr>
          <p:txBody>
            <a:bodyPr tIns="972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lnSpc>
                  <a:spcPct val="140000"/>
                </a:lnSpc>
                <a:spcBef>
                  <a:spcPct val="50000"/>
                </a:spcBef>
                <a:buNone/>
              </a:pPr>
              <a:r>
                <a:rPr lang="zh-CN" altLang="en-US" sz="2400" b="1" dirty="0">
                  <a:latin typeface="Times New Roman" panose="02020603050405020304" pitchFamily="18" charset="0"/>
                </a:rPr>
                <a:t>预测分析程序</a:t>
              </a:r>
              <a:endParaRPr lang="zh-CN" altLang="en-US" sz="2400" b="1" dirty="0">
                <a:latin typeface="Times New Roman" panose="02020603050405020304" pitchFamily="18" charset="0"/>
              </a:endParaRPr>
            </a:p>
          </p:txBody>
        </p:sp>
        <p:sp>
          <p:nvSpPr>
            <p:cNvPr id="68619" name="Rectangle 17"/>
            <p:cNvSpPr/>
            <p:nvPr/>
          </p:nvSpPr>
          <p:spPr>
            <a:xfrm>
              <a:off x="2653" y="3067"/>
              <a:ext cx="1250" cy="409"/>
            </a:xfrm>
            <a:prstGeom prst="rect">
              <a:avLst/>
            </a:prstGeom>
            <a:noFill/>
            <a:ln w="25400" cap="flat" cmpd="sng">
              <a:solidFill>
                <a:schemeClr val="tx1"/>
              </a:solidFill>
              <a:prstDash val="solid"/>
              <a:miter/>
              <a:headEnd type="none" w="med" len="med"/>
              <a:tailEnd type="none" w="med" len="med"/>
            </a:ln>
          </p:spPr>
          <p:txBody>
            <a:bodyPr tIns="972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lnSpc>
                  <a:spcPct val="140000"/>
                </a:lnSpc>
                <a:spcBef>
                  <a:spcPct val="0"/>
                </a:spcBef>
                <a:buNone/>
              </a:pPr>
              <a:r>
                <a:rPr lang="zh-CN" altLang="en-US" sz="2400" b="1" dirty="0">
                  <a:latin typeface="Times New Roman" panose="02020603050405020304" pitchFamily="18" charset="0"/>
                </a:rPr>
                <a:t>分析表</a:t>
              </a:r>
              <a:r>
                <a:rPr lang="en-US" altLang="zh-CN" sz="2400" b="1" i="1" dirty="0">
                  <a:latin typeface="Times New Roman" panose="02020603050405020304" pitchFamily="18" charset="0"/>
                </a:rPr>
                <a:t>M</a:t>
              </a:r>
              <a:endParaRPr lang="en-US" altLang="zh-CN" sz="2400" b="1" i="1" dirty="0">
                <a:latin typeface="Times New Roman" panose="02020603050405020304" pitchFamily="18" charset="0"/>
              </a:endParaRPr>
            </a:p>
          </p:txBody>
        </p:sp>
        <p:sp>
          <p:nvSpPr>
            <p:cNvPr id="68620" name="Line 18"/>
            <p:cNvSpPr/>
            <p:nvPr/>
          </p:nvSpPr>
          <p:spPr>
            <a:xfrm flipV="1">
              <a:off x="3215" y="1774"/>
              <a:ext cx="0" cy="487"/>
            </a:xfrm>
            <a:prstGeom prst="line">
              <a:avLst/>
            </a:prstGeom>
            <a:ln w="25400" cap="flat" cmpd="sng">
              <a:solidFill>
                <a:schemeClr val="tx1"/>
              </a:solidFill>
              <a:prstDash val="solid"/>
              <a:headEnd type="none" w="med" len="med"/>
              <a:tailEnd type="triangle" w="med" len="med"/>
            </a:ln>
          </p:spPr>
        </p:sp>
        <p:sp>
          <p:nvSpPr>
            <p:cNvPr id="68621" name="Line 19"/>
            <p:cNvSpPr/>
            <p:nvPr/>
          </p:nvSpPr>
          <p:spPr>
            <a:xfrm flipH="1">
              <a:off x="3198" y="2659"/>
              <a:ext cx="0" cy="408"/>
            </a:xfrm>
            <a:prstGeom prst="line">
              <a:avLst/>
            </a:prstGeom>
            <a:ln w="25400" cap="flat" cmpd="sng">
              <a:solidFill>
                <a:schemeClr val="tx1"/>
              </a:solidFill>
              <a:prstDash val="solid"/>
              <a:headEnd type="none" w="med" len="med"/>
              <a:tailEnd type="triangle" w="med" len="med"/>
            </a:ln>
          </p:spPr>
        </p:sp>
        <p:sp>
          <p:nvSpPr>
            <p:cNvPr id="68622" name="Line 20"/>
            <p:cNvSpPr/>
            <p:nvPr/>
          </p:nvSpPr>
          <p:spPr>
            <a:xfrm>
              <a:off x="4119" y="2498"/>
              <a:ext cx="452" cy="0"/>
            </a:xfrm>
            <a:prstGeom prst="line">
              <a:avLst/>
            </a:prstGeom>
            <a:ln w="25400" cap="flat" cmpd="sng">
              <a:solidFill>
                <a:schemeClr val="tx1"/>
              </a:solidFill>
              <a:prstDash val="solid"/>
              <a:headEnd type="none" w="med" len="med"/>
              <a:tailEnd type="triangle" w="med" len="med"/>
            </a:ln>
          </p:spPr>
        </p:sp>
        <p:sp>
          <p:nvSpPr>
            <p:cNvPr id="68623" name="Rectangle 21"/>
            <p:cNvSpPr/>
            <p:nvPr/>
          </p:nvSpPr>
          <p:spPr>
            <a:xfrm>
              <a:off x="4558" y="2341"/>
              <a:ext cx="590" cy="272"/>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2400" b="1" dirty="0">
                  <a:latin typeface="Times New Roman" panose="02020603050405020304" pitchFamily="18" charset="0"/>
                </a:rPr>
                <a:t>输出</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grpSp>
          <p:nvGrpSpPr>
            <p:cNvPr id="68624" name="Group 22"/>
            <p:cNvGrpSpPr/>
            <p:nvPr/>
          </p:nvGrpSpPr>
          <p:grpSpPr>
            <a:xfrm>
              <a:off x="1372" y="2322"/>
              <a:ext cx="374" cy="1017"/>
              <a:chOff x="1189" y="2272"/>
              <a:chExt cx="376" cy="1288"/>
            </a:xfrm>
          </p:grpSpPr>
          <p:sp>
            <p:nvSpPr>
              <p:cNvPr id="68627" name="Rectangle 23"/>
              <p:cNvSpPr/>
              <p:nvPr/>
            </p:nvSpPr>
            <p:spPr>
              <a:xfrm>
                <a:off x="1189" y="2272"/>
                <a:ext cx="374" cy="329"/>
              </a:xfrm>
              <a:prstGeom prst="rect">
                <a:avLst/>
              </a:prstGeom>
              <a:noFill/>
              <a:ln w="25400" cap="flat" cmpd="sng">
                <a:solidFill>
                  <a:schemeClr val="tx1"/>
                </a:solidFill>
                <a:prstDash val="solid"/>
                <a:miter/>
                <a:headEnd type="none" w="med" len="med"/>
                <a:tailEnd type="none" w="med" len="med"/>
              </a:ln>
            </p:spPr>
            <p:txBody>
              <a:bodyPr t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X</a:t>
                </a:r>
                <a:endParaRPr lang="en-US" altLang="zh-CN" sz="2400" b="1" i="1" dirty="0">
                  <a:latin typeface="Times New Roman" panose="02020603050405020304" pitchFamily="18" charset="0"/>
                </a:endParaRPr>
              </a:p>
            </p:txBody>
          </p:sp>
          <p:sp>
            <p:nvSpPr>
              <p:cNvPr id="68628" name="Rectangle 24"/>
              <p:cNvSpPr/>
              <p:nvPr/>
            </p:nvSpPr>
            <p:spPr>
              <a:xfrm>
                <a:off x="1189" y="2603"/>
                <a:ext cx="374" cy="329"/>
              </a:xfrm>
              <a:prstGeom prst="rect">
                <a:avLst/>
              </a:prstGeom>
              <a:noFill/>
              <a:ln w="25400" cap="flat" cmpd="sng">
                <a:solidFill>
                  <a:schemeClr val="tx1"/>
                </a:solidFill>
                <a:prstDash val="solid"/>
                <a:miter/>
                <a:headEnd type="none" w="med" len="med"/>
                <a:tailEnd type="none" w="med" len="med"/>
              </a:ln>
            </p:spPr>
            <p:txBody>
              <a:bodyPr t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Y</a:t>
                </a:r>
                <a:endParaRPr lang="en-US" altLang="zh-CN" sz="2400" b="1" i="1" dirty="0">
                  <a:latin typeface="Times New Roman" panose="02020603050405020304" pitchFamily="18" charset="0"/>
                </a:endParaRPr>
              </a:p>
            </p:txBody>
          </p:sp>
          <p:sp>
            <p:nvSpPr>
              <p:cNvPr id="68629" name="Rectangle 25"/>
              <p:cNvSpPr/>
              <p:nvPr/>
            </p:nvSpPr>
            <p:spPr>
              <a:xfrm>
                <a:off x="1191" y="2915"/>
                <a:ext cx="374" cy="329"/>
              </a:xfrm>
              <a:prstGeom prst="rect">
                <a:avLst/>
              </a:prstGeom>
              <a:noFill/>
              <a:ln w="25400" cap="flat" cmpd="sng">
                <a:solidFill>
                  <a:schemeClr val="tx1"/>
                </a:solidFill>
                <a:prstDash val="solid"/>
                <a:miter/>
                <a:headEnd type="none" w="med" len="med"/>
                <a:tailEnd type="none" w="med" len="med"/>
              </a:ln>
            </p:spPr>
            <p:txBody>
              <a:bodyPr t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i="1" dirty="0">
                    <a:latin typeface="Times New Roman" panose="02020603050405020304" pitchFamily="18" charset="0"/>
                  </a:rPr>
                  <a:t>Z</a:t>
                </a:r>
                <a:endParaRPr lang="en-US" altLang="zh-CN" sz="2400" b="1" i="1" dirty="0">
                  <a:latin typeface="Times New Roman" panose="02020603050405020304" pitchFamily="18" charset="0"/>
                </a:endParaRPr>
              </a:p>
            </p:txBody>
          </p:sp>
          <p:sp>
            <p:nvSpPr>
              <p:cNvPr id="68630" name="Rectangle 26"/>
              <p:cNvSpPr/>
              <p:nvPr/>
            </p:nvSpPr>
            <p:spPr>
              <a:xfrm>
                <a:off x="1191" y="3231"/>
                <a:ext cx="374" cy="329"/>
              </a:xfrm>
              <a:prstGeom prst="rect">
                <a:avLst/>
              </a:prstGeom>
              <a:noFill/>
              <a:ln w="25400" cap="flat" cmpd="sng">
                <a:solidFill>
                  <a:schemeClr val="tx1"/>
                </a:solidFill>
                <a:prstDash val="solid"/>
                <a:miter/>
                <a:headEnd type="none" w="med" len="med"/>
                <a:tailEnd type="none" w="med" len="med"/>
              </a:ln>
            </p:spPr>
            <p:txBody>
              <a:bodyPr tIns="108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en-US" altLang="zh-CN" sz="2400" b="1" dirty="0">
                    <a:highlight>
                      <a:srgbClr val="FFFF00"/>
                    </a:highlight>
                    <a:latin typeface="Times New Roman" panose="02020603050405020304" pitchFamily="18" charset="0"/>
                  </a:rPr>
                  <a:t>$</a:t>
                </a:r>
                <a:endParaRPr lang="en-US" altLang="zh-CN" sz="2400" b="1" dirty="0">
                  <a:highlight>
                    <a:srgbClr val="FFFF00"/>
                  </a:highlight>
                  <a:latin typeface="Times New Roman" panose="02020603050405020304" pitchFamily="18" charset="0"/>
                </a:endParaRPr>
              </a:p>
            </p:txBody>
          </p:sp>
        </p:grpSp>
        <p:sp>
          <p:nvSpPr>
            <p:cNvPr id="68625" name="Line 27"/>
            <p:cNvSpPr/>
            <p:nvPr/>
          </p:nvSpPr>
          <p:spPr>
            <a:xfrm flipH="1">
              <a:off x="1760" y="2484"/>
              <a:ext cx="577" cy="0"/>
            </a:xfrm>
            <a:prstGeom prst="line">
              <a:avLst/>
            </a:prstGeom>
            <a:ln w="25400" cap="flat" cmpd="sng">
              <a:solidFill>
                <a:schemeClr val="tx1"/>
              </a:solidFill>
              <a:prstDash val="solid"/>
              <a:headEnd type="none" w="med" len="med"/>
              <a:tailEnd type="triangle" w="med" len="med"/>
            </a:ln>
          </p:spPr>
        </p:sp>
        <p:sp>
          <p:nvSpPr>
            <p:cNvPr id="68626" name="Rectangle 28"/>
            <p:cNvSpPr/>
            <p:nvPr/>
          </p:nvSpPr>
          <p:spPr>
            <a:xfrm>
              <a:off x="975" y="2251"/>
              <a:ext cx="453" cy="296"/>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2400" b="1" dirty="0">
                  <a:latin typeface="Times New Roman" panose="02020603050405020304" pitchFamily="18" charset="0"/>
                </a:rPr>
                <a:t>栈</a:t>
              </a:r>
              <a:endParaRPr lang="zh-CN" altLang="en-US" sz="2400" b="1" dirty="0">
                <a:latin typeface="Times New Roman" panose="02020603050405020304" pitchFamily="18" charset="0"/>
              </a:endParaRPr>
            </a:p>
          </p:txBody>
        </p:sp>
      </p:grpSp>
      <p:sp>
        <p:nvSpPr>
          <p:cNvPr id="26" name="AutoShape 5"/>
          <p:cNvSpPr>
            <a:spLocks noChangeArrowheads="1"/>
          </p:cNvSpPr>
          <p:nvPr/>
        </p:nvSpPr>
        <p:spPr bwMode="auto">
          <a:xfrm>
            <a:off x="6543675" y="101600"/>
            <a:ext cx="1584325" cy="792163"/>
          </a:xfrm>
          <a:prstGeom prst="wedgeRoundRectCallout">
            <a:avLst>
              <a:gd name="adj1" fmla="val -144326"/>
              <a:gd name="adj2" fmla="val 25349"/>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重点！！</a:t>
            </a:r>
            <a:endPar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68615" name="矩形 1"/>
          <p:cNvSpPr/>
          <p:nvPr/>
        </p:nvSpPr>
        <p:spPr>
          <a:xfrm>
            <a:off x="414338" y="1074738"/>
            <a:ext cx="8480425" cy="1123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50000"/>
              </a:lnSpc>
              <a:spcBef>
                <a:spcPct val="0"/>
              </a:spcBef>
              <a:buNone/>
            </a:pPr>
            <a:r>
              <a:rPr lang="zh-CN" altLang="en-US" sz="2400" dirty="0">
                <a:solidFill>
                  <a:srgbClr val="000000"/>
                </a:solidFill>
                <a:latin typeface="华文楷体" panose="02010600040101010101" pitchFamily="2" charset="-122"/>
              </a:rPr>
              <a:t>非递归的预测分析</a:t>
            </a:r>
            <a:r>
              <a:rPr lang="zh-CN" altLang="en-US" sz="2400" dirty="0">
                <a:solidFill>
                  <a:srgbClr val="2D85F5"/>
                </a:solidFill>
                <a:latin typeface="华文楷体" panose="02010600040101010101" pitchFamily="2" charset="-122"/>
              </a:rPr>
              <a:t>不需要</a:t>
            </a:r>
            <a:r>
              <a:rPr lang="zh-CN" altLang="en-US" sz="2400" dirty="0">
                <a:solidFill>
                  <a:srgbClr val="000000"/>
                </a:solidFill>
                <a:latin typeface="华文楷体" panose="02010600040101010101" pitchFamily="2" charset="-122"/>
              </a:rPr>
              <a:t>为每个非终结符</a:t>
            </a:r>
            <a:r>
              <a:rPr lang="zh-CN" altLang="en-US" sz="2400" dirty="0">
                <a:solidFill>
                  <a:srgbClr val="2D85F5"/>
                </a:solidFill>
                <a:latin typeface="华文楷体" panose="02010600040101010101" pitchFamily="2" charset="-122"/>
              </a:rPr>
              <a:t>编写递归下降过程</a:t>
            </a:r>
            <a:r>
              <a:rPr lang="zh-CN" altLang="en-US" sz="2400" dirty="0">
                <a:solidFill>
                  <a:srgbClr val="000000"/>
                </a:solidFill>
                <a:latin typeface="华文楷体" panose="02010600040101010101" pitchFamily="2" charset="-122"/>
              </a:rPr>
              <a:t>，而是根据预测分析表构造一个</a:t>
            </a:r>
            <a:r>
              <a:rPr lang="zh-CN" altLang="en-US" sz="2400" dirty="0">
                <a:solidFill>
                  <a:srgbClr val="2D85F5"/>
                </a:solidFill>
                <a:latin typeface="华文楷体" panose="02010600040101010101" pitchFamily="2" charset="-122"/>
              </a:rPr>
              <a:t>自动机</a:t>
            </a:r>
            <a:r>
              <a:rPr lang="zh-CN" altLang="en-US" sz="2400" dirty="0">
                <a:solidFill>
                  <a:srgbClr val="000000"/>
                </a:solidFill>
                <a:latin typeface="华文楷体" panose="02010600040101010101" pitchFamily="2" charset="-122"/>
              </a:rPr>
              <a:t>，也叫</a:t>
            </a:r>
            <a:r>
              <a:rPr lang="zh-CN" altLang="en-US" sz="2400" dirty="0">
                <a:solidFill>
                  <a:srgbClr val="FF0000"/>
                </a:solidFill>
                <a:latin typeface="华文楷体" panose="02010600040101010101" pitchFamily="2" charset="-122"/>
              </a:rPr>
              <a:t>表驱动的预测分析</a:t>
            </a:r>
            <a:endParaRPr lang="zh-CN" altLang="en-US" sz="2400" dirty="0"/>
          </a:p>
        </p:txBody>
      </p:sp>
    </p:spTree>
  </p:cSld>
  <p:clrMapOvr>
    <a:masterClrMapping/>
  </p:clrMapOvr>
  <p:transition spd="med">
    <p:cover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69635" name="Text Box 4"/>
          <p:cNvSpPr txBox="1"/>
          <p:nvPr/>
        </p:nvSpPr>
        <p:spPr>
          <a:xfrm>
            <a:off x="539750" y="1484313"/>
            <a:ext cx="8208963" cy="3524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solidFill>
                  <a:srgbClr val="006600"/>
                </a:solidFill>
                <a:latin typeface="Times New Roman" panose="02020603050405020304" pitchFamily="18" charset="0"/>
              </a:rPr>
              <a:t>1</a:t>
            </a:r>
            <a:r>
              <a:rPr lang="zh-CN" altLang="en-US" sz="2400" b="1" dirty="0">
                <a:solidFill>
                  <a:srgbClr val="006600"/>
                </a:solidFill>
                <a:latin typeface="Times New Roman" panose="02020603050405020304" pitchFamily="18" charset="0"/>
              </a:rPr>
              <a:t>）</a:t>
            </a:r>
            <a:r>
              <a:rPr lang="zh-CN" altLang="en-US" sz="2400" b="1" dirty="0">
                <a:solidFill>
                  <a:srgbClr val="0000CC"/>
                </a:solidFill>
                <a:latin typeface="Times New Roman" panose="02020603050405020304" pitchFamily="18" charset="0"/>
              </a:rPr>
              <a:t>一个输入缓冲区：</a:t>
            </a:r>
            <a:r>
              <a:rPr lang="zh-CN" altLang="en-US" sz="2400" b="1" dirty="0">
                <a:solidFill>
                  <a:srgbClr val="000000"/>
                </a:solidFill>
                <a:latin typeface="Times New Roman" panose="02020603050405020304" pitchFamily="18" charset="0"/>
              </a:rPr>
              <a:t>包含要分析的串，后面跟结束标记 </a:t>
            </a:r>
            <a:r>
              <a:rPr lang="en-US" altLang="zh-CN"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cs typeface="Arial" panose="020B0604020202020204" pitchFamily="34" charset="0"/>
            </a:endParaRPr>
          </a:p>
          <a:p>
            <a:pPr marL="0" lvl="0" indent="0">
              <a:spcBef>
                <a:spcPct val="0"/>
              </a:spcBef>
              <a:buNone/>
            </a:pPr>
            <a:endParaRPr lang="en-US" altLang="zh-CN" sz="2400" b="1" dirty="0">
              <a:solidFill>
                <a:srgbClr val="000000"/>
              </a:solidFill>
              <a:latin typeface="Times New Roman" panose="02020603050405020304" pitchFamily="18" charset="0"/>
            </a:endParaRPr>
          </a:p>
          <a:p>
            <a:pPr marL="0" lvl="0" indent="0">
              <a:lnSpc>
                <a:spcPct val="120000"/>
              </a:lnSpc>
              <a:spcBef>
                <a:spcPct val="0"/>
              </a:spcBef>
              <a:buNone/>
            </a:pPr>
            <a:r>
              <a:rPr lang="en-US" altLang="zh-CN" sz="2400" b="1" dirty="0">
                <a:solidFill>
                  <a:srgbClr val="006600"/>
                </a:solidFill>
                <a:latin typeface="Times New Roman" panose="02020603050405020304" pitchFamily="18" charset="0"/>
              </a:rPr>
              <a:t>2</a:t>
            </a:r>
            <a:r>
              <a:rPr lang="zh-CN" altLang="en-US" sz="2400" b="1" dirty="0">
                <a:solidFill>
                  <a:srgbClr val="006600"/>
                </a:solidFill>
                <a:latin typeface="Times New Roman" panose="02020603050405020304" pitchFamily="18" charset="0"/>
              </a:rPr>
              <a:t>）</a:t>
            </a:r>
            <a:r>
              <a:rPr lang="zh-CN" altLang="en-US" sz="2400" b="1" dirty="0">
                <a:solidFill>
                  <a:srgbClr val="0000CC"/>
                </a:solidFill>
                <a:latin typeface="Times New Roman" panose="02020603050405020304" pitchFamily="18" charset="0"/>
              </a:rPr>
              <a:t>一个栈：</a:t>
            </a:r>
            <a:r>
              <a:rPr lang="zh-CN" altLang="en-US" sz="2400" b="1" dirty="0">
                <a:solidFill>
                  <a:srgbClr val="000000"/>
                </a:solidFill>
                <a:latin typeface="Times New Roman" panose="02020603050405020304" pitchFamily="18" charset="0"/>
              </a:rPr>
              <a:t>存放文法符号序列，栈底符号是 </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a:t>
            </a:r>
            <a:r>
              <a:rPr lang="zh-CN" altLang="en-US" sz="2400" b="1" dirty="0">
                <a:solidFill>
                  <a:srgbClr val="000000"/>
                </a:solidFill>
                <a:highlight>
                  <a:srgbClr val="FFFF00"/>
                </a:highlight>
                <a:latin typeface="Times New Roman" panose="02020603050405020304" pitchFamily="18" charset="0"/>
              </a:rPr>
              <a:t>初始时，</a:t>
            </a:r>
            <a:endParaRPr lang="zh-CN" altLang="en-US" sz="2400" b="1" dirty="0">
              <a:solidFill>
                <a:srgbClr val="000000"/>
              </a:solidFill>
              <a:highlight>
                <a:srgbClr val="FFFF00"/>
              </a:highlight>
              <a:latin typeface="Times New Roman" panose="02020603050405020304" pitchFamily="18" charset="0"/>
            </a:endParaRPr>
          </a:p>
          <a:p>
            <a:pPr marL="0" lvl="0" indent="0">
              <a:lnSpc>
                <a:spcPct val="120000"/>
              </a:lnSpc>
              <a:spcBef>
                <a:spcPct val="0"/>
              </a:spcBef>
              <a:buNone/>
            </a:pPr>
            <a:r>
              <a:rPr lang="zh-CN" altLang="en-US" sz="2400" b="1" dirty="0">
                <a:solidFill>
                  <a:srgbClr val="000000"/>
                </a:solidFill>
                <a:highlight>
                  <a:srgbClr val="FFFF00"/>
                </a:highlight>
                <a:latin typeface="Times New Roman" panose="02020603050405020304" pitchFamily="18" charset="0"/>
              </a:rPr>
              <a:t>      栈中含有文法的开始符号及其下面的</a:t>
            </a:r>
            <a:r>
              <a:rPr lang="en-US" altLang="zh-CN" sz="2400" b="1" dirty="0">
                <a:solidFill>
                  <a:srgbClr val="000000"/>
                </a:solidFill>
                <a:highlight>
                  <a:srgbClr val="FFFF00"/>
                </a:highlight>
                <a:latin typeface="Times New Roman" panose="02020603050405020304" pitchFamily="18" charset="0"/>
              </a:rPr>
              <a:t>$</a:t>
            </a:r>
            <a:r>
              <a:rPr lang="en-US" altLang="zh-CN"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endParaRPr>
          </a:p>
          <a:p>
            <a:pPr marL="0" lvl="0" indent="0">
              <a:spcBef>
                <a:spcPct val="0"/>
              </a:spcBef>
              <a:buNone/>
            </a:pPr>
            <a:endParaRPr lang="en-US" altLang="zh-CN" sz="2400" b="1" dirty="0">
              <a:solidFill>
                <a:srgbClr val="006600"/>
              </a:solidFill>
              <a:latin typeface="Times New Roman" panose="02020603050405020304" pitchFamily="18" charset="0"/>
            </a:endParaRPr>
          </a:p>
          <a:p>
            <a:pPr marL="0" lvl="0" indent="0">
              <a:spcBef>
                <a:spcPct val="0"/>
              </a:spcBef>
              <a:buNone/>
            </a:pPr>
            <a:r>
              <a:rPr lang="en-US" altLang="zh-CN" sz="2400" b="1" dirty="0">
                <a:solidFill>
                  <a:srgbClr val="006600"/>
                </a:solidFill>
                <a:latin typeface="Times New Roman" panose="02020603050405020304" pitchFamily="18" charset="0"/>
              </a:rPr>
              <a:t>3</a:t>
            </a:r>
            <a:r>
              <a:rPr lang="zh-CN" altLang="en-US" sz="2400" b="1" dirty="0">
                <a:solidFill>
                  <a:srgbClr val="006600"/>
                </a:solidFill>
                <a:latin typeface="Times New Roman" panose="02020603050405020304" pitchFamily="18" charset="0"/>
              </a:rPr>
              <a:t>）</a:t>
            </a:r>
            <a:r>
              <a:rPr lang="zh-CN" altLang="en-US" sz="2400" b="1" dirty="0">
                <a:solidFill>
                  <a:srgbClr val="0000CC"/>
                </a:solidFill>
                <a:latin typeface="Times New Roman" panose="02020603050405020304" pitchFamily="18" charset="0"/>
              </a:rPr>
              <a:t>一张分析表：</a:t>
            </a:r>
            <a:r>
              <a:rPr lang="zh-CN" altLang="en-US" sz="2400" b="1" dirty="0">
                <a:solidFill>
                  <a:srgbClr val="000000"/>
                </a:solidFill>
                <a:latin typeface="Times New Roman" panose="02020603050405020304" pitchFamily="18" charset="0"/>
              </a:rPr>
              <a:t>一个二维数组 </a:t>
            </a:r>
            <a:r>
              <a:rPr lang="en-US" altLang="zh-CN" sz="2400" b="1" dirty="0">
                <a:solidFill>
                  <a:srgbClr val="000000"/>
                </a:solidFill>
                <a:latin typeface="Times New Roman" panose="02020603050405020304" pitchFamily="18" charset="0"/>
              </a:rPr>
              <a:t>M[A</a:t>
            </a:r>
            <a:r>
              <a:rPr lang="zh-CN" altLang="en-US"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a</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a</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是终结符或</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 </a:t>
            </a:r>
            <a:endParaRPr lang="zh-CN" altLang="en-US" sz="2400" b="1" dirty="0">
              <a:solidFill>
                <a:srgbClr val="000000"/>
              </a:solidFill>
              <a:latin typeface="Times New Roman" panose="02020603050405020304" pitchFamily="18" charset="0"/>
            </a:endParaRPr>
          </a:p>
          <a:p>
            <a:pPr marL="0" lvl="0" indent="0">
              <a:spcBef>
                <a:spcPct val="0"/>
              </a:spcBef>
              <a:buNone/>
            </a:pPr>
            <a:r>
              <a:rPr lang="zh-CN" altLang="en-US" sz="2400" b="1" dirty="0">
                <a:solidFill>
                  <a:srgbClr val="000000"/>
                </a:solidFill>
                <a:latin typeface="Times New Roman" panose="02020603050405020304" pitchFamily="18" charset="0"/>
              </a:rPr>
              <a:t>      </a:t>
            </a:r>
            <a:r>
              <a:rPr lang="en-US" altLang="zh-CN" sz="2400" b="1" dirty="0">
                <a:solidFill>
                  <a:srgbClr val="000000"/>
                </a:solidFill>
                <a:latin typeface="Times New Roman" panose="02020603050405020304" pitchFamily="18" charset="0"/>
              </a:rPr>
              <a:t>A </a:t>
            </a:r>
            <a:r>
              <a:rPr lang="zh-CN" altLang="en-US" sz="2400" b="1" dirty="0">
                <a:solidFill>
                  <a:srgbClr val="000000"/>
                </a:solidFill>
                <a:latin typeface="Times New Roman" panose="02020603050405020304" pitchFamily="18" charset="0"/>
              </a:rPr>
              <a:t>是非终结符</a:t>
            </a:r>
            <a:r>
              <a:rPr lang="en-US" altLang="zh-CN"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endParaRPr>
          </a:p>
          <a:p>
            <a:pPr marL="0" lvl="0" indent="0">
              <a:spcBef>
                <a:spcPct val="0"/>
              </a:spcBef>
              <a:buNone/>
            </a:pPr>
            <a:endParaRPr lang="en-US" altLang="zh-CN" sz="2400" b="1" dirty="0">
              <a:solidFill>
                <a:srgbClr val="006600"/>
              </a:solidFill>
              <a:latin typeface="Times New Roman" panose="02020603050405020304" pitchFamily="18" charset="0"/>
            </a:endParaRPr>
          </a:p>
          <a:p>
            <a:pPr marL="0" lvl="0" indent="0">
              <a:spcBef>
                <a:spcPct val="0"/>
              </a:spcBef>
              <a:buNone/>
            </a:pPr>
            <a:r>
              <a:rPr lang="en-US" altLang="zh-CN" sz="2400" b="1" dirty="0">
                <a:solidFill>
                  <a:srgbClr val="006600"/>
                </a:solidFill>
                <a:latin typeface="Times New Roman" panose="02020603050405020304" pitchFamily="18" charset="0"/>
              </a:rPr>
              <a:t>4</a:t>
            </a:r>
            <a:r>
              <a:rPr lang="zh-CN" altLang="en-US" sz="2400" b="1" dirty="0">
                <a:solidFill>
                  <a:srgbClr val="006600"/>
                </a:solidFill>
                <a:latin typeface="Times New Roman" panose="02020603050405020304" pitchFamily="18" charset="0"/>
              </a:rPr>
              <a:t>）</a:t>
            </a:r>
            <a:r>
              <a:rPr lang="zh-CN" altLang="en-US" sz="2400" b="1" dirty="0">
                <a:solidFill>
                  <a:srgbClr val="0000CC"/>
                </a:solidFill>
                <a:latin typeface="Times New Roman" panose="02020603050405020304" pitchFamily="18" charset="0"/>
              </a:rPr>
              <a:t>一个输出流：</a:t>
            </a:r>
            <a:r>
              <a:rPr lang="zh-CN" altLang="en-US" sz="2400" b="1" dirty="0">
                <a:solidFill>
                  <a:srgbClr val="000000"/>
                </a:solidFill>
                <a:latin typeface="Times New Roman" panose="02020603050405020304" pitchFamily="18" charset="0"/>
              </a:rPr>
              <a:t>假设只是打印出所用的产生式。</a:t>
            </a:r>
            <a:endParaRPr lang="zh-CN" altLang="en-US" sz="2400" b="1"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70659" name="Text Box 4"/>
          <p:cNvSpPr txBox="1"/>
          <p:nvPr/>
        </p:nvSpPr>
        <p:spPr>
          <a:xfrm>
            <a:off x="684213" y="1628775"/>
            <a:ext cx="7869237" cy="4359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lgn="just" eaLnBrk="1" hangingPunct="1">
              <a:spcBef>
                <a:spcPct val="0"/>
              </a:spcBef>
              <a:buAutoNum type="arabicPeriod"/>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 = a = $</a:t>
            </a:r>
            <a:r>
              <a:rPr lang="zh-CN" altLang="en-US" sz="2000" dirty="0">
                <a:solidFill>
                  <a:srgbClr val="000000"/>
                </a:solidFill>
                <a:latin typeface="Times New Roman" panose="02020603050405020304" pitchFamily="18" charset="0"/>
              </a:rPr>
              <a:t>， 则分析器宣告分析成功并停止。</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AutoNum type="arabicPeriod" startAt="2"/>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 = a ≠ $</a:t>
            </a:r>
            <a:r>
              <a:rPr lang="zh-CN" altLang="en-US" sz="2000" dirty="0">
                <a:solidFill>
                  <a:srgbClr val="000000"/>
                </a:solidFill>
                <a:latin typeface="Times New Roman" panose="02020603050405020304" pitchFamily="18" charset="0"/>
              </a:rPr>
              <a:t>，则分析器弹出栈顶符号</a:t>
            </a:r>
            <a:r>
              <a:rPr lang="en-US" altLang="zh-CN" sz="2000" dirty="0">
                <a:solidFill>
                  <a:srgbClr val="000000"/>
                </a:solidFill>
                <a:latin typeface="Times New Roman" panose="02020603050405020304" pitchFamily="18" charset="0"/>
              </a:rPr>
              <a:t>X </a:t>
            </a:r>
            <a:r>
              <a:rPr lang="zh-CN" altLang="en-US" sz="2000" dirty="0">
                <a:solidFill>
                  <a:srgbClr val="000000"/>
                </a:solidFill>
                <a:latin typeface="Times New Roman" panose="02020603050405020304" pitchFamily="18" charset="0"/>
              </a:rPr>
              <a:t>，并将输入指针移到下一个输入符号上。</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AutoNum type="arabicPeriod" startAt="3"/>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是非终结符，则程序访问分析表</a:t>
            </a:r>
            <a:r>
              <a:rPr lang="en-US" altLang="zh-CN" sz="2000" dirty="0">
                <a:solidFill>
                  <a:srgbClr val="000000"/>
                </a:solidFill>
                <a:latin typeface="Times New Roman" panose="02020603050405020304" pitchFamily="18" charset="0"/>
              </a:rPr>
              <a:t>M</a:t>
            </a:r>
            <a:r>
              <a:rPr lang="zh-CN" altLang="en-US" sz="2000" dirty="0">
                <a:solidFill>
                  <a:srgbClr val="000000"/>
                </a:solidFill>
                <a:latin typeface="Times New Roman" panose="02020603050405020304" pitchFamily="18" charset="0"/>
              </a:rPr>
              <a:t>的</a:t>
            </a:r>
            <a:r>
              <a:rPr lang="en-US" altLang="zh-CN" sz="2000" dirty="0">
                <a:solidFill>
                  <a:srgbClr val="000000"/>
                </a:solidFill>
                <a:latin typeface="Times New Roman" panose="02020603050405020304" pitchFamily="18" charset="0"/>
              </a:rPr>
              <a:t>M [X, a]</a:t>
            </a:r>
            <a:r>
              <a:rPr lang="zh-CN" altLang="en-US" sz="2000" dirty="0">
                <a:solidFill>
                  <a:srgbClr val="000000"/>
                </a:solidFill>
                <a:latin typeface="Times New Roman" panose="02020603050405020304" pitchFamily="18" charset="0"/>
              </a:rPr>
              <a:t>项。 </a:t>
            </a:r>
            <a:r>
              <a:rPr lang="en-US" altLang="zh-CN" sz="2000" dirty="0">
                <a:solidFill>
                  <a:srgbClr val="000000"/>
                </a:solidFill>
                <a:latin typeface="Times New Roman" panose="02020603050405020304" pitchFamily="18" charset="0"/>
              </a:rPr>
              <a:t>M [X, a]</a:t>
            </a:r>
            <a:r>
              <a:rPr lang="zh-CN" altLang="en-US" sz="2000" dirty="0">
                <a:solidFill>
                  <a:srgbClr val="000000"/>
                </a:solidFill>
                <a:latin typeface="Times New Roman" panose="02020603050405020304" pitchFamily="18" charset="0"/>
              </a:rPr>
              <a:t>项是文法的一个</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产生式或者是出错信息。 </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000" dirty="0">
                <a:solidFill>
                  <a:srgbClr val="000000"/>
                </a:solidFill>
                <a:latin typeface="Times New Roman" panose="02020603050405020304" pitchFamily="18" charset="0"/>
              </a:rPr>
              <a:t>     </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000" dirty="0">
                <a:solidFill>
                  <a:srgbClr val="000000"/>
                </a:solidFill>
                <a:latin typeface="Times New Roman" panose="02020603050405020304" pitchFamily="18" charset="0"/>
              </a:rPr>
              <a:t>     例如，如果 </a:t>
            </a:r>
            <a:r>
              <a:rPr lang="en-US" altLang="zh-CN" sz="2000" dirty="0">
                <a:solidFill>
                  <a:srgbClr val="000000"/>
                </a:solidFill>
                <a:latin typeface="Times New Roman" panose="02020603050405020304" pitchFamily="18" charset="0"/>
              </a:rPr>
              <a:t>M [X, a] = {X </a:t>
            </a:r>
            <a:r>
              <a:rPr lang="en-US" altLang="zh-CN" sz="2000" dirty="0">
                <a:solidFill>
                  <a:srgbClr val="000000"/>
                </a:solidFill>
                <a:latin typeface="Times New Roman" panose="02020603050405020304" pitchFamily="18" charset="0"/>
                <a:sym typeface="Symbol" panose="05050102010706020507" pitchFamily="18" charset="2"/>
              </a:rPr>
              <a:t></a:t>
            </a:r>
            <a:r>
              <a:rPr lang="en-US" altLang="zh-CN" sz="2000" dirty="0">
                <a:solidFill>
                  <a:srgbClr val="000000"/>
                </a:solidFill>
                <a:latin typeface="Times New Roman" panose="02020603050405020304" pitchFamily="18" charset="0"/>
              </a:rPr>
              <a:t> UVW}</a:t>
            </a:r>
            <a:r>
              <a:rPr lang="zh-CN" altLang="en-US" sz="2000" dirty="0">
                <a:solidFill>
                  <a:srgbClr val="000000"/>
                </a:solidFill>
                <a:latin typeface="Times New Roman" panose="02020603050405020304" pitchFamily="18" charset="0"/>
              </a:rPr>
              <a:t>，则语法分析器用</a:t>
            </a:r>
            <a:r>
              <a:rPr lang="en-US" altLang="zh-CN" sz="2000" dirty="0">
                <a:solidFill>
                  <a:srgbClr val="000000"/>
                </a:solidFill>
                <a:latin typeface="Times New Roman" panose="02020603050405020304" pitchFamily="18" charset="0"/>
              </a:rPr>
              <a:t>WVU</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U</a:t>
            </a:r>
            <a:r>
              <a:rPr lang="zh-CN" altLang="en-US" sz="2000" dirty="0">
                <a:solidFill>
                  <a:srgbClr val="000000"/>
                </a:solidFill>
                <a:latin typeface="Times New Roman" panose="02020603050405020304" pitchFamily="18" charset="0"/>
              </a:rPr>
              <a:t>在栈顶）代替栈顶符号</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。如果 </a:t>
            </a:r>
            <a:r>
              <a:rPr lang="en-US" altLang="zh-CN" sz="2000" dirty="0">
                <a:solidFill>
                  <a:srgbClr val="000000"/>
                </a:solidFill>
                <a:latin typeface="Times New Roman" panose="02020603050405020304" pitchFamily="18" charset="0"/>
              </a:rPr>
              <a:t>M[X, a ] = error</a:t>
            </a:r>
            <a:r>
              <a:rPr lang="zh-CN" altLang="en-US" sz="2000" dirty="0">
                <a:solidFill>
                  <a:srgbClr val="000000"/>
                </a:solidFill>
                <a:latin typeface="Times New Roman" panose="02020603050405020304" pitchFamily="18" charset="0"/>
              </a:rPr>
              <a:t>，则语法分析器调用错误恢复程序。</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000" dirty="0">
                <a:solidFill>
                  <a:srgbClr val="000000"/>
                </a:solidFill>
                <a:latin typeface="Times New Roman" panose="02020603050405020304" pitchFamily="18" charset="0"/>
              </a:rPr>
              <a:t>语法分析器的行为可以用它的</a:t>
            </a:r>
            <a:r>
              <a:rPr lang="zh-CN" altLang="en-US" sz="2000" b="1" dirty="0">
                <a:latin typeface="Times New Roman" panose="02020603050405020304" pitchFamily="18" charset="0"/>
                <a:ea typeface="楷体_GB2312" pitchFamily="49" charset="-122"/>
              </a:rPr>
              <a:t>格局</a:t>
            </a:r>
            <a:r>
              <a:rPr lang="zh-CN" altLang="en-US" sz="2000" dirty="0">
                <a:solidFill>
                  <a:srgbClr val="000000"/>
                </a:solidFill>
                <a:latin typeface="Times New Roman" panose="02020603050405020304" pitchFamily="18" charset="0"/>
              </a:rPr>
              <a:t>来描述，格局中给出了栈的内容和</a:t>
            </a:r>
            <a:endParaRPr lang="zh-CN" altLang="en-US" sz="20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000" dirty="0">
                <a:solidFill>
                  <a:srgbClr val="000000"/>
                </a:solidFill>
                <a:latin typeface="Times New Roman" panose="02020603050405020304" pitchFamily="18" charset="0"/>
              </a:rPr>
              <a:t>剩余的输入。</a:t>
            </a:r>
            <a:endParaRPr lang="zh-CN" altLang="en-US" sz="2000" dirty="0">
              <a:latin typeface="Times New Roman" panose="02020603050405020304" pitchFamily="18" charset="0"/>
            </a:endParaRPr>
          </a:p>
        </p:txBody>
      </p:sp>
      <p:sp>
        <p:nvSpPr>
          <p:cNvPr id="70660" name="Text Box 5"/>
          <p:cNvSpPr txBox="1"/>
          <p:nvPr/>
        </p:nvSpPr>
        <p:spPr>
          <a:xfrm>
            <a:off x="611188" y="1052513"/>
            <a:ext cx="813752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latin typeface="Times New Roman" panose="02020603050405020304" pitchFamily="18" charset="0"/>
              </a:rPr>
              <a:t>预测分析程序如下工作： 假设</a:t>
            </a:r>
            <a:r>
              <a:rPr lang="en-US" altLang="zh-CN" sz="2000" b="1" dirty="0">
                <a:latin typeface="Times New Roman" panose="02020603050405020304" pitchFamily="18" charset="0"/>
              </a:rPr>
              <a:t>X </a:t>
            </a:r>
            <a:r>
              <a:rPr lang="zh-CN" altLang="en-US" sz="2000" b="1" dirty="0">
                <a:latin typeface="Times New Roman" panose="02020603050405020304" pitchFamily="18" charset="0"/>
              </a:rPr>
              <a:t>是栈顶当前的符号，</a:t>
            </a:r>
            <a:r>
              <a:rPr lang="en-US" altLang="zh-CN" sz="2000" b="1" dirty="0">
                <a:latin typeface="Times New Roman" panose="02020603050405020304" pitchFamily="18" charset="0"/>
              </a:rPr>
              <a:t>a</a:t>
            </a:r>
            <a:r>
              <a:rPr lang="zh-CN" altLang="en-US" sz="2000" b="1" dirty="0">
                <a:latin typeface="Times New Roman" panose="02020603050405020304" pitchFamily="18" charset="0"/>
              </a:rPr>
              <a:t>是当前输入符号</a:t>
            </a:r>
            <a:endParaRPr lang="zh-CN" altLang="en-US" sz="2000" b="1" dirty="0">
              <a:latin typeface="Times New Roman" panose="02020603050405020304" pitchFamily="18" charset="0"/>
            </a:endParaRPr>
          </a:p>
        </p:txBody>
      </p:sp>
    </p:spTree>
  </p:cSld>
  <p:clrMapOvr>
    <a:masterClrMapping/>
  </p:clrMapOvr>
  <p:transition spd="med">
    <p:cover dir="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71683" name="图片 4"/>
          <p:cNvPicPr>
            <a:picLocks noChangeAspect="1"/>
          </p:cNvPicPr>
          <p:nvPr/>
        </p:nvPicPr>
        <p:blipFill>
          <a:blip r:embed="rId1"/>
          <a:srcRect b="79662"/>
          <a:stretch>
            <a:fillRect/>
          </a:stretch>
        </p:blipFill>
        <p:spPr>
          <a:xfrm>
            <a:off x="144463" y="1052513"/>
            <a:ext cx="8875712" cy="863600"/>
          </a:xfrm>
          <a:prstGeom prst="rect">
            <a:avLst/>
          </a:prstGeom>
          <a:noFill/>
          <a:ln w="9525">
            <a:noFill/>
          </a:ln>
        </p:spPr>
      </p:pic>
      <p:pic>
        <p:nvPicPr>
          <p:cNvPr id="71684" name="图片 5"/>
          <p:cNvPicPr>
            <a:picLocks noChangeAspect="1"/>
          </p:cNvPicPr>
          <p:nvPr/>
        </p:nvPicPr>
        <p:blipFill>
          <a:blip r:embed="rId1"/>
          <a:srcRect l="15402" t="30399" r="8363" b="5898"/>
          <a:stretch>
            <a:fillRect/>
          </a:stretch>
        </p:blipFill>
        <p:spPr>
          <a:xfrm>
            <a:off x="477838" y="2276475"/>
            <a:ext cx="8208962" cy="3398838"/>
          </a:xfrm>
          <a:prstGeom prst="rect">
            <a:avLst/>
          </a:prstGeom>
          <a:noFill/>
          <a:ln w="9525">
            <a:noFill/>
          </a:ln>
        </p:spPr>
      </p:pic>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72707" name="Text Box 4"/>
          <p:cNvSpPr txBox="1"/>
          <p:nvPr/>
        </p:nvSpPr>
        <p:spPr>
          <a:xfrm>
            <a:off x="1042988" y="1052513"/>
            <a:ext cx="7437437" cy="3597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spcAft>
                <a:spcPct val="100000"/>
              </a:spcAft>
              <a:buNone/>
            </a:pPr>
            <a:r>
              <a:rPr lang="zh-CN" altLang="en-US" sz="2000" b="1" dirty="0">
                <a:solidFill>
                  <a:srgbClr val="009900"/>
                </a:solidFill>
                <a:latin typeface="Times New Roman" panose="02020603050405020304" pitchFamily="18" charset="0"/>
              </a:rPr>
              <a:t>算法 </a:t>
            </a:r>
            <a:r>
              <a:rPr lang="en-US" altLang="zh-CN" sz="2000" b="1" dirty="0">
                <a:solidFill>
                  <a:srgbClr val="009900"/>
                </a:solidFill>
                <a:latin typeface="Times New Roman" panose="02020603050405020304" pitchFamily="18" charset="0"/>
              </a:rPr>
              <a:t>4.20 </a:t>
            </a:r>
            <a:r>
              <a:rPr lang="zh-CN" altLang="en-US" sz="2000" b="1" dirty="0">
                <a:solidFill>
                  <a:srgbClr val="009900"/>
                </a:solidFill>
                <a:latin typeface="Times New Roman" panose="02020603050405020304" pitchFamily="18" charset="0"/>
              </a:rPr>
              <a:t>表驱动的预测语法分析</a:t>
            </a:r>
            <a:endParaRPr lang="zh-CN" altLang="en-US" sz="2000" b="1" dirty="0">
              <a:solidFill>
                <a:srgbClr val="0099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ea typeface="楷体_GB2312" pitchFamily="49" charset="-122"/>
              </a:rPr>
              <a:t>输入</a:t>
            </a:r>
            <a:r>
              <a:rPr lang="zh-CN" altLang="en-US" sz="2000" dirty="0">
                <a:solidFill>
                  <a:srgbClr val="000000"/>
                </a:solidFill>
                <a:latin typeface="Times New Roman" panose="02020603050405020304" pitchFamily="18" charset="0"/>
              </a:rPr>
              <a:t>：串</a:t>
            </a:r>
            <a:r>
              <a:rPr lang="en-US" altLang="zh-CN" sz="2000"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和文法</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的预测分析表</a:t>
            </a:r>
            <a:r>
              <a:rPr lang="en-US" altLang="zh-CN" sz="2000" dirty="0">
                <a:solidFill>
                  <a:srgbClr val="000000"/>
                </a:solidFill>
                <a:latin typeface="Times New Roman" panose="02020603050405020304" pitchFamily="18" charset="0"/>
              </a:rPr>
              <a:t>M</a:t>
            </a:r>
            <a:endParaRPr lang="en-US" altLang="zh-CN"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ea typeface="楷体_GB2312" pitchFamily="49" charset="-122"/>
              </a:rPr>
              <a:t>输出</a:t>
            </a: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属于</a:t>
            </a:r>
            <a:r>
              <a:rPr lang="en-US" altLang="zh-CN" sz="2000" dirty="0">
                <a:solidFill>
                  <a:srgbClr val="000000"/>
                </a:solidFill>
                <a:latin typeface="Times New Roman" panose="02020603050405020304" pitchFamily="18" charset="0"/>
              </a:rPr>
              <a:t>L(G)</a:t>
            </a:r>
            <a:r>
              <a:rPr lang="zh-CN" altLang="en-US" sz="2000" dirty="0">
                <a:solidFill>
                  <a:srgbClr val="000000"/>
                </a:solidFill>
                <a:latin typeface="Times New Roman" panose="02020603050405020304" pitchFamily="18" charset="0"/>
              </a:rPr>
              <a:t>，则输出</a:t>
            </a:r>
            <a:r>
              <a:rPr lang="en-US" altLang="zh-CN" sz="2000"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的最左推导，否则报告错误。</a:t>
            </a:r>
            <a:endParaRPr lang="zh-CN" altLang="en-US" sz="2000" dirty="0">
              <a:solidFill>
                <a:srgbClr val="000000"/>
              </a:solidFill>
              <a:latin typeface="Times New Roman" panose="02020603050405020304" pitchFamily="18" charset="0"/>
            </a:endParaRPr>
          </a:p>
          <a:p>
            <a:pPr marL="0" lvl="0" indent="0" algn="just" eaLnBrk="1" hangingPunct="1">
              <a:lnSpc>
                <a:spcPct val="150000"/>
              </a:lnSpc>
              <a:spcBef>
                <a:spcPct val="0"/>
              </a:spcBef>
              <a:buNone/>
            </a:pPr>
            <a:r>
              <a:rPr lang="zh-CN" altLang="en-US" sz="2000" dirty="0">
                <a:solidFill>
                  <a:srgbClr val="000000"/>
                </a:solidFill>
                <a:latin typeface="Times New Roman" panose="02020603050405020304" pitchFamily="18" charset="0"/>
                <a:ea typeface="楷体_GB2312" pitchFamily="49" charset="-122"/>
              </a:rPr>
              <a:t>方法</a:t>
            </a:r>
            <a:r>
              <a:rPr lang="zh-CN" altLang="en-US" sz="2000" dirty="0">
                <a:solidFill>
                  <a:srgbClr val="000000"/>
                </a:solidFill>
                <a:latin typeface="Times New Roman" panose="02020603050405020304" pitchFamily="18" charset="0"/>
              </a:rPr>
              <a:t>：开始时，语法分析器的格局是</a:t>
            </a:r>
            <a:r>
              <a:rPr lang="en-US" altLang="zh-CN" sz="2000" dirty="0">
                <a:solidFill>
                  <a:srgbClr val="000000"/>
                </a:solidFill>
                <a:latin typeface="Times New Roman" panose="02020603050405020304" pitchFamily="18" charset="0"/>
              </a:rPr>
              <a:t>$S</a:t>
            </a:r>
            <a:r>
              <a:rPr lang="zh-CN" altLang="en-US" sz="2000" dirty="0">
                <a:solidFill>
                  <a:srgbClr val="000000"/>
                </a:solidFill>
                <a:latin typeface="Times New Roman" panose="02020603050405020304" pitchFamily="18" charset="0"/>
              </a:rPr>
              <a:t>在栈里（其中</a:t>
            </a:r>
            <a:r>
              <a:rPr lang="en-US" altLang="zh-CN" sz="2000" dirty="0">
                <a:solidFill>
                  <a:srgbClr val="000000"/>
                </a:solidFill>
                <a:latin typeface="Times New Roman" panose="02020603050405020304" pitchFamily="18" charset="0"/>
              </a:rPr>
              <a:t>S</a:t>
            </a:r>
            <a:r>
              <a:rPr lang="zh-CN" altLang="en-US" sz="2000" dirty="0">
                <a:solidFill>
                  <a:srgbClr val="000000"/>
                </a:solidFill>
                <a:latin typeface="Times New Roman" panose="02020603050405020304" pitchFamily="18" charset="0"/>
              </a:rPr>
              <a:t>是</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的开始符号且在栈顶），</a:t>
            </a:r>
            <a:r>
              <a:rPr lang="en-US" altLang="zh-CN" sz="2000" dirty="0">
                <a:solidFill>
                  <a:srgbClr val="000000"/>
                </a:solidFill>
                <a:latin typeface="Times New Roman" panose="02020603050405020304" pitchFamily="18" charset="0"/>
              </a:rPr>
              <a:t>w$</a:t>
            </a:r>
            <a:r>
              <a:rPr lang="zh-CN" altLang="en-US" sz="2000" dirty="0">
                <a:solidFill>
                  <a:srgbClr val="000000"/>
                </a:solidFill>
                <a:latin typeface="Times New Roman" panose="02020603050405020304" pitchFamily="18" charset="0"/>
              </a:rPr>
              <a:t>在输入缓冲区。图</a:t>
            </a:r>
            <a:r>
              <a:rPr lang="en-US" altLang="zh-CN" sz="2000" dirty="0">
                <a:solidFill>
                  <a:srgbClr val="000000"/>
                </a:solidFill>
                <a:latin typeface="Times New Roman" panose="02020603050405020304" pitchFamily="18" charset="0"/>
              </a:rPr>
              <a:t>4-20</a:t>
            </a:r>
            <a:r>
              <a:rPr lang="zh-CN" altLang="en-US" sz="2000" dirty="0">
                <a:solidFill>
                  <a:srgbClr val="000000"/>
                </a:solidFill>
                <a:latin typeface="Times New Roman" panose="02020603050405020304" pitchFamily="18" charset="0"/>
              </a:rPr>
              <a:t>是用预测分析表</a:t>
            </a:r>
            <a:r>
              <a:rPr lang="en-US" altLang="zh-CN" sz="2000" dirty="0">
                <a:solidFill>
                  <a:srgbClr val="000000"/>
                </a:solidFill>
                <a:latin typeface="Times New Roman" panose="02020603050405020304" pitchFamily="18" charset="0"/>
              </a:rPr>
              <a:t>M</a:t>
            </a:r>
            <a:r>
              <a:rPr lang="zh-CN" altLang="en-US" sz="2000" dirty="0">
                <a:solidFill>
                  <a:srgbClr val="000000"/>
                </a:solidFill>
                <a:latin typeface="Times New Roman" panose="02020603050405020304" pitchFamily="18" charset="0"/>
              </a:rPr>
              <a:t>分析输入串的程序。</a:t>
            </a:r>
            <a:endParaRPr lang="zh-CN" altLang="en-US" sz="2000" dirty="0">
              <a:solidFill>
                <a:srgbClr val="000000"/>
              </a:solidFill>
              <a:latin typeface="Times New Roman" panose="02020603050405020304" pitchFamily="18" charset="0"/>
            </a:endParaRPr>
          </a:p>
          <a:p>
            <a:pPr marL="0" lvl="0" indent="0" eaLnBrk="1" hangingPunct="1">
              <a:spcBef>
                <a:spcPct val="0"/>
              </a:spcBef>
              <a:buNone/>
            </a:pPr>
            <a:r>
              <a:rPr lang="zh-CN" altLang="en-US" sz="2000" b="1" dirty="0">
                <a:solidFill>
                  <a:srgbClr val="000000"/>
                </a:solidFill>
                <a:latin typeface="Times New Roman" panose="02020603050405020304" pitchFamily="18" charset="0"/>
              </a:rPr>
              <a:t>                 </a:t>
            </a:r>
            <a:endParaRPr lang="zh-CN" altLang="en-US" sz="2000" b="1" dirty="0">
              <a:solidFill>
                <a:srgbClr val="000000"/>
              </a:solidFill>
              <a:latin typeface="Times New Roman" panose="02020603050405020304" pitchFamily="18" charset="0"/>
            </a:endParaRPr>
          </a:p>
          <a:p>
            <a:pPr marL="0" lvl="0" indent="0" eaLnBrk="1" hangingPunct="1">
              <a:spcBef>
                <a:spcPct val="0"/>
              </a:spcBef>
              <a:buNone/>
            </a:pPr>
            <a:r>
              <a:rPr lang="zh-CN" altLang="en-US" sz="2000" b="1" dirty="0">
                <a:solidFill>
                  <a:srgbClr val="000000"/>
                </a:solidFill>
                <a:latin typeface="Times New Roman" panose="02020603050405020304" pitchFamily="18" charset="0"/>
              </a:rPr>
              <a:t>                                </a:t>
            </a:r>
            <a:endParaRPr lang="zh-CN" altLang="en-US" sz="2000" dirty="0">
              <a:latin typeface="Times New Roman" panose="02020603050405020304" pitchFamily="18" charset="0"/>
            </a:endParaRPr>
          </a:p>
        </p:txBody>
      </p:sp>
    </p:spTree>
  </p:cSld>
  <p:clrMapOvr>
    <a:masterClrMapping/>
  </p:clrMapOvr>
  <p:transition spd="med">
    <p:strips dir="l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73731" name="图片 1"/>
          <p:cNvPicPr>
            <a:picLocks noChangeAspect="1"/>
          </p:cNvPicPr>
          <p:nvPr/>
        </p:nvPicPr>
        <p:blipFill>
          <a:blip r:embed="rId1"/>
          <a:stretch>
            <a:fillRect/>
          </a:stretch>
        </p:blipFill>
        <p:spPr>
          <a:xfrm>
            <a:off x="179388" y="1196975"/>
            <a:ext cx="8775700" cy="4824413"/>
          </a:xfrm>
          <a:prstGeom prst="rect">
            <a:avLst/>
          </a:prstGeom>
          <a:noFill/>
          <a:ln w="9525">
            <a:noFill/>
          </a:ln>
        </p:spPr>
      </p:pic>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74755" name="Picture 4"/>
          <p:cNvPicPr>
            <a:picLocks noChangeAspect="1"/>
          </p:cNvPicPr>
          <p:nvPr/>
        </p:nvPicPr>
        <p:blipFill>
          <a:blip r:embed="rId1"/>
          <a:stretch>
            <a:fillRect/>
          </a:stretch>
        </p:blipFill>
        <p:spPr>
          <a:xfrm>
            <a:off x="250825" y="1773238"/>
            <a:ext cx="8569325" cy="4537075"/>
          </a:xfrm>
          <a:prstGeom prst="rect">
            <a:avLst/>
          </a:prstGeom>
          <a:noFill/>
          <a:ln w="9525">
            <a:noFill/>
          </a:ln>
        </p:spPr>
      </p:pic>
      <p:sp>
        <p:nvSpPr>
          <p:cNvPr id="74756" name="Rectangle 5"/>
          <p:cNvSpPr/>
          <p:nvPr/>
        </p:nvSpPr>
        <p:spPr>
          <a:xfrm>
            <a:off x="1116013" y="573088"/>
            <a:ext cx="62642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914400" lvl="2" indent="0" eaLnBrk="1" hangingPunct="1">
              <a:spcBef>
                <a:spcPct val="0"/>
              </a:spcBef>
              <a:buNone/>
            </a:pPr>
            <a:r>
              <a:rPr lang="en-US" altLang="zh-CN" dirty="0">
                <a:solidFill>
                  <a:srgbClr val="0000FF"/>
                </a:solidFill>
                <a:latin typeface="Times New Roman" panose="02020603050405020304" pitchFamily="18" charset="0"/>
              </a:rPr>
              <a:t>E→TE’                E’ → +TE’ |ε          </a:t>
            </a:r>
            <a:endParaRPr lang="en-US" altLang="zh-CN" dirty="0">
              <a:solidFill>
                <a:srgbClr val="0000FF"/>
              </a:solidFill>
              <a:latin typeface="Times New Roman" panose="02020603050405020304" pitchFamily="18" charset="0"/>
            </a:endParaRPr>
          </a:p>
          <a:p>
            <a:pPr marL="914400" lvl="2" indent="0" eaLnBrk="1" hangingPunct="1">
              <a:spcBef>
                <a:spcPct val="0"/>
              </a:spcBef>
              <a:buNone/>
            </a:pPr>
            <a:r>
              <a:rPr lang="en-US" altLang="zh-CN" dirty="0">
                <a:solidFill>
                  <a:srgbClr val="0000FF"/>
                </a:solidFill>
                <a:latin typeface="Times New Roman" panose="02020603050405020304" pitchFamily="18" charset="0"/>
              </a:rPr>
              <a:t>T →FT’               T’ →*FT’ |ε        </a:t>
            </a:r>
            <a:endParaRPr lang="en-US" altLang="zh-CN" dirty="0">
              <a:solidFill>
                <a:srgbClr val="0000FF"/>
              </a:solidFill>
              <a:latin typeface="Times New Roman" panose="02020603050405020304" pitchFamily="18" charset="0"/>
            </a:endParaRPr>
          </a:p>
          <a:p>
            <a:pPr marL="914400" lvl="2" indent="0" eaLnBrk="1" hangingPunct="1">
              <a:spcBef>
                <a:spcPct val="0"/>
              </a:spcBef>
              <a:buNone/>
            </a:pPr>
            <a:r>
              <a:rPr lang="en-US" altLang="zh-CN" dirty="0">
                <a:solidFill>
                  <a:srgbClr val="0000FF"/>
                </a:solidFill>
                <a:latin typeface="Times New Roman" panose="02020603050405020304" pitchFamily="18" charset="0"/>
              </a:rPr>
              <a:t>F→(E)|id</a:t>
            </a:r>
            <a:endParaRPr lang="en-US" altLang="zh-CN" dirty="0">
              <a:solidFill>
                <a:srgbClr val="0000FF"/>
              </a:solidFill>
              <a:latin typeface="Times New Roman" panose="02020603050405020304" pitchFamily="18" charset="0"/>
            </a:endParaRPr>
          </a:p>
        </p:txBody>
      </p:sp>
    </p:spTree>
  </p:cSld>
  <p:clrMapOvr>
    <a:masterClrMapping/>
  </p:clrMapOvr>
  <p:transition spd="med">
    <p:strip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267" name="Text Box 5"/>
          <p:cNvSpPr txBox="1"/>
          <p:nvPr/>
        </p:nvSpPr>
        <p:spPr>
          <a:xfrm>
            <a:off x="563563" y="985838"/>
            <a:ext cx="705643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上下文无关文法包含如下四个部分：</a:t>
            </a:r>
            <a:endParaRPr lang="zh-CN" altLang="en-US" sz="2400" dirty="0">
              <a:solidFill>
                <a:srgbClr val="000000"/>
              </a:solidFill>
              <a:latin typeface="Times New Roman" panose="02020603050405020304" pitchFamily="18" charset="0"/>
            </a:endParaRPr>
          </a:p>
        </p:txBody>
      </p:sp>
      <p:sp>
        <p:nvSpPr>
          <p:cNvPr id="7" name="Text Box 7"/>
          <p:cNvSpPr txBox="1"/>
          <p:nvPr/>
        </p:nvSpPr>
        <p:spPr>
          <a:xfrm>
            <a:off x="1016000" y="1489075"/>
            <a:ext cx="72723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一个终结符集合。</a:t>
            </a:r>
            <a:endParaRPr lang="zh-CN" altLang="en-US" sz="2400" dirty="0">
              <a:solidFill>
                <a:srgbClr val="000000"/>
              </a:solidFill>
              <a:latin typeface="Times New Roman" panose="02020603050405020304" pitchFamily="18" charset="0"/>
            </a:endParaRPr>
          </a:p>
        </p:txBody>
      </p:sp>
      <p:sp>
        <p:nvSpPr>
          <p:cNvPr id="8" name="Text Box 8"/>
          <p:cNvSpPr txBox="1"/>
          <p:nvPr/>
        </p:nvSpPr>
        <p:spPr>
          <a:xfrm>
            <a:off x="1016000" y="2065338"/>
            <a:ext cx="67691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一个非终结符集合。</a:t>
            </a:r>
            <a:endParaRPr lang="zh-CN" altLang="en-US" sz="2400" dirty="0">
              <a:solidFill>
                <a:srgbClr val="000000"/>
              </a:solidFill>
              <a:latin typeface="Times New Roman" panose="02020603050405020304" pitchFamily="18" charset="0"/>
            </a:endParaRPr>
          </a:p>
        </p:txBody>
      </p:sp>
      <p:sp>
        <p:nvSpPr>
          <p:cNvPr id="9" name="Text Box 9"/>
          <p:cNvSpPr txBox="1"/>
          <p:nvPr/>
        </p:nvSpPr>
        <p:spPr>
          <a:xfrm>
            <a:off x="981075" y="2600325"/>
            <a:ext cx="7704138"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3. </a:t>
            </a:r>
            <a:r>
              <a:rPr lang="zh-CN" altLang="en-US" sz="2400" dirty="0">
                <a:solidFill>
                  <a:srgbClr val="000000"/>
                </a:solidFill>
                <a:latin typeface="Times New Roman" panose="02020603050405020304" pitchFamily="18" charset="0"/>
              </a:rPr>
              <a:t>一个产生式集合。每个产生式具有一个左部和一个</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右部，左部和右部由箭头连接，左部是一个非终结</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符，右部是终结符和（或）非终结符序列。</a:t>
            </a:r>
            <a:endParaRPr lang="zh-CN" altLang="en-US" sz="2400" dirty="0">
              <a:solidFill>
                <a:srgbClr val="000000"/>
              </a:solidFill>
              <a:latin typeface="Times New Roman" panose="02020603050405020304" pitchFamily="18" charset="0"/>
            </a:endParaRPr>
          </a:p>
        </p:txBody>
      </p:sp>
      <p:sp>
        <p:nvSpPr>
          <p:cNvPr id="10" name="Text Box 10"/>
          <p:cNvSpPr txBox="1"/>
          <p:nvPr/>
        </p:nvSpPr>
        <p:spPr>
          <a:xfrm>
            <a:off x="944563" y="4152900"/>
            <a:ext cx="77771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一个开始符号。开始符号是一个指定的非终结符。</a:t>
            </a:r>
            <a:endParaRPr lang="zh-CN" altLang="en-US" sz="2400" dirty="0">
              <a:solidFill>
                <a:srgbClr val="000000"/>
              </a:solidFill>
              <a:latin typeface="Times New Roman" panose="02020603050405020304" pitchFamily="18" charset="0"/>
            </a:endParaRPr>
          </a:p>
        </p:txBody>
      </p:sp>
      <p:sp>
        <p:nvSpPr>
          <p:cNvPr id="11272" name="Text Box 12"/>
          <p:cNvSpPr txBox="1"/>
          <p:nvPr/>
        </p:nvSpPr>
        <p:spPr>
          <a:xfrm>
            <a:off x="611188" y="4784725"/>
            <a:ext cx="8075612" cy="1477963"/>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FF0000"/>
                </a:solidFill>
                <a:latin typeface="Times New Roman" panose="02020603050405020304" pitchFamily="18" charset="0"/>
              </a:rPr>
              <a:t>约定：</a:t>
            </a:r>
            <a:r>
              <a:rPr lang="zh-CN" altLang="en-US" sz="2000" b="1" dirty="0">
                <a:solidFill>
                  <a:srgbClr val="993366"/>
                </a:solidFill>
                <a:latin typeface="Times New Roman" panose="02020603050405020304" pitchFamily="18" charset="0"/>
              </a:rPr>
              <a:t>定义语法时只需列出文法的产生式，把以开始符号为左部的产生式列在最前面。</a:t>
            </a:r>
            <a:endParaRPr lang="zh-CN" altLang="en-US" sz="2000" b="1" dirty="0">
              <a:solidFill>
                <a:srgbClr val="993366"/>
              </a:solidFill>
              <a:latin typeface="Times New Roman" panose="02020603050405020304" pitchFamily="18" charset="0"/>
            </a:endParaRPr>
          </a:p>
          <a:p>
            <a:pPr marL="0" lvl="0" indent="0" eaLnBrk="1" hangingPunct="1">
              <a:spcBef>
                <a:spcPct val="50000"/>
              </a:spcBef>
              <a:buNone/>
            </a:pPr>
            <a:r>
              <a:rPr lang="zh-CN" altLang="en-US" sz="2000" b="1" dirty="0">
                <a:latin typeface="Times New Roman" panose="02020603050405020304" pitchFamily="18" charset="0"/>
              </a:rPr>
              <a:t>以后的讨论中假设：</a:t>
            </a:r>
            <a:r>
              <a:rPr lang="zh-CN" altLang="en-US" sz="2000" dirty="0">
                <a:solidFill>
                  <a:srgbClr val="000000"/>
                </a:solidFill>
                <a:latin typeface="Times New Roman" panose="02020603050405020304" pitchFamily="18" charset="0"/>
              </a:rPr>
              <a:t>数字、</a:t>
            </a:r>
            <a:r>
              <a:rPr lang="en-US" altLang="zh-CN" sz="2000" dirty="0">
                <a:solidFill>
                  <a:srgbClr val="000000"/>
                </a:solidFill>
                <a:latin typeface="Times New Roman" panose="02020603050405020304" pitchFamily="18" charset="0"/>
              </a:rPr>
              <a:t>&lt;=</a:t>
            </a:r>
            <a:r>
              <a:rPr lang="zh-CN" altLang="en-US" sz="2000" dirty="0">
                <a:solidFill>
                  <a:srgbClr val="000000"/>
                </a:solidFill>
                <a:latin typeface="Times New Roman" panose="02020603050405020304" pitchFamily="18" charset="0"/>
              </a:rPr>
              <a:t>等符号、黑体字符串为终结符，斜体为非终结符。</a:t>
            </a:r>
            <a:endParaRPr lang="zh-CN" altLang="en-US" sz="2000" dirty="0">
              <a:solidFill>
                <a:srgbClr val="000000"/>
              </a:solidFill>
              <a:latin typeface="Times New Roman" panose="02020603050405020304" pitchFamily="18" charset="0"/>
            </a:endParaRPr>
          </a:p>
        </p:txBody>
      </p:sp>
      <p:sp>
        <p:nvSpPr>
          <p:cNvPr id="12" name="Rectangle 3"/>
          <p:cNvSpPr txBox="1">
            <a:spLocks noChangeArrowheads="1"/>
          </p:cNvSpPr>
          <p:nvPr/>
        </p:nvSpPr>
        <p:spPr bwMode="auto">
          <a:xfrm>
            <a:off x="179388" y="430213"/>
            <a:ext cx="8229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4.2.1 </a:t>
            </a:r>
            <a:r>
              <a:rPr kumimoji="0" lang="zh-CN" altLang="en-US" sz="2800" b="1" i="0" u="none" strike="noStrike" kern="0" cap="none" spc="0" normalizeH="0" baseline="0" noProof="0" dirty="0" smtClean="0">
                <a:ln>
                  <a:noFill/>
                </a:ln>
                <a:solidFill>
                  <a:srgbClr val="660033"/>
                </a:solidFill>
                <a:effectLst/>
                <a:highlight>
                  <a:srgbClr val="FFFF00"/>
                </a:highlight>
                <a:uLnTx/>
                <a:uFillTx/>
                <a:latin typeface="宋体" panose="02010600030101010101" pitchFamily="2" charset="-122"/>
                <a:ea typeface="+mn-ea"/>
                <a:cs typeface="Times New Roman" panose="02020603050405020304" pitchFamily="18" charset="0"/>
              </a:rPr>
              <a:t>上下文无关文法的正式定义</a:t>
            </a:r>
            <a:endParaRPr kumimoji="0" lang="zh-CN" altLang="en-US" sz="2800" b="1" i="0" u="none" strike="noStrike" kern="0" cap="none" spc="0" normalizeH="0" baseline="0" noProof="0" dirty="0" smtClean="0">
              <a:ln>
                <a:noFill/>
              </a:ln>
              <a:solidFill>
                <a:srgbClr val="660033"/>
              </a:solidFill>
              <a:effectLst/>
              <a:highlight>
                <a:srgbClr val="FFFF00"/>
              </a:highlight>
              <a:uLnTx/>
              <a:uFillTx/>
              <a:latin typeface="宋体" panose="02010600030101010101" pitchFamily="2" charset="-122"/>
              <a:ea typeface="+mn-ea"/>
              <a:cs typeface="Times New Roman" panose="02020603050405020304" pitchFamily="18" charset="0"/>
            </a:endParaRPr>
          </a:p>
        </p:txBody>
      </p:sp>
      <p:sp>
        <p:nvSpPr>
          <p:cNvPr id="13" name="AutoShape 5"/>
          <p:cNvSpPr>
            <a:spLocks noChangeArrowheads="1"/>
          </p:cNvSpPr>
          <p:nvPr/>
        </p:nvSpPr>
        <p:spPr bwMode="auto">
          <a:xfrm>
            <a:off x="6372225" y="168275"/>
            <a:ext cx="1584325" cy="792163"/>
          </a:xfrm>
          <a:prstGeom prst="wedgeRoundRectCallout">
            <a:avLst>
              <a:gd name="adj1" fmla="val -88116"/>
              <a:gd name="adj2" fmla="val 60480"/>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重点！！</a:t>
            </a:r>
            <a:endPar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75779" name="Group 4"/>
          <p:cNvGrpSpPr/>
          <p:nvPr/>
        </p:nvGrpSpPr>
        <p:grpSpPr>
          <a:xfrm>
            <a:off x="179388" y="692150"/>
            <a:ext cx="8569325" cy="1006475"/>
            <a:chOff x="113" y="436"/>
            <a:chExt cx="5398" cy="634"/>
          </a:xfrm>
        </p:grpSpPr>
        <p:pic>
          <p:nvPicPr>
            <p:cNvPr id="75809" name="Picture 5"/>
            <p:cNvPicPr>
              <a:picLocks noChangeAspect="1"/>
            </p:cNvPicPr>
            <p:nvPr/>
          </p:nvPicPr>
          <p:blipFill>
            <a:blip r:embed="rId1"/>
            <a:stretch>
              <a:fillRect/>
            </a:stretch>
          </p:blipFill>
          <p:spPr>
            <a:xfrm>
              <a:off x="113" y="436"/>
              <a:ext cx="5398" cy="364"/>
            </a:xfrm>
            <a:prstGeom prst="rect">
              <a:avLst/>
            </a:prstGeom>
            <a:noFill/>
            <a:ln w="9525">
              <a:noFill/>
            </a:ln>
          </p:spPr>
        </p:pic>
        <p:sp>
          <p:nvSpPr>
            <p:cNvPr id="75810" name="Text Box 6"/>
            <p:cNvSpPr txBox="1"/>
            <p:nvPr/>
          </p:nvSpPr>
          <p:spPr>
            <a:xfrm>
              <a:off x="158" y="436"/>
              <a:ext cx="5353" cy="63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l"/>
              </a:pPr>
              <a:r>
                <a:rPr lang="zh-CN" altLang="en-US" b="1" dirty="0">
                  <a:solidFill>
                    <a:srgbClr val="660033"/>
                  </a:solidFill>
                  <a:latin typeface="华文新魏" panose="02010800040101010101" pitchFamily="2" charset="-122"/>
                  <a:ea typeface="华文新魏" panose="02010800040101010101" pitchFamily="2" charset="-122"/>
                </a:rPr>
                <a:t>例</a:t>
              </a:r>
              <a:r>
                <a:rPr lang="en-US" altLang="zh-CN" sz="2600" b="1" dirty="0">
                  <a:solidFill>
                    <a:srgbClr val="660033"/>
                  </a:solidFill>
                  <a:latin typeface="华文新魏" panose="02010800040101010101" pitchFamily="2" charset="-122"/>
                  <a:ea typeface="华文新魏" panose="02010800040101010101" pitchFamily="2" charset="-122"/>
                </a:rPr>
                <a:t>4.5</a:t>
              </a:r>
              <a:r>
                <a:rPr lang="en-US" altLang="zh-CN" b="1" dirty="0">
                  <a:solidFill>
                    <a:srgbClr val="660033"/>
                  </a:solidFill>
                  <a:latin typeface="华文新魏" panose="02010800040101010101" pitchFamily="2" charset="-122"/>
                  <a:ea typeface="华文新魏" panose="02010800040101010101" pitchFamily="2" charset="-122"/>
                </a:rPr>
                <a:t>    </a:t>
              </a:r>
              <a:r>
                <a:rPr lang="zh-CN" altLang="en-US" sz="2800" b="1" dirty="0">
                  <a:solidFill>
                    <a:srgbClr val="660033"/>
                  </a:solidFill>
                  <a:latin typeface="华文新魏" panose="02010800040101010101" pitchFamily="2" charset="-122"/>
                  <a:ea typeface="华文新魏" panose="02010800040101010101" pitchFamily="2" charset="-122"/>
                </a:rPr>
                <a:t>按预测分析程序，对于输入 </a:t>
              </a:r>
              <a:r>
                <a:rPr lang="en-US" altLang="zh-CN" sz="2800" b="1" dirty="0">
                  <a:solidFill>
                    <a:srgbClr val="660033"/>
                  </a:solidFill>
                  <a:latin typeface="华文新魏" panose="02010800040101010101" pitchFamily="2" charset="-122"/>
                  <a:ea typeface="华文新魏" panose="02010800040101010101" pitchFamily="2" charset="-122"/>
                </a:rPr>
                <a:t>id+id*id </a:t>
              </a:r>
              <a:r>
                <a:rPr lang="zh-CN" altLang="en-US" sz="2800" b="1" dirty="0">
                  <a:solidFill>
                    <a:srgbClr val="660033"/>
                  </a:solidFill>
                  <a:latin typeface="华文新魏" panose="02010800040101010101" pitchFamily="2" charset="-122"/>
                  <a:ea typeface="华文新魏" panose="02010800040101010101" pitchFamily="2" charset="-122"/>
                </a:rPr>
                <a:t>所作动作如下所示：</a:t>
              </a:r>
              <a:endParaRPr lang="zh-CN" altLang="en-US" sz="2800" b="1" dirty="0">
                <a:solidFill>
                  <a:srgbClr val="660033"/>
                </a:solidFill>
                <a:latin typeface="华文新魏" panose="02010800040101010101" pitchFamily="2" charset="-122"/>
                <a:ea typeface="华文新魏" panose="02010800040101010101" pitchFamily="2" charset="-122"/>
              </a:endParaRPr>
            </a:p>
          </p:txBody>
        </p:sp>
      </p:grpSp>
      <p:grpSp>
        <p:nvGrpSpPr>
          <p:cNvPr id="75780" name="Group 7"/>
          <p:cNvGrpSpPr/>
          <p:nvPr/>
        </p:nvGrpSpPr>
        <p:grpSpPr>
          <a:xfrm>
            <a:off x="827088" y="1774825"/>
            <a:ext cx="792162" cy="396875"/>
            <a:chOff x="385" y="845"/>
            <a:chExt cx="499" cy="250"/>
          </a:xfrm>
        </p:grpSpPr>
        <p:sp>
          <p:nvSpPr>
            <p:cNvPr id="75807" name="Line 8"/>
            <p:cNvSpPr/>
            <p:nvPr/>
          </p:nvSpPr>
          <p:spPr>
            <a:xfrm>
              <a:off x="385" y="1071"/>
              <a:ext cx="499" cy="0"/>
            </a:xfrm>
            <a:prstGeom prst="line">
              <a:avLst/>
            </a:prstGeom>
            <a:ln w="19050" cap="flat" cmpd="sng">
              <a:solidFill>
                <a:srgbClr val="006600"/>
              </a:solidFill>
              <a:prstDash val="solid"/>
              <a:headEnd type="none" w="med" len="med"/>
              <a:tailEnd type="none" w="med" len="med"/>
            </a:ln>
          </p:spPr>
        </p:sp>
        <p:sp>
          <p:nvSpPr>
            <p:cNvPr id="75808" name="Text Box 9"/>
            <p:cNvSpPr txBox="1"/>
            <p:nvPr/>
          </p:nvSpPr>
          <p:spPr>
            <a:xfrm>
              <a:off x="431"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660033"/>
                  </a:solidFill>
                  <a:latin typeface="宋体" panose="02010600030101010101" pitchFamily="2" charset="-122"/>
                </a:rPr>
                <a:t>栈</a:t>
              </a:r>
              <a:endParaRPr lang="zh-CN" altLang="en-US" sz="2000" b="1" dirty="0">
                <a:solidFill>
                  <a:srgbClr val="660033"/>
                </a:solidFill>
                <a:latin typeface="宋体" panose="02010600030101010101" pitchFamily="2" charset="-122"/>
              </a:endParaRPr>
            </a:p>
          </p:txBody>
        </p:sp>
      </p:grpSp>
      <p:grpSp>
        <p:nvGrpSpPr>
          <p:cNvPr id="75781" name="Group 10"/>
          <p:cNvGrpSpPr/>
          <p:nvPr/>
        </p:nvGrpSpPr>
        <p:grpSpPr>
          <a:xfrm>
            <a:off x="3492500" y="1774825"/>
            <a:ext cx="1008063" cy="396875"/>
            <a:chOff x="1156" y="845"/>
            <a:chExt cx="499" cy="250"/>
          </a:xfrm>
        </p:grpSpPr>
        <p:sp>
          <p:nvSpPr>
            <p:cNvPr id="75805" name="Line 11"/>
            <p:cNvSpPr/>
            <p:nvPr/>
          </p:nvSpPr>
          <p:spPr>
            <a:xfrm>
              <a:off x="1156" y="1071"/>
              <a:ext cx="499" cy="0"/>
            </a:xfrm>
            <a:prstGeom prst="line">
              <a:avLst/>
            </a:prstGeom>
            <a:ln w="19050" cap="flat" cmpd="sng">
              <a:solidFill>
                <a:srgbClr val="006600"/>
              </a:solidFill>
              <a:prstDash val="solid"/>
              <a:headEnd type="none" w="med" len="med"/>
              <a:tailEnd type="none" w="med" len="med"/>
            </a:ln>
          </p:spPr>
        </p:sp>
        <p:sp>
          <p:nvSpPr>
            <p:cNvPr id="75806" name="Text Box 12"/>
            <p:cNvSpPr txBox="1"/>
            <p:nvPr/>
          </p:nvSpPr>
          <p:spPr>
            <a:xfrm>
              <a:off x="1202"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660033"/>
                  </a:solidFill>
                  <a:latin typeface="宋体" panose="02010600030101010101" pitchFamily="2" charset="-122"/>
                </a:rPr>
                <a:t>输 入</a:t>
              </a:r>
              <a:endParaRPr lang="zh-CN" altLang="en-US" sz="2000" b="1" dirty="0">
                <a:solidFill>
                  <a:srgbClr val="660033"/>
                </a:solidFill>
                <a:latin typeface="宋体" panose="02010600030101010101" pitchFamily="2" charset="-122"/>
              </a:endParaRPr>
            </a:p>
          </p:txBody>
        </p:sp>
      </p:grpSp>
      <p:grpSp>
        <p:nvGrpSpPr>
          <p:cNvPr id="75782" name="Group 13"/>
          <p:cNvGrpSpPr/>
          <p:nvPr/>
        </p:nvGrpSpPr>
        <p:grpSpPr>
          <a:xfrm>
            <a:off x="6659563" y="1774825"/>
            <a:ext cx="1008062" cy="396875"/>
            <a:chOff x="1973" y="845"/>
            <a:chExt cx="453" cy="250"/>
          </a:xfrm>
        </p:grpSpPr>
        <p:sp>
          <p:nvSpPr>
            <p:cNvPr id="75803" name="Line 14"/>
            <p:cNvSpPr/>
            <p:nvPr/>
          </p:nvSpPr>
          <p:spPr>
            <a:xfrm>
              <a:off x="1973" y="1071"/>
              <a:ext cx="453" cy="0"/>
            </a:xfrm>
            <a:prstGeom prst="line">
              <a:avLst/>
            </a:prstGeom>
            <a:ln w="19050" cap="flat" cmpd="sng">
              <a:solidFill>
                <a:srgbClr val="006600"/>
              </a:solidFill>
              <a:prstDash val="solid"/>
              <a:headEnd type="none" w="med" len="med"/>
              <a:tailEnd type="none" w="med" len="med"/>
            </a:ln>
          </p:spPr>
        </p:sp>
        <p:sp>
          <p:nvSpPr>
            <p:cNvPr id="75804" name="Text Box 15"/>
            <p:cNvSpPr txBox="1"/>
            <p:nvPr/>
          </p:nvSpPr>
          <p:spPr>
            <a:xfrm>
              <a:off x="2018"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660033"/>
                  </a:solidFill>
                  <a:latin typeface="宋体" panose="02010600030101010101" pitchFamily="2" charset="-122"/>
                </a:rPr>
                <a:t>输 出</a:t>
              </a:r>
              <a:endParaRPr lang="zh-CN" altLang="en-US" sz="2000" b="1" dirty="0">
                <a:solidFill>
                  <a:srgbClr val="660033"/>
                </a:solidFill>
                <a:latin typeface="宋体" panose="02010600030101010101" pitchFamily="2" charset="-122"/>
              </a:endParaRPr>
            </a:p>
          </p:txBody>
        </p:sp>
      </p:grpSp>
      <p:sp>
        <p:nvSpPr>
          <p:cNvPr id="217104" name="Text Box 16"/>
          <p:cNvSpPr txBox="1"/>
          <p:nvPr/>
        </p:nvSpPr>
        <p:spPr>
          <a:xfrm>
            <a:off x="395288" y="2276475"/>
            <a:ext cx="8064500" cy="4054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50000"/>
              </a:spcBef>
              <a:buNone/>
            </a:pPr>
            <a:r>
              <a:rPr lang="en-US" altLang="zh-CN" sz="2000" b="1" dirty="0">
                <a:solidFill>
                  <a:srgbClr val="006600"/>
                </a:solidFill>
                <a:latin typeface="宋体" panose="02010600030101010101" pitchFamily="2" charset="-122"/>
              </a:rPr>
              <a:t>1  $E                  id+id*id$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2  $E</a:t>
            </a:r>
            <a:r>
              <a:rPr lang="en-US" altLang="zh-CN" sz="2000" b="1" dirty="0">
                <a:solidFill>
                  <a:srgbClr val="006600"/>
                </a:solidFill>
                <a:latin typeface="Arial" panose="020B0604020202020204" pitchFamily="34" charset="0"/>
              </a:rPr>
              <a:t>′</a:t>
            </a:r>
            <a:r>
              <a:rPr lang="en-US" altLang="zh-CN" sz="2000" b="1" dirty="0">
                <a:solidFill>
                  <a:srgbClr val="006600"/>
                </a:solidFill>
                <a:latin typeface="宋体" panose="02010600030101010101" pitchFamily="2" charset="-122"/>
              </a:rPr>
              <a:t>T               id+id*id$                E—</a:t>
            </a:r>
            <a:r>
              <a:rPr lang="zh-CN" altLang="en-US" sz="2000" b="1" dirty="0">
                <a:solidFill>
                  <a:srgbClr val="006600"/>
                </a:solidFill>
                <a:latin typeface="宋体" panose="02010600030101010101" pitchFamily="2" charset="-122"/>
              </a:rPr>
              <a:t>＞</a:t>
            </a:r>
            <a:r>
              <a:rPr lang="en-US" altLang="zh-CN" sz="2000" b="1" dirty="0">
                <a:solidFill>
                  <a:srgbClr val="006600"/>
                </a:solidFill>
                <a:latin typeface="宋体" panose="02010600030101010101" pitchFamily="2" charset="-122"/>
              </a:rPr>
              <a:t>TE′</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3  $E′T′F            id+id*id$                T</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a:t>
            </a:r>
            <a:r>
              <a:rPr lang="en-US" altLang="zh-CN" sz="2000" b="1" dirty="0">
                <a:solidFill>
                  <a:srgbClr val="006600"/>
                </a:solidFill>
                <a:latin typeface="宋体" panose="02010600030101010101" pitchFamily="2" charset="-122"/>
              </a:rPr>
              <a:t>FT′</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4  $E′T′id           id+id*id$                F</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a:t>
            </a:r>
            <a:r>
              <a:rPr lang="en-US" altLang="zh-CN" sz="2000" b="1" dirty="0">
                <a:solidFill>
                  <a:srgbClr val="006600"/>
                </a:solidFill>
                <a:latin typeface="宋体" panose="02010600030101010101" pitchFamily="2" charset="-122"/>
              </a:rPr>
              <a:t>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5  $E′T′               +id*id$                      </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6  $E′                  +id*id$                T′</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a:t>
            </a:r>
            <a:r>
              <a:rPr lang="el-GR" altLang="zh-CN" sz="2000" b="1" dirty="0">
                <a:solidFill>
                  <a:srgbClr val="006600"/>
                </a:solidFill>
                <a:latin typeface="宋体" panose="02010600030101010101" pitchFamily="2" charset="-122"/>
              </a:rPr>
              <a:t>ε</a:t>
            </a:r>
            <a:endParaRPr lang="el-GR"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7  $E′T +              +id*id$                E′</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 </a:t>
            </a:r>
            <a:r>
              <a:rPr lang="en-US" altLang="zh-CN" sz="2000" b="1" dirty="0">
                <a:solidFill>
                  <a:srgbClr val="006600"/>
                </a:solidFill>
                <a:latin typeface="宋体" panose="02010600030101010101" pitchFamily="2" charset="-122"/>
              </a:rPr>
              <a:t>+TE′</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AutoNum type="arabicPlain" startAt="8"/>
            </a:pPr>
            <a:r>
              <a:rPr lang="en-US" altLang="zh-CN" sz="2000" b="1" dirty="0">
                <a:solidFill>
                  <a:srgbClr val="006600"/>
                </a:solidFill>
                <a:latin typeface="宋体" panose="02010600030101010101" pitchFamily="2" charset="-122"/>
              </a:rPr>
              <a:t>$E′T                  id*id$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AutoNum type="arabicPlain" startAt="8"/>
            </a:pPr>
            <a:r>
              <a:rPr lang="en-US" altLang="zh-CN" sz="2000" b="1" dirty="0">
                <a:solidFill>
                  <a:srgbClr val="006600"/>
                </a:solidFill>
                <a:latin typeface="宋体" panose="02010600030101010101" pitchFamily="2" charset="-122"/>
              </a:rPr>
              <a:t>$E′T′F               id*id$                T—</a:t>
            </a:r>
            <a:r>
              <a:rPr lang="zh-CN" altLang="en-US" sz="2000" b="1" dirty="0">
                <a:solidFill>
                  <a:srgbClr val="006600"/>
                </a:solidFill>
                <a:latin typeface="宋体" panose="02010600030101010101" pitchFamily="2" charset="-122"/>
              </a:rPr>
              <a:t>＞ </a:t>
            </a:r>
            <a:r>
              <a:rPr lang="en-US" altLang="zh-CN" sz="2000" b="1" dirty="0">
                <a:solidFill>
                  <a:srgbClr val="006600"/>
                </a:solidFill>
                <a:latin typeface="宋体" panose="02010600030101010101" pitchFamily="2" charset="-122"/>
              </a:rPr>
              <a:t>FT′</a:t>
            </a:r>
            <a:endParaRPr lang="en-US" altLang="zh-CN" sz="2000" b="1" dirty="0">
              <a:solidFill>
                <a:srgbClr val="006600"/>
              </a:solidFill>
              <a:latin typeface="宋体" panose="02010600030101010101" pitchFamily="2" charset="-122"/>
            </a:endParaRPr>
          </a:p>
        </p:txBody>
      </p:sp>
      <p:sp>
        <p:nvSpPr>
          <p:cNvPr id="217105" name="AutoShape 17"/>
          <p:cNvSpPr/>
          <p:nvPr/>
        </p:nvSpPr>
        <p:spPr>
          <a:xfrm>
            <a:off x="4067175" y="1268413"/>
            <a:ext cx="2736850" cy="1223962"/>
          </a:xfrm>
          <a:prstGeom prst="cloudCallout">
            <a:avLst>
              <a:gd name="adj1" fmla="val -144546"/>
              <a:gd name="adj2" fmla="val 50389"/>
            </a:avLst>
          </a:prstGeom>
          <a:noFill/>
          <a:ln w="9525" cap="flat" cmpd="sng">
            <a:solidFill>
              <a:srgbClr val="660066"/>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dirty="0">
                <a:solidFill>
                  <a:srgbClr val="660066"/>
                </a:solidFill>
                <a:latin typeface="Arial" panose="020B0604020202020204" pitchFamily="34" charset="0"/>
              </a:rPr>
              <a:t>M[ E, id ]</a:t>
            </a:r>
            <a:endParaRPr lang="en-US" altLang="zh-CN" sz="2000" b="1" dirty="0">
              <a:solidFill>
                <a:srgbClr val="660066"/>
              </a:solidFill>
              <a:latin typeface="Arial" panose="020B0604020202020204" pitchFamily="34" charset="0"/>
            </a:endParaRPr>
          </a:p>
          <a:p>
            <a:pPr marL="0" lvl="0" indent="0">
              <a:spcBef>
                <a:spcPct val="0"/>
              </a:spcBef>
              <a:buNone/>
            </a:pPr>
            <a:r>
              <a:rPr lang="en-US" altLang="zh-CN" sz="2000" b="1" i="1" dirty="0">
                <a:solidFill>
                  <a:srgbClr val="660066"/>
                </a:solidFill>
                <a:latin typeface="Arial" panose="020B0604020202020204" pitchFamily="34" charset="0"/>
              </a:rPr>
              <a:t>= </a:t>
            </a:r>
            <a:r>
              <a:rPr lang="en-US" altLang="zh-CN" sz="2000" b="1" dirty="0">
                <a:solidFill>
                  <a:srgbClr val="660066"/>
                </a:solidFill>
                <a:latin typeface="Arial" panose="020B0604020202020204" pitchFamily="34" charset="0"/>
              </a:rPr>
              <a:t>E  —</a:t>
            </a:r>
            <a:r>
              <a:rPr lang="zh-CN" altLang="en-US" sz="2000" b="1" dirty="0">
                <a:solidFill>
                  <a:srgbClr val="660066"/>
                </a:solidFill>
                <a:latin typeface="Arial" panose="020B0604020202020204" pitchFamily="34" charset="0"/>
              </a:rPr>
              <a:t>＞</a:t>
            </a:r>
            <a:r>
              <a:rPr lang="en-US" altLang="zh-CN" sz="2000" b="1" dirty="0">
                <a:solidFill>
                  <a:srgbClr val="660066"/>
                </a:solidFill>
                <a:latin typeface="Arial" panose="020B0604020202020204" pitchFamily="34" charset="0"/>
              </a:rPr>
              <a:t>TE′</a:t>
            </a:r>
            <a:endParaRPr lang="en-US" altLang="zh-CN" sz="2000" b="1" dirty="0">
              <a:solidFill>
                <a:srgbClr val="660066"/>
              </a:solidFill>
              <a:latin typeface="Arial" panose="020B0604020202020204" pitchFamily="34" charset="0"/>
            </a:endParaRPr>
          </a:p>
        </p:txBody>
      </p:sp>
      <p:sp>
        <p:nvSpPr>
          <p:cNvPr id="217106" name="AutoShape 18"/>
          <p:cNvSpPr/>
          <p:nvPr/>
        </p:nvSpPr>
        <p:spPr>
          <a:xfrm>
            <a:off x="4067175" y="1268413"/>
            <a:ext cx="2736850" cy="1223962"/>
          </a:xfrm>
          <a:prstGeom prst="cloudCallout">
            <a:avLst>
              <a:gd name="adj1" fmla="val -134454"/>
              <a:gd name="adj2" fmla="val 89690"/>
            </a:avLst>
          </a:prstGeom>
          <a:noFill/>
          <a:ln w="9525" cap="flat" cmpd="sng">
            <a:solidFill>
              <a:srgbClr val="660066"/>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dirty="0">
                <a:solidFill>
                  <a:srgbClr val="660066"/>
                </a:solidFill>
                <a:latin typeface="Arial" panose="020B0604020202020204" pitchFamily="34" charset="0"/>
              </a:rPr>
              <a:t>M[ T, id ]</a:t>
            </a:r>
            <a:endParaRPr lang="en-US" altLang="zh-CN" sz="2000" b="1" dirty="0">
              <a:solidFill>
                <a:srgbClr val="660066"/>
              </a:solidFill>
              <a:latin typeface="Arial" panose="020B0604020202020204" pitchFamily="34" charset="0"/>
            </a:endParaRPr>
          </a:p>
          <a:p>
            <a:pPr marL="0" lvl="0" indent="0">
              <a:spcBef>
                <a:spcPct val="0"/>
              </a:spcBef>
              <a:buNone/>
            </a:pPr>
            <a:r>
              <a:rPr lang="en-US" altLang="zh-CN" sz="2000" b="1" i="1" dirty="0">
                <a:solidFill>
                  <a:srgbClr val="660066"/>
                </a:solidFill>
                <a:latin typeface="Arial" panose="020B0604020202020204" pitchFamily="34" charset="0"/>
              </a:rPr>
              <a:t>= </a:t>
            </a:r>
            <a:r>
              <a:rPr lang="en-US" altLang="zh-CN" sz="2000" b="1" dirty="0">
                <a:solidFill>
                  <a:srgbClr val="660066"/>
                </a:solidFill>
                <a:latin typeface="Arial" panose="020B0604020202020204" pitchFamily="34" charset="0"/>
              </a:rPr>
              <a:t>T  —</a:t>
            </a:r>
            <a:r>
              <a:rPr lang="zh-CN" altLang="en-US" sz="2000" b="1" dirty="0">
                <a:solidFill>
                  <a:srgbClr val="660066"/>
                </a:solidFill>
                <a:latin typeface="Arial" panose="020B0604020202020204" pitchFamily="34" charset="0"/>
              </a:rPr>
              <a:t>＞</a:t>
            </a:r>
            <a:r>
              <a:rPr lang="en-US" altLang="zh-CN" sz="2000" b="1" dirty="0">
                <a:solidFill>
                  <a:srgbClr val="660066"/>
                </a:solidFill>
                <a:latin typeface="Arial" panose="020B0604020202020204" pitchFamily="34" charset="0"/>
              </a:rPr>
              <a:t>FT′</a:t>
            </a:r>
            <a:endParaRPr lang="en-US" altLang="zh-CN" sz="2000" b="1" dirty="0">
              <a:solidFill>
                <a:srgbClr val="660066"/>
              </a:solidFill>
              <a:latin typeface="Arial" panose="020B0604020202020204" pitchFamily="34" charset="0"/>
            </a:endParaRPr>
          </a:p>
        </p:txBody>
      </p:sp>
      <p:grpSp>
        <p:nvGrpSpPr>
          <p:cNvPr id="217107" name="Group 19"/>
          <p:cNvGrpSpPr/>
          <p:nvPr/>
        </p:nvGrpSpPr>
        <p:grpSpPr>
          <a:xfrm>
            <a:off x="2339975" y="4076700"/>
            <a:ext cx="3600450" cy="1439863"/>
            <a:chOff x="1474" y="2659"/>
            <a:chExt cx="2268" cy="907"/>
          </a:xfrm>
        </p:grpSpPr>
        <p:pic>
          <p:nvPicPr>
            <p:cNvPr id="75800" name="Picture 20"/>
            <p:cNvPicPr>
              <a:picLocks noChangeAspect="1"/>
            </p:cNvPicPr>
            <p:nvPr/>
          </p:nvPicPr>
          <p:blipFill>
            <a:blip r:embed="rId1"/>
            <a:stretch>
              <a:fillRect/>
            </a:stretch>
          </p:blipFill>
          <p:spPr>
            <a:xfrm>
              <a:off x="1655" y="2659"/>
              <a:ext cx="2041" cy="907"/>
            </a:xfrm>
            <a:prstGeom prst="rect">
              <a:avLst/>
            </a:prstGeom>
            <a:noFill/>
            <a:ln w="9525">
              <a:noFill/>
            </a:ln>
          </p:spPr>
        </p:pic>
        <p:sp>
          <p:nvSpPr>
            <p:cNvPr id="75801" name="Text Box 21"/>
            <p:cNvSpPr txBox="1"/>
            <p:nvPr/>
          </p:nvSpPr>
          <p:spPr>
            <a:xfrm>
              <a:off x="1655" y="2704"/>
              <a:ext cx="2087" cy="82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50000"/>
                </a:spcBef>
                <a:buNone/>
              </a:pPr>
              <a:r>
                <a:rPr lang="en-US" altLang="zh-CN" sz="4000" b="1" dirty="0">
                  <a:solidFill>
                    <a:srgbClr val="CC3300"/>
                  </a:solidFill>
                  <a:latin typeface="Arial" panose="020B0604020202020204" pitchFamily="34" charset="0"/>
                  <a:ea typeface="隶书" panose="02010509060101010101" pitchFamily="49" charset="-122"/>
                </a:rPr>
                <a:t>    </a:t>
              </a:r>
              <a:r>
                <a:rPr lang="zh-CN" altLang="en-US" sz="4000" b="1" dirty="0">
                  <a:solidFill>
                    <a:srgbClr val="CC3300"/>
                  </a:solidFill>
                  <a:latin typeface="Arial" panose="020B0604020202020204" pitchFamily="34" charset="0"/>
                  <a:ea typeface="隶书" panose="02010509060101010101" pitchFamily="49" charset="-122"/>
                </a:rPr>
                <a:t>左部出栈，右部反序压栈</a:t>
              </a:r>
              <a:endParaRPr lang="zh-CN" altLang="en-US" sz="4000" b="1" dirty="0">
                <a:solidFill>
                  <a:srgbClr val="CC3300"/>
                </a:solidFill>
                <a:latin typeface="Arial" panose="020B0604020202020204" pitchFamily="34" charset="0"/>
                <a:ea typeface="隶书" panose="02010509060101010101" pitchFamily="49" charset="-122"/>
              </a:endParaRPr>
            </a:p>
          </p:txBody>
        </p:sp>
        <p:sp>
          <p:nvSpPr>
            <p:cNvPr id="75802" name="AutoShape 22"/>
            <p:cNvSpPr/>
            <p:nvPr/>
          </p:nvSpPr>
          <p:spPr>
            <a:xfrm>
              <a:off x="1474" y="2749"/>
              <a:ext cx="454" cy="408"/>
            </a:xfrm>
            <a:prstGeom prst="flowChartExtract">
              <a:avLst/>
            </a:prstGeom>
            <a:solidFill>
              <a:srgbClr val="FFFF00"/>
            </a:solidFill>
            <a:ln w="9525" cap="flat" cmpd="sng">
              <a:solidFill>
                <a:srgbClr val="660066"/>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3600" b="1" dirty="0">
                  <a:solidFill>
                    <a:srgbClr val="CC0000"/>
                  </a:solidFill>
                  <a:latin typeface="Arial" panose="020B0604020202020204" pitchFamily="34" charset="0"/>
                </a:rPr>
                <a:t>!</a:t>
              </a:r>
              <a:endParaRPr lang="en-US" altLang="zh-CN" sz="3600" b="1" dirty="0">
                <a:solidFill>
                  <a:srgbClr val="CC0000"/>
                </a:solidFill>
                <a:latin typeface="Arial" panose="020B0604020202020204" pitchFamily="34" charset="0"/>
              </a:endParaRPr>
            </a:p>
          </p:txBody>
        </p:sp>
      </p:grpSp>
      <p:sp>
        <p:nvSpPr>
          <p:cNvPr id="217111" name="AutoShape 23"/>
          <p:cNvSpPr/>
          <p:nvPr/>
        </p:nvSpPr>
        <p:spPr>
          <a:xfrm>
            <a:off x="4067175" y="1268413"/>
            <a:ext cx="2736850" cy="1223962"/>
          </a:xfrm>
          <a:prstGeom prst="cloudCallout">
            <a:avLst>
              <a:gd name="adj1" fmla="val -122157"/>
              <a:gd name="adj2" fmla="val 127690"/>
            </a:avLst>
          </a:prstGeom>
          <a:noFill/>
          <a:ln w="9525" cap="flat" cmpd="sng">
            <a:solidFill>
              <a:srgbClr val="660066"/>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dirty="0">
                <a:solidFill>
                  <a:srgbClr val="660066"/>
                </a:solidFill>
                <a:latin typeface="Arial" panose="020B0604020202020204" pitchFamily="34" charset="0"/>
              </a:rPr>
              <a:t>M[F, id ]</a:t>
            </a:r>
            <a:endParaRPr lang="en-US" altLang="zh-CN" sz="2000" b="1" dirty="0">
              <a:solidFill>
                <a:srgbClr val="660066"/>
              </a:solidFill>
              <a:latin typeface="Arial" panose="020B0604020202020204" pitchFamily="34" charset="0"/>
            </a:endParaRPr>
          </a:p>
          <a:p>
            <a:pPr marL="0" lvl="0" indent="0">
              <a:spcBef>
                <a:spcPct val="0"/>
              </a:spcBef>
              <a:buNone/>
            </a:pPr>
            <a:r>
              <a:rPr lang="en-US" altLang="zh-CN" sz="2000" b="1" i="1" dirty="0">
                <a:solidFill>
                  <a:srgbClr val="660066"/>
                </a:solidFill>
                <a:latin typeface="Arial" panose="020B0604020202020204" pitchFamily="34" charset="0"/>
              </a:rPr>
              <a:t>= </a:t>
            </a:r>
            <a:r>
              <a:rPr lang="en-US" altLang="zh-CN" sz="2000" b="1" dirty="0">
                <a:solidFill>
                  <a:srgbClr val="660066"/>
                </a:solidFill>
                <a:latin typeface="Arial" panose="020B0604020202020204" pitchFamily="34" charset="0"/>
              </a:rPr>
              <a:t>F  —</a:t>
            </a:r>
            <a:r>
              <a:rPr lang="zh-CN" altLang="en-US" sz="2000" b="1" dirty="0">
                <a:solidFill>
                  <a:srgbClr val="660066"/>
                </a:solidFill>
                <a:latin typeface="Arial" panose="020B0604020202020204" pitchFamily="34" charset="0"/>
              </a:rPr>
              <a:t>＞</a:t>
            </a:r>
            <a:r>
              <a:rPr lang="en-US" altLang="zh-CN" sz="2000" b="1" dirty="0">
                <a:solidFill>
                  <a:srgbClr val="660066"/>
                </a:solidFill>
                <a:latin typeface="Arial" panose="020B0604020202020204" pitchFamily="34" charset="0"/>
              </a:rPr>
              <a:t>id</a:t>
            </a:r>
            <a:endParaRPr lang="en-US" altLang="zh-CN" sz="2000" b="1" dirty="0">
              <a:solidFill>
                <a:srgbClr val="660066"/>
              </a:solidFill>
              <a:latin typeface="Arial" panose="020B0604020202020204" pitchFamily="34" charset="0"/>
            </a:endParaRPr>
          </a:p>
        </p:txBody>
      </p:sp>
      <p:sp>
        <p:nvSpPr>
          <p:cNvPr id="217112" name="AutoShape 24"/>
          <p:cNvSpPr/>
          <p:nvPr/>
        </p:nvSpPr>
        <p:spPr>
          <a:xfrm>
            <a:off x="4067175" y="1268413"/>
            <a:ext cx="2736850" cy="1223962"/>
          </a:xfrm>
          <a:prstGeom prst="cloudCallout">
            <a:avLst>
              <a:gd name="adj1" fmla="val -118907"/>
              <a:gd name="adj2" fmla="val 164139"/>
            </a:avLst>
          </a:prstGeom>
          <a:noFill/>
          <a:ln w="9525" cap="flat" cmpd="sng">
            <a:solidFill>
              <a:srgbClr val="660066"/>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000" b="1" dirty="0">
                <a:solidFill>
                  <a:srgbClr val="660066"/>
                </a:solidFill>
                <a:latin typeface="Arial" panose="020B0604020202020204" pitchFamily="34" charset="0"/>
              </a:rPr>
              <a:t>匹配，</a:t>
            </a:r>
            <a:r>
              <a:rPr lang="en-US" altLang="zh-CN" sz="2000" b="1" dirty="0">
                <a:solidFill>
                  <a:srgbClr val="660066"/>
                </a:solidFill>
                <a:latin typeface="Arial" panose="020B0604020202020204" pitchFamily="34" charset="0"/>
              </a:rPr>
              <a:t>id</a:t>
            </a:r>
            <a:r>
              <a:rPr lang="zh-CN" altLang="en-US" sz="2000" b="1" dirty="0">
                <a:solidFill>
                  <a:srgbClr val="660066"/>
                </a:solidFill>
                <a:latin typeface="Arial" panose="020B0604020202020204" pitchFamily="34" charset="0"/>
              </a:rPr>
              <a:t>出栈</a:t>
            </a:r>
            <a:endParaRPr lang="zh-CN" altLang="en-US" sz="2000" b="1" dirty="0">
              <a:solidFill>
                <a:srgbClr val="660066"/>
              </a:solidFill>
              <a:latin typeface="Arial" panose="020B0604020202020204" pitchFamily="34" charset="0"/>
            </a:endParaRPr>
          </a:p>
          <a:p>
            <a:pPr marL="0" lvl="0" indent="0" algn="ctr">
              <a:spcBef>
                <a:spcPct val="0"/>
              </a:spcBef>
              <a:buNone/>
            </a:pPr>
            <a:r>
              <a:rPr lang="zh-CN" altLang="en-US" sz="2000" b="1" dirty="0">
                <a:solidFill>
                  <a:srgbClr val="660066"/>
                </a:solidFill>
                <a:latin typeface="Arial" panose="020B0604020202020204" pitchFamily="34" charset="0"/>
              </a:rPr>
              <a:t>输入串指针后移</a:t>
            </a:r>
            <a:endParaRPr lang="zh-CN" altLang="en-US" sz="2000" b="1" dirty="0">
              <a:solidFill>
                <a:srgbClr val="660066"/>
              </a:solidFill>
              <a:latin typeface="Arial" panose="020B0604020202020204" pitchFamily="34" charset="0"/>
            </a:endParaRPr>
          </a:p>
        </p:txBody>
      </p:sp>
      <p:grpSp>
        <p:nvGrpSpPr>
          <p:cNvPr id="217113" name="Group 25"/>
          <p:cNvGrpSpPr/>
          <p:nvPr/>
        </p:nvGrpSpPr>
        <p:grpSpPr>
          <a:xfrm>
            <a:off x="8027988" y="1844675"/>
            <a:ext cx="504825" cy="1368425"/>
            <a:chOff x="5057" y="1162"/>
            <a:chExt cx="318" cy="862"/>
          </a:xfrm>
        </p:grpSpPr>
        <p:sp>
          <p:nvSpPr>
            <p:cNvPr id="217114" name="Text Box 26"/>
            <p:cNvSpPr txBox="1">
              <a:spLocks noChangeArrowheads="1"/>
            </p:cNvSpPr>
            <p:nvPr/>
          </p:nvSpPr>
          <p:spPr bwMode="auto">
            <a:xfrm>
              <a:off x="5057" y="1162"/>
              <a:ext cx="272" cy="28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rPr>
                <a:t>X</a:t>
              </a:r>
              <a:endPar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endParaRPr>
            </a:p>
          </p:txBody>
        </p:sp>
        <p:sp>
          <p:nvSpPr>
            <p:cNvPr id="217115" name="Text Box 27"/>
            <p:cNvSpPr txBox="1">
              <a:spLocks noChangeArrowheads="1"/>
            </p:cNvSpPr>
            <p:nvPr/>
          </p:nvSpPr>
          <p:spPr bwMode="auto">
            <a:xfrm>
              <a:off x="5103" y="1736"/>
              <a:ext cx="272" cy="28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rPr>
                <a:t>a</a:t>
              </a:r>
              <a:endPar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endParaRPr>
            </a:p>
          </p:txBody>
        </p:sp>
      </p:grpSp>
      <p:sp>
        <p:nvSpPr>
          <p:cNvPr id="217116" name="Text Box 28"/>
          <p:cNvSpPr txBox="1"/>
          <p:nvPr/>
        </p:nvSpPr>
        <p:spPr>
          <a:xfrm>
            <a:off x="8459788" y="1844675"/>
            <a:ext cx="433387"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E</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17" name="Text Box 29"/>
          <p:cNvSpPr txBox="1"/>
          <p:nvPr/>
        </p:nvSpPr>
        <p:spPr>
          <a:xfrm>
            <a:off x="84597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18" name="Text Box 30"/>
          <p:cNvSpPr txBox="1"/>
          <p:nvPr/>
        </p:nvSpPr>
        <p:spPr>
          <a:xfrm>
            <a:off x="8459788" y="1844675"/>
            <a:ext cx="433387"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19" name="Text Box 31"/>
          <p:cNvSpPr txBox="1"/>
          <p:nvPr/>
        </p:nvSpPr>
        <p:spPr>
          <a:xfrm>
            <a:off x="84597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20" name="Text Box 32"/>
          <p:cNvSpPr txBox="1"/>
          <p:nvPr/>
        </p:nvSpPr>
        <p:spPr>
          <a:xfrm>
            <a:off x="8459788" y="1844675"/>
            <a:ext cx="433387"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F</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21" name="Text Box 33"/>
          <p:cNvSpPr txBox="1"/>
          <p:nvPr/>
        </p:nvSpPr>
        <p:spPr>
          <a:xfrm>
            <a:off x="84597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22" name="Text Box 34"/>
          <p:cNvSpPr txBox="1"/>
          <p:nvPr/>
        </p:nvSpPr>
        <p:spPr>
          <a:xfrm>
            <a:off x="8459788" y="1844675"/>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7123" name="Text Box 35"/>
          <p:cNvSpPr txBox="1"/>
          <p:nvPr/>
        </p:nvSpPr>
        <p:spPr>
          <a:xfrm>
            <a:off x="84597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17113"/>
                                        </p:tgtEl>
                                        <p:attrNameLst>
                                          <p:attrName>style.visibility</p:attrName>
                                        </p:attrNameLst>
                                      </p:cBhvr>
                                      <p:to>
                                        <p:strVal val="visible"/>
                                      </p:to>
                                    </p:set>
                                    <p:animEffect transition="in" filter="slide(fromRight)">
                                      <p:cBhvr>
                                        <p:cTn id="7" dur="500"/>
                                        <p:tgtEl>
                                          <p:spTgt spid="2171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7104">
                                            <p:txEl>
                                              <p:charRg st="0" end="33"/>
                                            </p:txEl>
                                          </p:spTgt>
                                        </p:tgtEl>
                                        <p:attrNameLst>
                                          <p:attrName>style.visibility</p:attrName>
                                        </p:attrNameLst>
                                      </p:cBhvr>
                                      <p:to>
                                        <p:strVal val="visible"/>
                                      </p:to>
                                    </p:set>
                                    <p:animEffect transition="in" filter="slide(fromBottom)">
                                      <p:cBhvr>
                                        <p:cTn id="12" dur="500"/>
                                        <p:tgtEl>
                                          <p:spTgt spid="217104">
                                            <p:txEl>
                                              <p:charRg st="0" end="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217116"/>
                                        </p:tgtEl>
                                        <p:attrNameLst>
                                          <p:attrName>style.visibility</p:attrName>
                                        </p:attrNameLst>
                                      </p:cBhvr>
                                      <p:to>
                                        <p:strVal val="visible"/>
                                      </p:to>
                                    </p:set>
                                    <p:animEffect transition="in" filter="slide(fromRight)">
                                      <p:cBhvr>
                                        <p:cTn id="17" dur="500"/>
                                        <p:tgtEl>
                                          <p:spTgt spid="217116"/>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217117"/>
                                        </p:tgtEl>
                                        <p:attrNameLst>
                                          <p:attrName>style.visibility</p:attrName>
                                        </p:attrNameLst>
                                      </p:cBhvr>
                                      <p:to>
                                        <p:strVal val="visible"/>
                                      </p:to>
                                    </p:set>
                                    <p:animEffect transition="in" filter="slide(fromRight)">
                                      <p:cBhvr>
                                        <p:cTn id="20" dur="500"/>
                                        <p:tgtEl>
                                          <p:spTgt spid="21711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17105"/>
                                        </p:tgtEl>
                                        <p:attrNameLst>
                                          <p:attrName>style.visibility</p:attrName>
                                        </p:attrNameLst>
                                      </p:cBhvr>
                                      <p:to>
                                        <p:strVal val="visible"/>
                                      </p:to>
                                    </p:set>
                                    <p:animEffect transition="in" filter="fade">
                                      <p:cBhvr>
                                        <p:cTn id="25" dur="1000"/>
                                        <p:tgtEl>
                                          <p:spTgt spid="217105"/>
                                        </p:tgtEl>
                                      </p:cBhvr>
                                    </p:animEffect>
                                    <p:anim calcmode="lin" valueType="num">
                                      <p:cBhvr>
                                        <p:cTn id="26" dur="1000" fill="hold"/>
                                        <p:tgtEl>
                                          <p:spTgt spid="217105"/>
                                        </p:tgtEl>
                                        <p:attrNameLst>
                                          <p:attrName>ppt_x</p:attrName>
                                        </p:attrNameLst>
                                      </p:cBhvr>
                                      <p:tavLst>
                                        <p:tav tm="0">
                                          <p:val>
                                            <p:strVal val="#ppt_x"/>
                                          </p:val>
                                        </p:tav>
                                        <p:tav tm="100000">
                                          <p:val>
                                            <p:strVal val="#ppt_x"/>
                                          </p:val>
                                        </p:tav>
                                      </p:tavLst>
                                    </p:anim>
                                    <p:anim calcmode="lin" valueType="num">
                                      <p:cBhvr>
                                        <p:cTn id="27" dur="1000" fill="hold"/>
                                        <p:tgtEl>
                                          <p:spTgt spid="21710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17104">
                                            <p:txEl>
                                              <p:charRg st="33" end="87"/>
                                            </p:txEl>
                                          </p:spTgt>
                                        </p:tgtEl>
                                        <p:attrNameLst>
                                          <p:attrName>style.visibility</p:attrName>
                                        </p:attrNameLst>
                                      </p:cBhvr>
                                      <p:to>
                                        <p:strVal val="visible"/>
                                      </p:to>
                                    </p:set>
                                    <p:animEffect transition="in" filter="slide(fromBottom)">
                                      <p:cBhvr>
                                        <p:cTn id="32" dur="500"/>
                                        <p:tgtEl>
                                          <p:spTgt spid="217104">
                                            <p:txEl>
                                              <p:charRg st="33" end="87"/>
                                            </p:txEl>
                                          </p:spTgt>
                                        </p:tgtEl>
                                      </p:cBhvr>
                                    </p:animEffect>
                                  </p:childTnLst>
                                </p:cTn>
                              </p:par>
                            </p:childTnLst>
                          </p:cTn>
                        </p:par>
                        <p:par>
                          <p:cTn id="33" fill="hold">
                            <p:stCondLst>
                              <p:cond delay="500"/>
                            </p:stCondLst>
                            <p:childTnLst>
                              <p:par>
                                <p:cTn id="34" presetID="26" presetClass="entr" presetSubtype="0" fill="hold" nodeType="afterEffect">
                                  <p:stCondLst>
                                    <p:cond delay="0"/>
                                  </p:stCondLst>
                                  <p:childTnLst>
                                    <p:set>
                                      <p:cBhvr>
                                        <p:cTn id="35" dur="1" fill="hold">
                                          <p:stCondLst>
                                            <p:cond delay="0"/>
                                          </p:stCondLst>
                                        </p:cTn>
                                        <p:tgtEl>
                                          <p:spTgt spid="217107"/>
                                        </p:tgtEl>
                                        <p:attrNameLst>
                                          <p:attrName>style.visibility</p:attrName>
                                        </p:attrNameLst>
                                      </p:cBhvr>
                                      <p:to>
                                        <p:strVal val="visible"/>
                                      </p:to>
                                    </p:set>
                                    <p:animEffect transition="in" filter="wipe(down)">
                                      <p:cBhvr>
                                        <p:cTn id="36" dur="580">
                                          <p:stCondLst>
                                            <p:cond delay="0"/>
                                          </p:stCondLst>
                                        </p:cTn>
                                        <p:tgtEl>
                                          <p:spTgt spid="217107"/>
                                        </p:tgtEl>
                                      </p:cBhvr>
                                    </p:animEffect>
                                    <p:anim calcmode="lin" valueType="num">
                                      <p:cBhvr>
                                        <p:cTn id="37" dur="1822" tmFilter="0,0; 0.14,0.36; 0.43,0.73; 0.71,0.91; 1.0,1.0">
                                          <p:stCondLst>
                                            <p:cond delay="0"/>
                                          </p:stCondLst>
                                        </p:cTn>
                                        <p:tgtEl>
                                          <p:spTgt spid="217107"/>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17107"/>
                                        </p:tgtEl>
                                        <p:attrNameLst>
                                          <p:attrName>ppt_y</p:attrName>
                                        </p:attrNameLst>
                                      </p:cBhvr>
                                      <p:tavLst>
                                        <p:tav tm="0" fmla="#ppt_y-sin(pi*$)/3">
                                          <p:val>
                                            <p:fltVal val="0.500000"/>
                                          </p:val>
                                        </p:tav>
                                        <p:tav tm="100000">
                                          <p:val>
                                            <p:fltVal val="1.000000"/>
                                          </p:val>
                                        </p:tav>
                                      </p:tavLst>
                                    </p:anim>
                                    <p:anim calcmode="lin" valueType="num">
                                      <p:cBhvr>
                                        <p:cTn id="39" dur="664" tmFilter="0, 0; 0.125,0.2665; 0.25,0.4; 0.375,0.465; 0.5,0.5;  0.625,0.535; 0.75,0.6; 0.875,0.7335; 1,1">
                                          <p:stCondLst>
                                            <p:cond delay="664"/>
                                          </p:stCondLst>
                                        </p:cTn>
                                        <p:tgtEl>
                                          <p:spTgt spid="217107"/>
                                        </p:tgtEl>
                                        <p:attrNameLst>
                                          <p:attrName>ppt_y</p:attrName>
                                        </p:attrNameLst>
                                      </p:cBhvr>
                                      <p:tavLst>
                                        <p:tav tm="0" fmla="#ppt_y-sin(pi*$)/9">
                                          <p:val>
                                            <p:fltVal val="0.000000"/>
                                          </p:val>
                                        </p:tav>
                                        <p:tav tm="100000">
                                          <p:val>
                                            <p:fltVal val="1.000000"/>
                                          </p:val>
                                        </p:tav>
                                      </p:tavLst>
                                    </p:anim>
                                    <p:anim calcmode="lin" valueType="num">
                                      <p:cBhvr>
                                        <p:cTn id="40" dur="332" tmFilter="0, 0; 0.125,0.2665; 0.25,0.4; 0.375,0.465; 0.5,0.5;  0.625,0.535; 0.75,0.6; 0.875,0.7335; 1,1">
                                          <p:stCondLst>
                                            <p:cond delay="1324"/>
                                          </p:stCondLst>
                                        </p:cTn>
                                        <p:tgtEl>
                                          <p:spTgt spid="217107"/>
                                        </p:tgtEl>
                                        <p:attrNameLst>
                                          <p:attrName>ppt_y</p:attrName>
                                        </p:attrNameLst>
                                      </p:cBhvr>
                                      <p:tavLst>
                                        <p:tav tm="0" fmla="#ppt_y-sin(pi*$)/27">
                                          <p:val>
                                            <p:fltVal val="0.000000"/>
                                          </p:val>
                                        </p:tav>
                                        <p:tav tm="100000">
                                          <p:val>
                                            <p:fltVal val="1.000000"/>
                                          </p:val>
                                        </p:tav>
                                      </p:tavLst>
                                    </p:anim>
                                    <p:anim calcmode="lin" valueType="num">
                                      <p:cBhvr>
                                        <p:cTn id="41" dur="164" tmFilter="0, 0; 0.125,0.2665; 0.25,0.4; 0.375,0.465; 0.5,0.5;  0.625,0.535; 0.75,0.6; 0.875,0.7335; 1,1">
                                          <p:stCondLst>
                                            <p:cond delay="1656"/>
                                          </p:stCondLst>
                                        </p:cTn>
                                        <p:tgtEl>
                                          <p:spTgt spid="217107"/>
                                        </p:tgtEl>
                                        <p:attrNameLst>
                                          <p:attrName>ppt_y</p:attrName>
                                        </p:attrNameLst>
                                      </p:cBhvr>
                                      <p:tavLst>
                                        <p:tav tm="0" fmla="#ppt_y-sin(pi*$)/81">
                                          <p:val>
                                            <p:fltVal val="0.000000"/>
                                          </p:val>
                                        </p:tav>
                                        <p:tav tm="100000">
                                          <p:val>
                                            <p:fltVal val="1.000000"/>
                                          </p:val>
                                        </p:tav>
                                      </p:tavLst>
                                    </p:anim>
                                    <p:animScale>
                                      <p:cBhvr>
                                        <p:cTn id="42" dur="26">
                                          <p:stCondLst>
                                            <p:cond delay="650"/>
                                          </p:stCondLst>
                                        </p:cTn>
                                        <p:tgtEl>
                                          <p:spTgt spid="217107"/>
                                        </p:tgtEl>
                                      </p:cBhvr>
                                      <p:to x="100000" y="60000"/>
                                    </p:animScale>
                                    <p:animScale>
                                      <p:cBhvr>
                                        <p:cTn id="43" dur="166" decel="50000">
                                          <p:stCondLst>
                                            <p:cond delay="676"/>
                                          </p:stCondLst>
                                        </p:cTn>
                                        <p:tgtEl>
                                          <p:spTgt spid="217107"/>
                                        </p:tgtEl>
                                      </p:cBhvr>
                                      <p:to x="100000" y="100000"/>
                                    </p:animScale>
                                    <p:animScale>
                                      <p:cBhvr>
                                        <p:cTn id="44" dur="26">
                                          <p:stCondLst>
                                            <p:cond delay="1312"/>
                                          </p:stCondLst>
                                        </p:cTn>
                                        <p:tgtEl>
                                          <p:spTgt spid="217107"/>
                                        </p:tgtEl>
                                      </p:cBhvr>
                                      <p:to x="100000" y="80000"/>
                                    </p:animScale>
                                    <p:animScale>
                                      <p:cBhvr>
                                        <p:cTn id="45" dur="166" decel="50000">
                                          <p:stCondLst>
                                            <p:cond delay="1338"/>
                                          </p:stCondLst>
                                        </p:cTn>
                                        <p:tgtEl>
                                          <p:spTgt spid="217107"/>
                                        </p:tgtEl>
                                      </p:cBhvr>
                                      <p:to x="100000" y="100000"/>
                                    </p:animScale>
                                    <p:animScale>
                                      <p:cBhvr>
                                        <p:cTn id="46" dur="26">
                                          <p:stCondLst>
                                            <p:cond delay="1642"/>
                                          </p:stCondLst>
                                        </p:cTn>
                                        <p:tgtEl>
                                          <p:spTgt spid="217107"/>
                                        </p:tgtEl>
                                      </p:cBhvr>
                                      <p:to x="100000" y="90000"/>
                                    </p:animScale>
                                    <p:animScale>
                                      <p:cBhvr>
                                        <p:cTn id="47" dur="166" decel="50000">
                                          <p:stCondLst>
                                            <p:cond delay="1668"/>
                                          </p:stCondLst>
                                        </p:cTn>
                                        <p:tgtEl>
                                          <p:spTgt spid="217107"/>
                                        </p:tgtEl>
                                      </p:cBhvr>
                                      <p:to x="100000" y="100000"/>
                                    </p:animScale>
                                    <p:animScale>
                                      <p:cBhvr>
                                        <p:cTn id="48" dur="26">
                                          <p:stCondLst>
                                            <p:cond delay="1808"/>
                                          </p:stCondLst>
                                        </p:cTn>
                                        <p:tgtEl>
                                          <p:spTgt spid="217107"/>
                                        </p:tgtEl>
                                      </p:cBhvr>
                                      <p:to x="100000" y="95000"/>
                                    </p:animScale>
                                    <p:animScale>
                                      <p:cBhvr>
                                        <p:cTn id="49" dur="166" decel="50000">
                                          <p:stCondLst>
                                            <p:cond delay="1834"/>
                                          </p:stCondLst>
                                        </p:cTn>
                                        <p:tgtEl>
                                          <p:spTgt spid="217107"/>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grpId="1" nodeType="clickEffect">
                                  <p:stCondLst>
                                    <p:cond delay="0"/>
                                  </p:stCondLst>
                                  <p:childTnLst>
                                    <p:animEffect transition="out" filter="fade">
                                      <p:cBhvr>
                                        <p:cTn id="53" dur="1000"/>
                                        <p:tgtEl>
                                          <p:spTgt spid="217105"/>
                                        </p:tgtEl>
                                      </p:cBhvr>
                                    </p:animEffect>
                                    <p:anim calcmode="lin" valueType="num">
                                      <p:cBhvr>
                                        <p:cTn id="54" dur="1000"/>
                                        <p:tgtEl>
                                          <p:spTgt spid="217105"/>
                                        </p:tgtEl>
                                        <p:attrNameLst>
                                          <p:attrName>ppt_x</p:attrName>
                                        </p:attrNameLst>
                                      </p:cBhvr>
                                      <p:tavLst>
                                        <p:tav tm="0">
                                          <p:val>
                                            <p:strVal val="ppt_x"/>
                                          </p:val>
                                        </p:tav>
                                        <p:tav tm="100000">
                                          <p:val>
                                            <p:strVal val="ppt_x"/>
                                          </p:val>
                                        </p:tav>
                                      </p:tavLst>
                                    </p:anim>
                                    <p:anim calcmode="lin" valueType="num">
                                      <p:cBhvr>
                                        <p:cTn id="55" dur="1000"/>
                                        <p:tgtEl>
                                          <p:spTgt spid="217105"/>
                                        </p:tgtEl>
                                        <p:attrNameLst>
                                          <p:attrName>ppt_y</p:attrName>
                                        </p:attrNameLst>
                                      </p:cBhvr>
                                      <p:tavLst>
                                        <p:tav tm="0">
                                          <p:val>
                                            <p:strVal val="ppt_y"/>
                                          </p:val>
                                        </p:tav>
                                        <p:tav tm="100000">
                                          <p:val>
                                            <p:strVal val="ppt_y+.1"/>
                                          </p:val>
                                        </p:tav>
                                      </p:tavLst>
                                    </p:anim>
                                    <p:set>
                                      <p:cBhvr>
                                        <p:cTn id="56" dur="1" fill="hold">
                                          <p:stCondLst>
                                            <p:cond delay="999"/>
                                          </p:stCondLst>
                                        </p:cTn>
                                        <p:tgtEl>
                                          <p:spTgt spid="217105"/>
                                        </p:tgtEl>
                                        <p:attrNameLst>
                                          <p:attrName>style.visibility</p:attrName>
                                        </p:attrNameLst>
                                      </p:cBhvr>
                                      <p:to>
                                        <p:strVal val="hidden"/>
                                      </p:to>
                                    </p:set>
                                  </p:childTnLst>
                                </p:cTn>
                              </p:par>
                            </p:childTnLst>
                          </p:cTn>
                        </p:par>
                        <p:par>
                          <p:cTn id="57" fill="hold">
                            <p:stCondLst>
                              <p:cond delay="1000"/>
                            </p:stCondLst>
                            <p:childTnLst>
                              <p:par>
                                <p:cTn id="58" presetID="26" presetClass="exit" presetSubtype="0" fill="hold" nodeType="afterEffect">
                                  <p:stCondLst>
                                    <p:cond delay="0"/>
                                  </p:stCondLst>
                                  <p:childTnLst>
                                    <p:animEffect transition="out" filter="wipe(down)">
                                      <p:cBhvr>
                                        <p:cTn id="59" dur="180" accel="50000">
                                          <p:stCondLst>
                                            <p:cond delay="1820"/>
                                          </p:stCondLst>
                                        </p:cTn>
                                        <p:tgtEl>
                                          <p:spTgt spid="217107"/>
                                        </p:tgtEl>
                                      </p:cBhvr>
                                    </p:animEffect>
                                    <p:anim calcmode="lin" valueType="num">
                                      <p:cBhvr>
                                        <p:cTn id="60" dur="1822" tmFilter="0,0; 0.14,0.31; 0.43,0.73; 0.71,0.91; 1.0,1.0">
                                          <p:stCondLst>
                                            <p:cond delay="0"/>
                                          </p:stCondLst>
                                        </p:cTn>
                                        <p:tgtEl>
                                          <p:spTgt spid="217107"/>
                                        </p:tgtEl>
                                        <p:attrNameLst>
                                          <p:attrName>ppt_x</p:attrName>
                                        </p:attrNameLst>
                                      </p:cBhvr>
                                      <p:tavLst>
                                        <p:tav tm="0">
                                          <p:val>
                                            <p:strVal val="ppt_x"/>
                                          </p:val>
                                        </p:tav>
                                        <p:tav tm="100000">
                                          <p:val>
                                            <p:strVal val="#ppt_x+0.25"/>
                                          </p:val>
                                        </p:tav>
                                      </p:tavLst>
                                    </p:anim>
                                    <p:anim calcmode="lin" valueType="num">
                                      <p:cBhvr>
                                        <p:cTn id="61" dur="178">
                                          <p:stCondLst>
                                            <p:cond delay="1822"/>
                                          </p:stCondLst>
                                        </p:cTn>
                                        <p:tgtEl>
                                          <p:spTgt spid="217107"/>
                                        </p:tgtEl>
                                        <p:attrNameLst>
                                          <p:attrName>ppt_x</p:attrName>
                                        </p:attrNameLst>
                                      </p:cBhvr>
                                      <p:tavLst>
                                        <p:tav tm="0">
                                          <p:val>
                                            <p:strVal val="ppt_x"/>
                                          </p:val>
                                        </p:tav>
                                        <p:tav tm="100000">
                                          <p:val>
                                            <p:strVal val="ppt_x"/>
                                          </p:val>
                                        </p:tav>
                                      </p:tavLst>
                                    </p:anim>
                                    <p:anim calcmode="lin" valueType="num">
                                      <p:cBhvr>
                                        <p:cTn id="62" dur="664" tmFilter="0.0,0.0;0.25,0.07;0.50,0.2;0.75,0.467;1.0,1.0">
                                          <p:stCondLst>
                                            <p:cond delay="0"/>
                                          </p:stCondLst>
                                        </p:cTn>
                                        <p:tgtEl>
                                          <p:spTgt spid="21710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3" dur="664" tmFilter="0, 0; 0.125,0.2665; 0.25,0.4; 0.375,0.465; 0.5,0.5;  0.625,0.535; 0.75,0.6; 0.875,0.7335; 1,1">
                                          <p:stCondLst>
                                            <p:cond delay="664"/>
                                          </p:stCondLst>
                                        </p:cTn>
                                        <p:tgtEl>
                                          <p:spTgt spid="21710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4" dur="332" tmFilter="0, 0; 0.125,0.2665; 0.25,0.4; 0.375,0.465; 0.5,0.5;  0.625,0.535; 0.75,0.6; 0.875,0.7335; 1,1">
                                          <p:stCondLst>
                                            <p:cond delay="1324"/>
                                          </p:stCondLst>
                                        </p:cTn>
                                        <p:tgtEl>
                                          <p:spTgt spid="21710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5" dur="164" tmFilter="0, 0; 0.125,0.2665; 0.25,0.4; 0.375,0.465; 0.5,0.5;  0.625,0.535; 0.75,0.6; 0.875,0.7335; 1,1">
                                          <p:stCondLst>
                                            <p:cond delay="1656"/>
                                          </p:stCondLst>
                                        </p:cTn>
                                        <p:tgtEl>
                                          <p:spTgt spid="21710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6" dur="180" accel="50000">
                                          <p:stCondLst>
                                            <p:cond delay="1820"/>
                                          </p:stCondLst>
                                        </p:cTn>
                                        <p:tgtEl>
                                          <p:spTgt spid="217107"/>
                                        </p:tgtEl>
                                        <p:attrNameLst>
                                          <p:attrName>ppt_y</p:attrName>
                                        </p:attrNameLst>
                                      </p:cBhvr>
                                      <p:tavLst>
                                        <p:tav tm="0">
                                          <p:val>
                                            <p:strVal val="ppt_y"/>
                                          </p:val>
                                        </p:tav>
                                        <p:tav tm="100000">
                                          <p:val>
                                            <p:strVal val="ppt_y+ppt_h"/>
                                          </p:val>
                                        </p:tav>
                                      </p:tavLst>
                                    </p:anim>
                                    <p:animScale>
                                      <p:cBhvr>
                                        <p:cTn id="67" dur="26">
                                          <p:stCondLst>
                                            <p:cond delay="620"/>
                                          </p:stCondLst>
                                        </p:cTn>
                                        <p:tgtEl>
                                          <p:spTgt spid="217107"/>
                                        </p:tgtEl>
                                      </p:cBhvr>
                                      <p:to x="100000" y="60000"/>
                                    </p:animScale>
                                    <p:animScale>
                                      <p:cBhvr>
                                        <p:cTn id="68" dur="166" decel="50000">
                                          <p:stCondLst>
                                            <p:cond delay="646"/>
                                          </p:stCondLst>
                                        </p:cTn>
                                        <p:tgtEl>
                                          <p:spTgt spid="217107"/>
                                        </p:tgtEl>
                                      </p:cBhvr>
                                      <p:to x="100000" y="100000"/>
                                    </p:animScale>
                                    <p:animScale>
                                      <p:cBhvr>
                                        <p:cTn id="69" dur="26">
                                          <p:stCondLst>
                                            <p:cond delay="1312"/>
                                          </p:stCondLst>
                                        </p:cTn>
                                        <p:tgtEl>
                                          <p:spTgt spid="217107"/>
                                        </p:tgtEl>
                                      </p:cBhvr>
                                      <p:to x="100000" y="80000"/>
                                    </p:animScale>
                                    <p:animScale>
                                      <p:cBhvr>
                                        <p:cTn id="70" dur="166" decel="50000">
                                          <p:stCondLst>
                                            <p:cond delay="1338"/>
                                          </p:stCondLst>
                                        </p:cTn>
                                        <p:tgtEl>
                                          <p:spTgt spid="217107"/>
                                        </p:tgtEl>
                                      </p:cBhvr>
                                      <p:to x="100000" y="100000"/>
                                    </p:animScale>
                                    <p:animScale>
                                      <p:cBhvr>
                                        <p:cTn id="71" dur="26">
                                          <p:stCondLst>
                                            <p:cond delay="1642"/>
                                          </p:stCondLst>
                                        </p:cTn>
                                        <p:tgtEl>
                                          <p:spTgt spid="217107"/>
                                        </p:tgtEl>
                                      </p:cBhvr>
                                      <p:to x="100000" y="90000"/>
                                    </p:animScale>
                                    <p:animScale>
                                      <p:cBhvr>
                                        <p:cTn id="72" dur="166" decel="50000">
                                          <p:stCondLst>
                                            <p:cond delay="1668"/>
                                          </p:stCondLst>
                                        </p:cTn>
                                        <p:tgtEl>
                                          <p:spTgt spid="217107"/>
                                        </p:tgtEl>
                                      </p:cBhvr>
                                      <p:to x="100000" y="100000"/>
                                    </p:animScale>
                                    <p:animScale>
                                      <p:cBhvr>
                                        <p:cTn id="73" dur="26">
                                          <p:stCondLst>
                                            <p:cond delay="1808"/>
                                          </p:stCondLst>
                                        </p:cTn>
                                        <p:tgtEl>
                                          <p:spTgt spid="217107"/>
                                        </p:tgtEl>
                                      </p:cBhvr>
                                      <p:to x="100000" y="95000"/>
                                    </p:animScale>
                                    <p:animScale>
                                      <p:cBhvr>
                                        <p:cTn id="74" dur="166" decel="50000">
                                          <p:stCondLst>
                                            <p:cond delay="1834"/>
                                          </p:stCondLst>
                                        </p:cTn>
                                        <p:tgtEl>
                                          <p:spTgt spid="217107"/>
                                        </p:tgtEl>
                                      </p:cBhvr>
                                      <p:to x="100000" y="100000"/>
                                    </p:animScale>
                                    <p:set>
                                      <p:cBhvr>
                                        <p:cTn id="75" dur="1" fill="hold">
                                          <p:stCondLst>
                                            <p:cond delay="1999"/>
                                          </p:stCondLst>
                                        </p:cTn>
                                        <p:tgtEl>
                                          <p:spTgt spid="21710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2" presetClass="entr" presetSubtype="2" fill="hold" grpId="0" nodeType="clickEffect">
                                  <p:stCondLst>
                                    <p:cond delay="0"/>
                                  </p:stCondLst>
                                  <p:childTnLst>
                                    <p:set>
                                      <p:cBhvr>
                                        <p:cTn id="79" dur="1" fill="hold">
                                          <p:stCondLst>
                                            <p:cond delay="0"/>
                                          </p:stCondLst>
                                        </p:cTn>
                                        <p:tgtEl>
                                          <p:spTgt spid="217118"/>
                                        </p:tgtEl>
                                        <p:attrNameLst>
                                          <p:attrName>style.visibility</p:attrName>
                                        </p:attrNameLst>
                                      </p:cBhvr>
                                      <p:to>
                                        <p:strVal val="visible"/>
                                      </p:to>
                                    </p:set>
                                    <p:animEffect transition="in" filter="slide(fromRight)">
                                      <p:cBhvr>
                                        <p:cTn id="80" dur="500"/>
                                        <p:tgtEl>
                                          <p:spTgt spid="217118"/>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217119"/>
                                        </p:tgtEl>
                                        <p:attrNameLst>
                                          <p:attrName>style.visibility</p:attrName>
                                        </p:attrNameLst>
                                      </p:cBhvr>
                                      <p:to>
                                        <p:strVal val="visible"/>
                                      </p:to>
                                    </p:set>
                                    <p:animEffect transition="in" filter="slide(fromRight)">
                                      <p:cBhvr>
                                        <p:cTn id="83" dur="500"/>
                                        <p:tgtEl>
                                          <p:spTgt spid="217119"/>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7106"/>
                                        </p:tgtEl>
                                        <p:attrNameLst>
                                          <p:attrName>style.visibility</p:attrName>
                                        </p:attrNameLst>
                                      </p:cBhvr>
                                      <p:to>
                                        <p:strVal val="visible"/>
                                      </p:to>
                                    </p:set>
                                    <p:animEffect transition="in" filter="fade">
                                      <p:cBhvr>
                                        <p:cTn id="88" dur="1000"/>
                                        <p:tgtEl>
                                          <p:spTgt spid="217106"/>
                                        </p:tgtEl>
                                      </p:cBhvr>
                                    </p:animEffect>
                                    <p:anim calcmode="lin" valueType="num">
                                      <p:cBhvr>
                                        <p:cTn id="89" dur="1000" fill="hold"/>
                                        <p:tgtEl>
                                          <p:spTgt spid="217106"/>
                                        </p:tgtEl>
                                        <p:attrNameLst>
                                          <p:attrName>ppt_x</p:attrName>
                                        </p:attrNameLst>
                                      </p:cBhvr>
                                      <p:tavLst>
                                        <p:tav tm="0">
                                          <p:val>
                                            <p:strVal val="#ppt_x"/>
                                          </p:val>
                                        </p:tav>
                                        <p:tav tm="100000">
                                          <p:val>
                                            <p:strVal val="#ppt_x"/>
                                          </p:val>
                                        </p:tav>
                                      </p:tavLst>
                                    </p:anim>
                                    <p:anim calcmode="lin" valueType="num">
                                      <p:cBhvr>
                                        <p:cTn id="90" dur="1000" fill="hold"/>
                                        <p:tgtEl>
                                          <p:spTgt spid="217106"/>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nodeType="clickEffect">
                                  <p:stCondLst>
                                    <p:cond delay="0"/>
                                  </p:stCondLst>
                                  <p:childTnLst>
                                    <p:set>
                                      <p:cBhvr>
                                        <p:cTn id="94" dur="1" fill="hold">
                                          <p:stCondLst>
                                            <p:cond delay="0"/>
                                          </p:stCondLst>
                                        </p:cTn>
                                        <p:tgtEl>
                                          <p:spTgt spid="217104">
                                            <p:txEl>
                                              <p:charRg st="87" end="140"/>
                                            </p:txEl>
                                          </p:spTgt>
                                        </p:tgtEl>
                                        <p:attrNameLst>
                                          <p:attrName>style.visibility</p:attrName>
                                        </p:attrNameLst>
                                      </p:cBhvr>
                                      <p:to>
                                        <p:strVal val="visible"/>
                                      </p:to>
                                    </p:set>
                                    <p:animEffect transition="in" filter="slide(fromBottom)">
                                      <p:cBhvr>
                                        <p:cTn id="95" dur="500"/>
                                        <p:tgtEl>
                                          <p:spTgt spid="217104">
                                            <p:txEl>
                                              <p:charRg st="87" end="14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1000"/>
                                        <p:tgtEl>
                                          <p:spTgt spid="217106"/>
                                        </p:tgtEl>
                                      </p:cBhvr>
                                    </p:animEffect>
                                    <p:anim calcmode="lin" valueType="num">
                                      <p:cBhvr>
                                        <p:cTn id="100" dur="1000"/>
                                        <p:tgtEl>
                                          <p:spTgt spid="217106"/>
                                        </p:tgtEl>
                                        <p:attrNameLst>
                                          <p:attrName>ppt_x</p:attrName>
                                        </p:attrNameLst>
                                      </p:cBhvr>
                                      <p:tavLst>
                                        <p:tav tm="0">
                                          <p:val>
                                            <p:strVal val="ppt_x"/>
                                          </p:val>
                                        </p:tav>
                                        <p:tav tm="100000">
                                          <p:val>
                                            <p:strVal val="ppt_x"/>
                                          </p:val>
                                        </p:tav>
                                      </p:tavLst>
                                    </p:anim>
                                    <p:anim calcmode="lin" valueType="num">
                                      <p:cBhvr>
                                        <p:cTn id="101" dur="1000"/>
                                        <p:tgtEl>
                                          <p:spTgt spid="217106"/>
                                        </p:tgtEl>
                                        <p:attrNameLst>
                                          <p:attrName>ppt_y</p:attrName>
                                        </p:attrNameLst>
                                      </p:cBhvr>
                                      <p:tavLst>
                                        <p:tav tm="0">
                                          <p:val>
                                            <p:strVal val="ppt_y"/>
                                          </p:val>
                                        </p:tav>
                                        <p:tav tm="100000">
                                          <p:val>
                                            <p:strVal val="ppt_y+.1"/>
                                          </p:val>
                                        </p:tav>
                                      </p:tavLst>
                                    </p:anim>
                                    <p:set>
                                      <p:cBhvr>
                                        <p:cTn id="102" dur="1" fill="hold">
                                          <p:stCondLst>
                                            <p:cond delay="999"/>
                                          </p:stCondLst>
                                        </p:cTn>
                                        <p:tgtEl>
                                          <p:spTgt spid="21710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2" presetClass="entr" presetSubtype="2" fill="hold" grpId="0" nodeType="clickEffect">
                                  <p:stCondLst>
                                    <p:cond delay="0"/>
                                  </p:stCondLst>
                                  <p:childTnLst>
                                    <p:set>
                                      <p:cBhvr>
                                        <p:cTn id="106" dur="1" fill="hold">
                                          <p:stCondLst>
                                            <p:cond delay="0"/>
                                          </p:stCondLst>
                                        </p:cTn>
                                        <p:tgtEl>
                                          <p:spTgt spid="217120"/>
                                        </p:tgtEl>
                                        <p:attrNameLst>
                                          <p:attrName>style.visibility</p:attrName>
                                        </p:attrNameLst>
                                      </p:cBhvr>
                                      <p:to>
                                        <p:strVal val="visible"/>
                                      </p:to>
                                    </p:set>
                                    <p:animEffect transition="in" filter="slide(fromRight)">
                                      <p:cBhvr>
                                        <p:cTn id="107" dur="500"/>
                                        <p:tgtEl>
                                          <p:spTgt spid="217120"/>
                                        </p:tgtEl>
                                      </p:cBhvr>
                                    </p:animEffect>
                                  </p:childTnLst>
                                </p:cTn>
                              </p:par>
                              <p:par>
                                <p:cTn id="108" presetID="12" presetClass="entr" presetSubtype="2" fill="hold" grpId="0" nodeType="withEffect">
                                  <p:stCondLst>
                                    <p:cond delay="0"/>
                                  </p:stCondLst>
                                  <p:childTnLst>
                                    <p:set>
                                      <p:cBhvr>
                                        <p:cTn id="109" dur="1" fill="hold">
                                          <p:stCondLst>
                                            <p:cond delay="0"/>
                                          </p:stCondLst>
                                        </p:cTn>
                                        <p:tgtEl>
                                          <p:spTgt spid="217121"/>
                                        </p:tgtEl>
                                        <p:attrNameLst>
                                          <p:attrName>style.visibility</p:attrName>
                                        </p:attrNameLst>
                                      </p:cBhvr>
                                      <p:to>
                                        <p:strVal val="visible"/>
                                      </p:to>
                                    </p:set>
                                    <p:animEffect transition="in" filter="slide(fromRight)">
                                      <p:cBhvr>
                                        <p:cTn id="110" dur="500"/>
                                        <p:tgtEl>
                                          <p:spTgt spid="217121"/>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217111"/>
                                        </p:tgtEl>
                                        <p:attrNameLst>
                                          <p:attrName>style.visibility</p:attrName>
                                        </p:attrNameLst>
                                      </p:cBhvr>
                                      <p:to>
                                        <p:strVal val="visible"/>
                                      </p:to>
                                    </p:set>
                                    <p:animEffect transition="in" filter="fade">
                                      <p:cBhvr>
                                        <p:cTn id="115" dur="1000"/>
                                        <p:tgtEl>
                                          <p:spTgt spid="217111"/>
                                        </p:tgtEl>
                                      </p:cBhvr>
                                    </p:animEffect>
                                    <p:anim calcmode="lin" valueType="num">
                                      <p:cBhvr>
                                        <p:cTn id="116" dur="1000" fill="hold"/>
                                        <p:tgtEl>
                                          <p:spTgt spid="217111"/>
                                        </p:tgtEl>
                                        <p:attrNameLst>
                                          <p:attrName>ppt_x</p:attrName>
                                        </p:attrNameLst>
                                      </p:cBhvr>
                                      <p:tavLst>
                                        <p:tav tm="0">
                                          <p:val>
                                            <p:strVal val="#ppt_x"/>
                                          </p:val>
                                        </p:tav>
                                        <p:tav tm="100000">
                                          <p:val>
                                            <p:strVal val="#ppt_x"/>
                                          </p:val>
                                        </p:tav>
                                      </p:tavLst>
                                    </p:anim>
                                    <p:anim calcmode="lin" valueType="num">
                                      <p:cBhvr>
                                        <p:cTn id="117" dur="1000" fill="hold"/>
                                        <p:tgtEl>
                                          <p:spTgt spid="217111"/>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217111">
                                            <p:txEl>
                                              <p:charRg st="0" end="10"/>
                                            </p:txEl>
                                          </p:spTgt>
                                        </p:tgtEl>
                                        <p:attrNameLst>
                                          <p:attrName>style.visibility</p:attrName>
                                        </p:attrNameLst>
                                      </p:cBhvr>
                                      <p:to>
                                        <p:strVal val="visible"/>
                                      </p:to>
                                    </p:set>
                                    <p:animEffect transition="in" filter="fade">
                                      <p:cBhvr>
                                        <p:cTn id="120" dur="1000"/>
                                        <p:tgtEl>
                                          <p:spTgt spid="217111">
                                            <p:txEl>
                                              <p:charRg st="0" end="10"/>
                                            </p:txEl>
                                          </p:spTgt>
                                        </p:tgtEl>
                                      </p:cBhvr>
                                    </p:animEffect>
                                    <p:anim calcmode="lin" valueType="num">
                                      <p:cBhvr>
                                        <p:cTn id="121" dur="1000" fill="hold"/>
                                        <p:tgtEl>
                                          <p:spTgt spid="217111">
                                            <p:txEl>
                                              <p:charRg st="0" end="10"/>
                                            </p:txEl>
                                          </p:spTgt>
                                        </p:tgtEl>
                                        <p:attrNameLst>
                                          <p:attrName>ppt_x</p:attrName>
                                        </p:attrNameLst>
                                      </p:cBhvr>
                                      <p:tavLst>
                                        <p:tav tm="0">
                                          <p:val>
                                            <p:strVal val="#ppt_x"/>
                                          </p:val>
                                        </p:tav>
                                        <p:tav tm="100000">
                                          <p:val>
                                            <p:strVal val="#ppt_x"/>
                                          </p:val>
                                        </p:tav>
                                      </p:tavLst>
                                    </p:anim>
                                    <p:anim calcmode="lin" valueType="num">
                                      <p:cBhvr>
                                        <p:cTn id="122" dur="1000" fill="hold"/>
                                        <p:tgtEl>
                                          <p:spTgt spid="217111">
                                            <p:txEl>
                                              <p:charRg st="0" end="1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17111">
                                            <p:txEl>
                                              <p:charRg st="10" end="20"/>
                                            </p:txEl>
                                          </p:spTgt>
                                        </p:tgtEl>
                                        <p:attrNameLst>
                                          <p:attrName>style.visibility</p:attrName>
                                        </p:attrNameLst>
                                      </p:cBhvr>
                                      <p:to>
                                        <p:strVal val="visible"/>
                                      </p:to>
                                    </p:set>
                                    <p:animEffect transition="in" filter="fade">
                                      <p:cBhvr>
                                        <p:cTn id="125" dur="1000"/>
                                        <p:tgtEl>
                                          <p:spTgt spid="217111">
                                            <p:txEl>
                                              <p:charRg st="10" end="20"/>
                                            </p:txEl>
                                          </p:spTgt>
                                        </p:tgtEl>
                                      </p:cBhvr>
                                    </p:animEffect>
                                    <p:anim calcmode="lin" valueType="num">
                                      <p:cBhvr>
                                        <p:cTn id="126" dur="1000" fill="hold"/>
                                        <p:tgtEl>
                                          <p:spTgt spid="217111">
                                            <p:txEl>
                                              <p:charRg st="10" end="20"/>
                                            </p:txEl>
                                          </p:spTgt>
                                        </p:tgtEl>
                                        <p:attrNameLst>
                                          <p:attrName>ppt_x</p:attrName>
                                        </p:attrNameLst>
                                      </p:cBhvr>
                                      <p:tavLst>
                                        <p:tav tm="0">
                                          <p:val>
                                            <p:strVal val="#ppt_x"/>
                                          </p:val>
                                        </p:tav>
                                        <p:tav tm="100000">
                                          <p:val>
                                            <p:strVal val="#ppt_x"/>
                                          </p:val>
                                        </p:tav>
                                      </p:tavLst>
                                    </p:anim>
                                    <p:anim calcmode="lin" valueType="num">
                                      <p:cBhvr>
                                        <p:cTn id="127" dur="1000" fill="hold"/>
                                        <p:tgtEl>
                                          <p:spTgt spid="217111">
                                            <p:txEl>
                                              <p:charRg st="10" end="20"/>
                                            </p:txEl>
                                          </p:spTgt>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12" presetClass="entr" presetSubtype="4" fill="hold" nodeType="clickEffect">
                                  <p:stCondLst>
                                    <p:cond delay="0"/>
                                  </p:stCondLst>
                                  <p:childTnLst>
                                    <p:set>
                                      <p:cBhvr>
                                        <p:cTn id="131" dur="1" fill="hold">
                                          <p:stCondLst>
                                            <p:cond delay="0"/>
                                          </p:stCondLst>
                                        </p:cTn>
                                        <p:tgtEl>
                                          <p:spTgt spid="217104">
                                            <p:txEl>
                                              <p:charRg st="140" end="192"/>
                                            </p:txEl>
                                          </p:spTgt>
                                        </p:tgtEl>
                                        <p:attrNameLst>
                                          <p:attrName>style.visibility</p:attrName>
                                        </p:attrNameLst>
                                      </p:cBhvr>
                                      <p:to>
                                        <p:strVal val="visible"/>
                                      </p:to>
                                    </p:set>
                                    <p:animEffect transition="in" filter="slide(fromBottom)">
                                      <p:cBhvr>
                                        <p:cTn id="132" dur="500"/>
                                        <p:tgtEl>
                                          <p:spTgt spid="217104">
                                            <p:txEl>
                                              <p:charRg st="140" end="192"/>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42" presetClass="exit" presetSubtype="0" fill="hold" grpId="1" nodeType="clickEffect">
                                  <p:stCondLst>
                                    <p:cond delay="0"/>
                                  </p:stCondLst>
                                  <p:childTnLst>
                                    <p:animEffect transition="out" filter="fade">
                                      <p:cBhvr>
                                        <p:cTn id="136" dur="1000"/>
                                        <p:tgtEl>
                                          <p:spTgt spid="217111">
                                            <p:txEl>
                                              <p:charRg st="0" end="10"/>
                                            </p:txEl>
                                          </p:spTgt>
                                        </p:tgtEl>
                                      </p:cBhvr>
                                    </p:animEffect>
                                    <p:anim calcmode="lin" valueType="num">
                                      <p:cBhvr>
                                        <p:cTn id="137" dur="1000"/>
                                        <p:tgtEl>
                                          <p:spTgt spid="217111">
                                            <p:txEl>
                                              <p:charRg st="0" end="10"/>
                                            </p:txEl>
                                          </p:spTgt>
                                        </p:tgtEl>
                                        <p:attrNameLst>
                                          <p:attrName>ppt_x</p:attrName>
                                        </p:attrNameLst>
                                      </p:cBhvr>
                                      <p:tavLst>
                                        <p:tav tm="0">
                                          <p:val>
                                            <p:strVal val="ppt_x"/>
                                          </p:val>
                                        </p:tav>
                                        <p:tav tm="100000">
                                          <p:val>
                                            <p:strVal val="ppt_x"/>
                                          </p:val>
                                        </p:tav>
                                      </p:tavLst>
                                    </p:anim>
                                    <p:anim calcmode="lin" valueType="num">
                                      <p:cBhvr>
                                        <p:cTn id="138" dur="1000"/>
                                        <p:tgtEl>
                                          <p:spTgt spid="217111">
                                            <p:txEl>
                                              <p:charRg st="0" end="10"/>
                                            </p:txEl>
                                          </p:spTgt>
                                        </p:tgtEl>
                                        <p:attrNameLst>
                                          <p:attrName>ppt_y</p:attrName>
                                        </p:attrNameLst>
                                      </p:cBhvr>
                                      <p:tavLst>
                                        <p:tav tm="0">
                                          <p:val>
                                            <p:strVal val="ppt_y"/>
                                          </p:val>
                                        </p:tav>
                                        <p:tav tm="100000">
                                          <p:val>
                                            <p:strVal val="ppt_y+.1"/>
                                          </p:val>
                                        </p:tav>
                                      </p:tavLst>
                                    </p:anim>
                                    <p:set>
                                      <p:cBhvr>
                                        <p:cTn id="139" dur="1" fill="hold">
                                          <p:stCondLst>
                                            <p:cond delay="999"/>
                                          </p:stCondLst>
                                        </p:cTn>
                                        <p:tgtEl>
                                          <p:spTgt spid="217111">
                                            <p:txEl>
                                              <p:charRg st="0" end="10"/>
                                            </p:txEl>
                                          </p:spTgt>
                                        </p:tgtEl>
                                        <p:attrNameLst>
                                          <p:attrName>style.visibility</p:attrName>
                                        </p:attrNameLst>
                                      </p:cBhvr>
                                      <p:to>
                                        <p:strVal val="hidden"/>
                                      </p:to>
                                    </p:set>
                                  </p:childTnLst>
                                </p:cTn>
                              </p:par>
                              <p:par>
                                <p:cTn id="140" presetID="42" presetClass="exit" presetSubtype="0" fill="hold" grpId="1" nodeType="withEffect">
                                  <p:stCondLst>
                                    <p:cond delay="0"/>
                                  </p:stCondLst>
                                  <p:childTnLst>
                                    <p:animEffect transition="out" filter="fade">
                                      <p:cBhvr>
                                        <p:cTn id="141" dur="1000"/>
                                        <p:tgtEl>
                                          <p:spTgt spid="217111">
                                            <p:txEl>
                                              <p:charRg st="10" end="20"/>
                                            </p:txEl>
                                          </p:spTgt>
                                        </p:tgtEl>
                                      </p:cBhvr>
                                    </p:animEffect>
                                    <p:anim calcmode="lin" valueType="num">
                                      <p:cBhvr>
                                        <p:cTn id="142" dur="1000"/>
                                        <p:tgtEl>
                                          <p:spTgt spid="217111">
                                            <p:txEl>
                                              <p:charRg st="10" end="20"/>
                                            </p:txEl>
                                          </p:spTgt>
                                        </p:tgtEl>
                                        <p:attrNameLst>
                                          <p:attrName>ppt_x</p:attrName>
                                        </p:attrNameLst>
                                      </p:cBhvr>
                                      <p:tavLst>
                                        <p:tav tm="0">
                                          <p:val>
                                            <p:strVal val="ppt_x"/>
                                          </p:val>
                                        </p:tav>
                                        <p:tav tm="100000">
                                          <p:val>
                                            <p:strVal val="ppt_x"/>
                                          </p:val>
                                        </p:tav>
                                      </p:tavLst>
                                    </p:anim>
                                    <p:anim calcmode="lin" valueType="num">
                                      <p:cBhvr>
                                        <p:cTn id="143" dur="1000"/>
                                        <p:tgtEl>
                                          <p:spTgt spid="217111">
                                            <p:txEl>
                                              <p:charRg st="10" end="20"/>
                                            </p:txEl>
                                          </p:spTgt>
                                        </p:tgtEl>
                                        <p:attrNameLst>
                                          <p:attrName>ppt_y</p:attrName>
                                        </p:attrNameLst>
                                      </p:cBhvr>
                                      <p:tavLst>
                                        <p:tav tm="0">
                                          <p:val>
                                            <p:strVal val="ppt_y"/>
                                          </p:val>
                                        </p:tav>
                                        <p:tav tm="100000">
                                          <p:val>
                                            <p:strVal val="ppt_y+.1"/>
                                          </p:val>
                                        </p:tav>
                                      </p:tavLst>
                                    </p:anim>
                                    <p:set>
                                      <p:cBhvr>
                                        <p:cTn id="144" dur="1" fill="hold">
                                          <p:stCondLst>
                                            <p:cond delay="999"/>
                                          </p:stCondLst>
                                        </p:cTn>
                                        <p:tgtEl>
                                          <p:spTgt spid="217111">
                                            <p:txEl>
                                              <p:charRg st="10" end="20"/>
                                            </p:txEl>
                                          </p:spTgt>
                                        </p:tgtEl>
                                        <p:attrNameLst>
                                          <p:attrName>style.visibility</p:attrName>
                                        </p:attrNameLst>
                                      </p:cBhvr>
                                      <p:to>
                                        <p:strVal val="hidden"/>
                                      </p:to>
                                    </p:set>
                                  </p:childTnLst>
                                </p:cTn>
                              </p:par>
                              <p:par>
                                <p:cTn id="145" presetID="42" presetClass="exit" presetSubtype="0" fill="hold" grpId="1" nodeType="withEffect">
                                  <p:stCondLst>
                                    <p:cond delay="0"/>
                                  </p:stCondLst>
                                  <p:childTnLst>
                                    <p:animEffect transition="out" filter="fade">
                                      <p:cBhvr>
                                        <p:cTn id="146" dur="1000"/>
                                        <p:tgtEl>
                                          <p:spTgt spid="217111"/>
                                        </p:tgtEl>
                                      </p:cBhvr>
                                    </p:animEffect>
                                    <p:anim calcmode="lin" valueType="num">
                                      <p:cBhvr>
                                        <p:cTn id="147" dur="1000"/>
                                        <p:tgtEl>
                                          <p:spTgt spid="217111"/>
                                        </p:tgtEl>
                                        <p:attrNameLst>
                                          <p:attrName>ppt_x</p:attrName>
                                        </p:attrNameLst>
                                      </p:cBhvr>
                                      <p:tavLst>
                                        <p:tav tm="0">
                                          <p:val>
                                            <p:strVal val="ppt_x"/>
                                          </p:val>
                                        </p:tav>
                                        <p:tav tm="100000">
                                          <p:val>
                                            <p:strVal val="ppt_x"/>
                                          </p:val>
                                        </p:tav>
                                      </p:tavLst>
                                    </p:anim>
                                    <p:anim calcmode="lin" valueType="num">
                                      <p:cBhvr>
                                        <p:cTn id="148" dur="1000"/>
                                        <p:tgtEl>
                                          <p:spTgt spid="217111"/>
                                        </p:tgtEl>
                                        <p:attrNameLst>
                                          <p:attrName>ppt_y</p:attrName>
                                        </p:attrNameLst>
                                      </p:cBhvr>
                                      <p:tavLst>
                                        <p:tav tm="0">
                                          <p:val>
                                            <p:strVal val="ppt_y"/>
                                          </p:val>
                                        </p:tav>
                                        <p:tav tm="100000">
                                          <p:val>
                                            <p:strVal val="ppt_y+.1"/>
                                          </p:val>
                                        </p:tav>
                                      </p:tavLst>
                                    </p:anim>
                                    <p:set>
                                      <p:cBhvr>
                                        <p:cTn id="149" dur="1" fill="hold">
                                          <p:stCondLst>
                                            <p:cond delay="999"/>
                                          </p:stCondLst>
                                        </p:cTn>
                                        <p:tgtEl>
                                          <p:spTgt spid="21711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2" presetClass="entr" presetSubtype="2" fill="hold" grpId="0" nodeType="clickEffect">
                                  <p:stCondLst>
                                    <p:cond delay="0"/>
                                  </p:stCondLst>
                                  <p:childTnLst>
                                    <p:set>
                                      <p:cBhvr>
                                        <p:cTn id="153" dur="1" fill="hold">
                                          <p:stCondLst>
                                            <p:cond delay="0"/>
                                          </p:stCondLst>
                                        </p:cTn>
                                        <p:tgtEl>
                                          <p:spTgt spid="217122"/>
                                        </p:tgtEl>
                                        <p:attrNameLst>
                                          <p:attrName>style.visibility</p:attrName>
                                        </p:attrNameLst>
                                      </p:cBhvr>
                                      <p:to>
                                        <p:strVal val="visible"/>
                                      </p:to>
                                    </p:set>
                                    <p:animEffect transition="in" filter="slide(fromRight)">
                                      <p:cBhvr>
                                        <p:cTn id="154" dur="500"/>
                                        <p:tgtEl>
                                          <p:spTgt spid="217122"/>
                                        </p:tgtEl>
                                      </p:cBhvr>
                                    </p:animEffect>
                                  </p:childTnLst>
                                </p:cTn>
                              </p:par>
                              <p:par>
                                <p:cTn id="155" presetID="12" presetClass="entr" presetSubtype="2" fill="hold" grpId="0" nodeType="withEffect">
                                  <p:stCondLst>
                                    <p:cond delay="0"/>
                                  </p:stCondLst>
                                  <p:childTnLst>
                                    <p:set>
                                      <p:cBhvr>
                                        <p:cTn id="156" dur="1" fill="hold">
                                          <p:stCondLst>
                                            <p:cond delay="0"/>
                                          </p:stCondLst>
                                        </p:cTn>
                                        <p:tgtEl>
                                          <p:spTgt spid="217123"/>
                                        </p:tgtEl>
                                        <p:attrNameLst>
                                          <p:attrName>style.visibility</p:attrName>
                                        </p:attrNameLst>
                                      </p:cBhvr>
                                      <p:to>
                                        <p:strVal val="visible"/>
                                      </p:to>
                                    </p:set>
                                    <p:animEffect transition="in" filter="slide(fromRight)">
                                      <p:cBhvr>
                                        <p:cTn id="157" dur="500"/>
                                        <p:tgtEl>
                                          <p:spTgt spid="217123"/>
                                        </p:tgtEl>
                                      </p:cBhvr>
                                    </p:animEffect>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grpId="0" nodeType="clickEffect">
                                  <p:stCondLst>
                                    <p:cond delay="0"/>
                                  </p:stCondLst>
                                  <p:childTnLst>
                                    <p:set>
                                      <p:cBhvr>
                                        <p:cTn id="161" dur="1" fill="hold">
                                          <p:stCondLst>
                                            <p:cond delay="0"/>
                                          </p:stCondLst>
                                        </p:cTn>
                                        <p:tgtEl>
                                          <p:spTgt spid="217112"/>
                                        </p:tgtEl>
                                        <p:attrNameLst>
                                          <p:attrName>style.visibility</p:attrName>
                                        </p:attrNameLst>
                                      </p:cBhvr>
                                      <p:to>
                                        <p:strVal val="visible"/>
                                      </p:to>
                                    </p:set>
                                    <p:animEffect transition="in" filter="fade">
                                      <p:cBhvr>
                                        <p:cTn id="162" dur="1000"/>
                                        <p:tgtEl>
                                          <p:spTgt spid="217112"/>
                                        </p:tgtEl>
                                      </p:cBhvr>
                                    </p:animEffect>
                                    <p:anim calcmode="lin" valueType="num">
                                      <p:cBhvr>
                                        <p:cTn id="163" dur="1000" fill="hold"/>
                                        <p:tgtEl>
                                          <p:spTgt spid="217112"/>
                                        </p:tgtEl>
                                        <p:attrNameLst>
                                          <p:attrName>ppt_x</p:attrName>
                                        </p:attrNameLst>
                                      </p:cBhvr>
                                      <p:tavLst>
                                        <p:tav tm="0">
                                          <p:val>
                                            <p:strVal val="#ppt_x"/>
                                          </p:val>
                                        </p:tav>
                                        <p:tav tm="100000">
                                          <p:val>
                                            <p:strVal val="#ppt_x"/>
                                          </p:val>
                                        </p:tav>
                                      </p:tavLst>
                                    </p:anim>
                                    <p:anim calcmode="lin" valueType="num">
                                      <p:cBhvr>
                                        <p:cTn id="164" dur="1000" fill="hold"/>
                                        <p:tgtEl>
                                          <p:spTgt spid="217112"/>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217112">
                                            <p:txEl>
                                              <p:charRg st="0" end="8"/>
                                            </p:txEl>
                                          </p:spTgt>
                                        </p:tgtEl>
                                        <p:attrNameLst>
                                          <p:attrName>style.visibility</p:attrName>
                                        </p:attrNameLst>
                                      </p:cBhvr>
                                      <p:to>
                                        <p:strVal val="visible"/>
                                      </p:to>
                                    </p:set>
                                    <p:animEffect transition="in" filter="fade">
                                      <p:cBhvr>
                                        <p:cTn id="167" dur="1000"/>
                                        <p:tgtEl>
                                          <p:spTgt spid="217112">
                                            <p:txEl>
                                              <p:charRg st="0" end="8"/>
                                            </p:txEl>
                                          </p:spTgt>
                                        </p:tgtEl>
                                      </p:cBhvr>
                                    </p:animEffect>
                                    <p:anim calcmode="lin" valueType="num">
                                      <p:cBhvr>
                                        <p:cTn id="168" dur="1000" fill="hold"/>
                                        <p:tgtEl>
                                          <p:spTgt spid="217112">
                                            <p:txEl>
                                              <p:charRg st="0" end="8"/>
                                            </p:txEl>
                                          </p:spTgt>
                                        </p:tgtEl>
                                        <p:attrNameLst>
                                          <p:attrName>ppt_x</p:attrName>
                                        </p:attrNameLst>
                                      </p:cBhvr>
                                      <p:tavLst>
                                        <p:tav tm="0">
                                          <p:val>
                                            <p:strVal val="#ppt_x"/>
                                          </p:val>
                                        </p:tav>
                                        <p:tav tm="100000">
                                          <p:val>
                                            <p:strVal val="#ppt_x"/>
                                          </p:val>
                                        </p:tav>
                                      </p:tavLst>
                                    </p:anim>
                                    <p:anim calcmode="lin" valueType="num">
                                      <p:cBhvr>
                                        <p:cTn id="169" dur="1000" fill="hold"/>
                                        <p:tgtEl>
                                          <p:spTgt spid="217112">
                                            <p:txEl>
                                              <p:charRg st="0" end="8"/>
                                            </p:txEl>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217112">
                                            <p:txEl>
                                              <p:charRg st="8" end="16"/>
                                            </p:txEl>
                                          </p:spTgt>
                                        </p:tgtEl>
                                        <p:attrNameLst>
                                          <p:attrName>style.visibility</p:attrName>
                                        </p:attrNameLst>
                                      </p:cBhvr>
                                      <p:to>
                                        <p:strVal val="visible"/>
                                      </p:to>
                                    </p:set>
                                    <p:animEffect transition="in" filter="fade">
                                      <p:cBhvr>
                                        <p:cTn id="172" dur="1000"/>
                                        <p:tgtEl>
                                          <p:spTgt spid="217112">
                                            <p:txEl>
                                              <p:charRg st="8" end="16"/>
                                            </p:txEl>
                                          </p:spTgt>
                                        </p:tgtEl>
                                      </p:cBhvr>
                                    </p:animEffect>
                                    <p:anim calcmode="lin" valueType="num">
                                      <p:cBhvr>
                                        <p:cTn id="173" dur="1000" fill="hold"/>
                                        <p:tgtEl>
                                          <p:spTgt spid="217112">
                                            <p:txEl>
                                              <p:charRg st="8" end="16"/>
                                            </p:txEl>
                                          </p:spTgt>
                                        </p:tgtEl>
                                        <p:attrNameLst>
                                          <p:attrName>ppt_x</p:attrName>
                                        </p:attrNameLst>
                                      </p:cBhvr>
                                      <p:tavLst>
                                        <p:tav tm="0">
                                          <p:val>
                                            <p:strVal val="#ppt_x"/>
                                          </p:val>
                                        </p:tav>
                                        <p:tav tm="100000">
                                          <p:val>
                                            <p:strVal val="#ppt_x"/>
                                          </p:val>
                                        </p:tav>
                                      </p:tavLst>
                                    </p:anim>
                                    <p:anim calcmode="lin" valueType="num">
                                      <p:cBhvr>
                                        <p:cTn id="174" dur="1000" fill="hold"/>
                                        <p:tgtEl>
                                          <p:spTgt spid="217112">
                                            <p:txEl>
                                              <p:charRg st="8" end="16"/>
                                            </p:txEl>
                                          </p:spTgt>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2" presetClass="entr" presetSubtype="4" fill="hold" nodeType="clickEffect">
                                  <p:stCondLst>
                                    <p:cond delay="0"/>
                                  </p:stCondLst>
                                  <p:childTnLst>
                                    <p:set>
                                      <p:cBhvr>
                                        <p:cTn id="178" dur="1" fill="hold">
                                          <p:stCondLst>
                                            <p:cond delay="0"/>
                                          </p:stCondLst>
                                        </p:cTn>
                                        <p:tgtEl>
                                          <p:spTgt spid="217104">
                                            <p:txEl>
                                              <p:charRg st="192" end="245"/>
                                            </p:txEl>
                                          </p:spTgt>
                                        </p:tgtEl>
                                        <p:attrNameLst>
                                          <p:attrName>style.visibility</p:attrName>
                                        </p:attrNameLst>
                                      </p:cBhvr>
                                      <p:to>
                                        <p:strVal val="visible"/>
                                      </p:to>
                                    </p:set>
                                    <p:animEffect transition="in" filter="slide(fromBottom)">
                                      <p:cBhvr>
                                        <p:cTn id="179" dur="500"/>
                                        <p:tgtEl>
                                          <p:spTgt spid="217104">
                                            <p:txEl>
                                              <p:charRg st="192" end="245"/>
                                            </p:txEl>
                                          </p:spTgt>
                                        </p:tgtEl>
                                      </p:cBhvr>
                                    </p:animEffect>
                                  </p:childTnLst>
                                </p:cTn>
                              </p:par>
                            </p:childTnLst>
                          </p:cTn>
                        </p:par>
                      </p:childTnLst>
                    </p:cTn>
                  </p:par>
                  <p:par>
                    <p:cTn id="180" fill="hold">
                      <p:stCondLst>
                        <p:cond delay="indefinite"/>
                      </p:stCondLst>
                      <p:childTnLst>
                        <p:par>
                          <p:cTn id="181" fill="hold">
                            <p:stCondLst>
                              <p:cond delay="0"/>
                            </p:stCondLst>
                            <p:childTnLst>
                              <p:par>
                                <p:cTn id="182" presetID="42" presetClass="exit" presetSubtype="0" fill="hold" grpId="1" nodeType="clickEffect">
                                  <p:stCondLst>
                                    <p:cond delay="0"/>
                                  </p:stCondLst>
                                  <p:childTnLst>
                                    <p:animEffect transition="out" filter="fade">
                                      <p:cBhvr>
                                        <p:cTn id="183" dur="1000"/>
                                        <p:tgtEl>
                                          <p:spTgt spid="217112">
                                            <p:txEl>
                                              <p:charRg st="0" end="8"/>
                                            </p:txEl>
                                          </p:spTgt>
                                        </p:tgtEl>
                                      </p:cBhvr>
                                    </p:animEffect>
                                    <p:anim calcmode="lin" valueType="num">
                                      <p:cBhvr>
                                        <p:cTn id="184" dur="1000"/>
                                        <p:tgtEl>
                                          <p:spTgt spid="217112">
                                            <p:txEl>
                                              <p:charRg st="0" end="8"/>
                                            </p:txEl>
                                          </p:spTgt>
                                        </p:tgtEl>
                                        <p:attrNameLst>
                                          <p:attrName>ppt_x</p:attrName>
                                        </p:attrNameLst>
                                      </p:cBhvr>
                                      <p:tavLst>
                                        <p:tav tm="0">
                                          <p:val>
                                            <p:strVal val="ppt_x"/>
                                          </p:val>
                                        </p:tav>
                                        <p:tav tm="100000">
                                          <p:val>
                                            <p:strVal val="ppt_x"/>
                                          </p:val>
                                        </p:tav>
                                      </p:tavLst>
                                    </p:anim>
                                    <p:anim calcmode="lin" valueType="num">
                                      <p:cBhvr>
                                        <p:cTn id="185" dur="1000"/>
                                        <p:tgtEl>
                                          <p:spTgt spid="217112">
                                            <p:txEl>
                                              <p:charRg st="0" end="8"/>
                                            </p:txEl>
                                          </p:spTgt>
                                        </p:tgtEl>
                                        <p:attrNameLst>
                                          <p:attrName>ppt_y</p:attrName>
                                        </p:attrNameLst>
                                      </p:cBhvr>
                                      <p:tavLst>
                                        <p:tav tm="0">
                                          <p:val>
                                            <p:strVal val="ppt_y"/>
                                          </p:val>
                                        </p:tav>
                                        <p:tav tm="100000">
                                          <p:val>
                                            <p:strVal val="ppt_y+.1"/>
                                          </p:val>
                                        </p:tav>
                                      </p:tavLst>
                                    </p:anim>
                                    <p:set>
                                      <p:cBhvr>
                                        <p:cTn id="186" dur="1" fill="hold">
                                          <p:stCondLst>
                                            <p:cond delay="999"/>
                                          </p:stCondLst>
                                        </p:cTn>
                                        <p:tgtEl>
                                          <p:spTgt spid="217112">
                                            <p:txEl>
                                              <p:charRg st="0" end="8"/>
                                            </p:txEl>
                                          </p:spTgt>
                                        </p:tgtEl>
                                        <p:attrNameLst>
                                          <p:attrName>style.visibility</p:attrName>
                                        </p:attrNameLst>
                                      </p:cBhvr>
                                      <p:to>
                                        <p:strVal val="hidden"/>
                                      </p:to>
                                    </p:set>
                                  </p:childTnLst>
                                </p:cTn>
                              </p:par>
                              <p:par>
                                <p:cTn id="187" presetID="42" presetClass="exit" presetSubtype="0" fill="hold" grpId="1" nodeType="withEffect">
                                  <p:stCondLst>
                                    <p:cond delay="0"/>
                                  </p:stCondLst>
                                  <p:childTnLst>
                                    <p:animEffect transition="out" filter="fade">
                                      <p:cBhvr>
                                        <p:cTn id="188" dur="1000"/>
                                        <p:tgtEl>
                                          <p:spTgt spid="217112">
                                            <p:txEl>
                                              <p:charRg st="8" end="16"/>
                                            </p:txEl>
                                          </p:spTgt>
                                        </p:tgtEl>
                                      </p:cBhvr>
                                    </p:animEffect>
                                    <p:anim calcmode="lin" valueType="num">
                                      <p:cBhvr>
                                        <p:cTn id="189" dur="1000"/>
                                        <p:tgtEl>
                                          <p:spTgt spid="217112">
                                            <p:txEl>
                                              <p:charRg st="8" end="16"/>
                                            </p:txEl>
                                          </p:spTgt>
                                        </p:tgtEl>
                                        <p:attrNameLst>
                                          <p:attrName>ppt_x</p:attrName>
                                        </p:attrNameLst>
                                      </p:cBhvr>
                                      <p:tavLst>
                                        <p:tav tm="0">
                                          <p:val>
                                            <p:strVal val="ppt_x"/>
                                          </p:val>
                                        </p:tav>
                                        <p:tav tm="100000">
                                          <p:val>
                                            <p:strVal val="ppt_x"/>
                                          </p:val>
                                        </p:tav>
                                      </p:tavLst>
                                    </p:anim>
                                    <p:anim calcmode="lin" valueType="num">
                                      <p:cBhvr>
                                        <p:cTn id="190" dur="1000"/>
                                        <p:tgtEl>
                                          <p:spTgt spid="217112">
                                            <p:txEl>
                                              <p:charRg st="8" end="16"/>
                                            </p:txEl>
                                          </p:spTgt>
                                        </p:tgtEl>
                                        <p:attrNameLst>
                                          <p:attrName>ppt_y</p:attrName>
                                        </p:attrNameLst>
                                      </p:cBhvr>
                                      <p:tavLst>
                                        <p:tav tm="0">
                                          <p:val>
                                            <p:strVal val="ppt_y"/>
                                          </p:val>
                                        </p:tav>
                                        <p:tav tm="100000">
                                          <p:val>
                                            <p:strVal val="ppt_y+.1"/>
                                          </p:val>
                                        </p:tav>
                                      </p:tavLst>
                                    </p:anim>
                                    <p:set>
                                      <p:cBhvr>
                                        <p:cTn id="191" dur="1" fill="hold">
                                          <p:stCondLst>
                                            <p:cond delay="999"/>
                                          </p:stCondLst>
                                        </p:cTn>
                                        <p:tgtEl>
                                          <p:spTgt spid="217112">
                                            <p:txEl>
                                              <p:charRg st="8" end="16"/>
                                            </p:txEl>
                                          </p:spTgt>
                                        </p:tgtEl>
                                        <p:attrNameLst>
                                          <p:attrName>style.visibility</p:attrName>
                                        </p:attrNameLst>
                                      </p:cBhvr>
                                      <p:to>
                                        <p:strVal val="hidden"/>
                                      </p:to>
                                    </p:set>
                                  </p:childTnLst>
                                </p:cTn>
                              </p:par>
                              <p:par>
                                <p:cTn id="192" presetID="42" presetClass="exit" presetSubtype="0" fill="hold" grpId="1" nodeType="withEffect">
                                  <p:stCondLst>
                                    <p:cond delay="0"/>
                                  </p:stCondLst>
                                  <p:childTnLst>
                                    <p:animEffect transition="out" filter="fade">
                                      <p:cBhvr>
                                        <p:cTn id="193" dur="1000"/>
                                        <p:tgtEl>
                                          <p:spTgt spid="217112"/>
                                        </p:tgtEl>
                                      </p:cBhvr>
                                    </p:animEffect>
                                    <p:anim calcmode="lin" valueType="num">
                                      <p:cBhvr>
                                        <p:cTn id="194" dur="1000"/>
                                        <p:tgtEl>
                                          <p:spTgt spid="217112"/>
                                        </p:tgtEl>
                                        <p:attrNameLst>
                                          <p:attrName>ppt_x</p:attrName>
                                        </p:attrNameLst>
                                      </p:cBhvr>
                                      <p:tavLst>
                                        <p:tav tm="0">
                                          <p:val>
                                            <p:strVal val="ppt_x"/>
                                          </p:val>
                                        </p:tav>
                                        <p:tav tm="100000">
                                          <p:val>
                                            <p:strVal val="ppt_x"/>
                                          </p:val>
                                        </p:tav>
                                      </p:tavLst>
                                    </p:anim>
                                    <p:anim calcmode="lin" valueType="num">
                                      <p:cBhvr>
                                        <p:cTn id="195" dur="1000"/>
                                        <p:tgtEl>
                                          <p:spTgt spid="217112"/>
                                        </p:tgtEl>
                                        <p:attrNameLst>
                                          <p:attrName>ppt_y</p:attrName>
                                        </p:attrNameLst>
                                      </p:cBhvr>
                                      <p:tavLst>
                                        <p:tav tm="0">
                                          <p:val>
                                            <p:strVal val="ppt_y"/>
                                          </p:val>
                                        </p:tav>
                                        <p:tav tm="100000">
                                          <p:val>
                                            <p:strVal val="ppt_y+.1"/>
                                          </p:val>
                                        </p:tav>
                                      </p:tavLst>
                                    </p:anim>
                                    <p:set>
                                      <p:cBhvr>
                                        <p:cTn id="196" dur="1" fill="hold">
                                          <p:stCondLst>
                                            <p:cond delay="999"/>
                                          </p:stCondLst>
                                        </p:cTn>
                                        <p:tgtEl>
                                          <p:spTgt spid="217112"/>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2000"/>
                                        <p:tgtEl>
                                          <p:spTgt spid="217113"/>
                                        </p:tgtEl>
                                      </p:cBhvr>
                                    </p:animEffect>
                                    <p:set>
                                      <p:cBhvr>
                                        <p:cTn id="199" dur="1" fill="hold">
                                          <p:stCondLst>
                                            <p:cond delay="1999"/>
                                          </p:stCondLst>
                                        </p:cTn>
                                        <p:tgtEl>
                                          <p:spTgt spid="217113"/>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2000"/>
                                        <p:tgtEl>
                                          <p:spTgt spid="217116"/>
                                        </p:tgtEl>
                                      </p:cBhvr>
                                    </p:animEffect>
                                    <p:set>
                                      <p:cBhvr>
                                        <p:cTn id="202" dur="1" fill="hold">
                                          <p:stCondLst>
                                            <p:cond delay="1999"/>
                                          </p:stCondLst>
                                        </p:cTn>
                                        <p:tgtEl>
                                          <p:spTgt spid="217116"/>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2000"/>
                                        <p:tgtEl>
                                          <p:spTgt spid="217117"/>
                                        </p:tgtEl>
                                      </p:cBhvr>
                                    </p:animEffect>
                                    <p:set>
                                      <p:cBhvr>
                                        <p:cTn id="205" dur="1" fill="hold">
                                          <p:stCondLst>
                                            <p:cond delay="1999"/>
                                          </p:stCondLst>
                                        </p:cTn>
                                        <p:tgtEl>
                                          <p:spTgt spid="217117"/>
                                        </p:tgtEl>
                                        <p:attrNameLst>
                                          <p:attrName>style.visibility</p:attrName>
                                        </p:attrNameLst>
                                      </p:cBhvr>
                                      <p:to>
                                        <p:strVal val="hidden"/>
                                      </p:to>
                                    </p:set>
                                  </p:childTnLst>
                                </p:cTn>
                              </p:par>
                              <p:par>
                                <p:cTn id="206" presetID="10" presetClass="exit" presetSubtype="0" fill="hold" grpId="1" nodeType="withEffect">
                                  <p:stCondLst>
                                    <p:cond delay="0"/>
                                  </p:stCondLst>
                                  <p:childTnLst>
                                    <p:animEffect transition="out" filter="fade">
                                      <p:cBhvr>
                                        <p:cTn id="207" dur="2000"/>
                                        <p:tgtEl>
                                          <p:spTgt spid="217118"/>
                                        </p:tgtEl>
                                      </p:cBhvr>
                                    </p:animEffect>
                                    <p:set>
                                      <p:cBhvr>
                                        <p:cTn id="208" dur="1" fill="hold">
                                          <p:stCondLst>
                                            <p:cond delay="1999"/>
                                          </p:stCondLst>
                                        </p:cTn>
                                        <p:tgtEl>
                                          <p:spTgt spid="217118"/>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2000"/>
                                        <p:tgtEl>
                                          <p:spTgt spid="217119"/>
                                        </p:tgtEl>
                                      </p:cBhvr>
                                    </p:animEffect>
                                    <p:set>
                                      <p:cBhvr>
                                        <p:cTn id="211" dur="1" fill="hold">
                                          <p:stCondLst>
                                            <p:cond delay="1999"/>
                                          </p:stCondLst>
                                        </p:cTn>
                                        <p:tgtEl>
                                          <p:spTgt spid="217119"/>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2000"/>
                                        <p:tgtEl>
                                          <p:spTgt spid="217120"/>
                                        </p:tgtEl>
                                      </p:cBhvr>
                                    </p:animEffect>
                                    <p:set>
                                      <p:cBhvr>
                                        <p:cTn id="214" dur="1" fill="hold">
                                          <p:stCondLst>
                                            <p:cond delay="1999"/>
                                          </p:stCondLst>
                                        </p:cTn>
                                        <p:tgtEl>
                                          <p:spTgt spid="217120"/>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2000"/>
                                        <p:tgtEl>
                                          <p:spTgt spid="217121"/>
                                        </p:tgtEl>
                                      </p:cBhvr>
                                    </p:animEffect>
                                    <p:set>
                                      <p:cBhvr>
                                        <p:cTn id="217" dur="1" fill="hold">
                                          <p:stCondLst>
                                            <p:cond delay="1999"/>
                                          </p:stCondLst>
                                        </p:cTn>
                                        <p:tgtEl>
                                          <p:spTgt spid="217121"/>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2000"/>
                                        <p:tgtEl>
                                          <p:spTgt spid="217122"/>
                                        </p:tgtEl>
                                      </p:cBhvr>
                                    </p:animEffect>
                                    <p:set>
                                      <p:cBhvr>
                                        <p:cTn id="220" dur="1" fill="hold">
                                          <p:stCondLst>
                                            <p:cond delay="1999"/>
                                          </p:stCondLst>
                                        </p:cTn>
                                        <p:tgtEl>
                                          <p:spTgt spid="217122"/>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2000"/>
                                        <p:tgtEl>
                                          <p:spTgt spid="217123"/>
                                        </p:tgtEl>
                                      </p:cBhvr>
                                    </p:animEffect>
                                    <p:set>
                                      <p:cBhvr>
                                        <p:cTn id="223" dur="1" fill="hold">
                                          <p:stCondLst>
                                            <p:cond delay="1999"/>
                                          </p:stCondLst>
                                        </p:cTn>
                                        <p:tgtEl>
                                          <p:spTgt spid="217123"/>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2" presetClass="entr" presetSubtype="4" fill="hold" nodeType="clickEffect">
                                  <p:stCondLst>
                                    <p:cond delay="0"/>
                                  </p:stCondLst>
                                  <p:childTnLst>
                                    <p:set>
                                      <p:cBhvr>
                                        <p:cTn id="227" dur="1" fill="hold">
                                          <p:stCondLst>
                                            <p:cond delay="0"/>
                                          </p:stCondLst>
                                        </p:cTn>
                                        <p:tgtEl>
                                          <p:spTgt spid="217104">
                                            <p:txEl>
                                              <p:charRg st="245" end="298"/>
                                            </p:txEl>
                                          </p:spTgt>
                                        </p:tgtEl>
                                        <p:attrNameLst>
                                          <p:attrName>style.visibility</p:attrName>
                                        </p:attrNameLst>
                                      </p:cBhvr>
                                      <p:to>
                                        <p:strVal val="visible"/>
                                      </p:to>
                                    </p:set>
                                    <p:animEffect transition="in" filter="slide(fromBottom)">
                                      <p:cBhvr>
                                        <p:cTn id="228" dur="500"/>
                                        <p:tgtEl>
                                          <p:spTgt spid="217104">
                                            <p:txEl>
                                              <p:charRg st="245" end="298"/>
                                            </p:txEl>
                                          </p:spTgt>
                                        </p:tgtEl>
                                      </p:cBhvr>
                                    </p:animEffect>
                                  </p:childTnLst>
                                </p:cTn>
                              </p:par>
                            </p:childTnLst>
                          </p:cTn>
                        </p:par>
                      </p:childTnLst>
                    </p:cTn>
                  </p:par>
                  <p:par>
                    <p:cTn id="229" fill="hold">
                      <p:stCondLst>
                        <p:cond delay="indefinite"/>
                      </p:stCondLst>
                      <p:childTnLst>
                        <p:par>
                          <p:cTn id="230" fill="hold">
                            <p:stCondLst>
                              <p:cond delay="0"/>
                            </p:stCondLst>
                            <p:childTnLst>
                              <p:par>
                                <p:cTn id="231" presetID="12" presetClass="entr" presetSubtype="4" fill="hold" nodeType="clickEffect">
                                  <p:stCondLst>
                                    <p:cond delay="0"/>
                                  </p:stCondLst>
                                  <p:childTnLst>
                                    <p:set>
                                      <p:cBhvr>
                                        <p:cTn id="232" dur="1" fill="hold">
                                          <p:stCondLst>
                                            <p:cond delay="0"/>
                                          </p:stCondLst>
                                        </p:cTn>
                                        <p:tgtEl>
                                          <p:spTgt spid="217104">
                                            <p:txEl>
                                              <p:charRg st="298" end="354"/>
                                            </p:txEl>
                                          </p:spTgt>
                                        </p:tgtEl>
                                        <p:attrNameLst>
                                          <p:attrName>style.visibility</p:attrName>
                                        </p:attrNameLst>
                                      </p:cBhvr>
                                      <p:to>
                                        <p:strVal val="visible"/>
                                      </p:to>
                                    </p:set>
                                    <p:animEffect transition="in" filter="slide(fromBottom)">
                                      <p:cBhvr>
                                        <p:cTn id="233" dur="500"/>
                                        <p:tgtEl>
                                          <p:spTgt spid="217104">
                                            <p:txEl>
                                              <p:charRg st="298" end="354"/>
                                            </p:txEl>
                                          </p:spTgt>
                                        </p:tgtEl>
                                      </p:cBhvr>
                                    </p:animEffect>
                                  </p:childTnLst>
                                </p:cTn>
                              </p:par>
                            </p:childTnLst>
                          </p:cTn>
                        </p:par>
                      </p:childTnLst>
                    </p:cTn>
                  </p:par>
                  <p:par>
                    <p:cTn id="234" fill="hold">
                      <p:stCondLst>
                        <p:cond delay="indefinite"/>
                      </p:stCondLst>
                      <p:childTnLst>
                        <p:par>
                          <p:cTn id="235" fill="hold">
                            <p:stCondLst>
                              <p:cond delay="0"/>
                            </p:stCondLst>
                            <p:childTnLst>
                              <p:par>
                                <p:cTn id="236" presetID="12" presetClass="entr" presetSubtype="4" fill="hold" nodeType="clickEffect">
                                  <p:stCondLst>
                                    <p:cond delay="0"/>
                                  </p:stCondLst>
                                  <p:childTnLst>
                                    <p:set>
                                      <p:cBhvr>
                                        <p:cTn id="237" dur="1" fill="hold">
                                          <p:stCondLst>
                                            <p:cond delay="0"/>
                                          </p:stCondLst>
                                        </p:cTn>
                                        <p:tgtEl>
                                          <p:spTgt spid="217104">
                                            <p:txEl>
                                              <p:charRg st="354" end="383"/>
                                            </p:txEl>
                                          </p:spTgt>
                                        </p:tgtEl>
                                        <p:attrNameLst>
                                          <p:attrName>style.visibility</p:attrName>
                                        </p:attrNameLst>
                                      </p:cBhvr>
                                      <p:to>
                                        <p:strVal val="visible"/>
                                      </p:to>
                                    </p:set>
                                    <p:animEffect transition="in" filter="slide(fromBottom)">
                                      <p:cBhvr>
                                        <p:cTn id="238" dur="500"/>
                                        <p:tgtEl>
                                          <p:spTgt spid="217104">
                                            <p:txEl>
                                              <p:charRg st="354" end="383"/>
                                            </p:txEl>
                                          </p:spTgt>
                                        </p:tgtEl>
                                      </p:cBhvr>
                                    </p:animEffect>
                                  </p:childTnLst>
                                </p:cTn>
                              </p:par>
                            </p:childTnLst>
                          </p:cTn>
                        </p:par>
                      </p:childTnLst>
                    </p:cTn>
                  </p:par>
                  <p:par>
                    <p:cTn id="239" fill="hold">
                      <p:stCondLst>
                        <p:cond delay="indefinite"/>
                      </p:stCondLst>
                      <p:childTnLst>
                        <p:par>
                          <p:cTn id="240" fill="hold">
                            <p:stCondLst>
                              <p:cond delay="0"/>
                            </p:stCondLst>
                            <p:childTnLst>
                              <p:par>
                                <p:cTn id="241" presetID="12" presetClass="entr" presetSubtype="4" fill="hold" nodeType="clickEffect">
                                  <p:stCondLst>
                                    <p:cond delay="0"/>
                                  </p:stCondLst>
                                  <p:childTnLst>
                                    <p:set>
                                      <p:cBhvr>
                                        <p:cTn id="242" dur="1" fill="hold">
                                          <p:stCondLst>
                                            <p:cond delay="0"/>
                                          </p:stCondLst>
                                        </p:cTn>
                                        <p:tgtEl>
                                          <p:spTgt spid="217104">
                                            <p:txEl>
                                              <p:charRg st="383" end="434"/>
                                            </p:txEl>
                                          </p:spTgt>
                                        </p:tgtEl>
                                        <p:attrNameLst>
                                          <p:attrName>style.visibility</p:attrName>
                                        </p:attrNameLst>
                                      </p:cBhvr>
                                      <p:to>
                                        <p:strVal val="visible"/>
                                      </p:to>
                                    </p:set>
                                    <p:animEffect transition="in" filter="slide(fromBottom)">
                                      <p:cBhvr>
                                        <p:cTn id="243" dur="500"/>
                                        <p:tgtEl>
                                          <p:spTgt spid="217104">
                                            <p:txEl>
                                              <p:charRg st="383" end="4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5" grpId="0" animBg="1"/>
      <p:bldP spid="217105" grpId="1" animBg="1"/>
      <p:bldP spid="217106" grpId="0" animBg="1"/>
      <p:bldP spid="217106" grpId="1" animBg="1"/>
      <p:bldP spid="217111" grpId="0" animBg="1" build="allAtOnce"/>
      <p:bldP spid="217111" grpId="1" animBg="1" build="allAtOnce"/>
      <p:bldP spid="217112" grpId="0" animBg="1" build="allAtOnce"/>
      <p:bldP spid="217112" grpId="1" animBg="1" build="allAtOnce"/>
      <p:bldP spid="217116" grpId="0" animBg="1"/>
      <p:bldP spid="217116" grpId="1" animBg="1"/>
      <p:bldP spid="217117" grpId="0" animBg="1"/>
      <p:bldP spid="217117" grpId="1" animBg="1"/>
      <p:bldP spid="217118" grpId="0" animBg="1"/>
      <p:bldP spid="217118" grpId="1" animBg="1"/>
      <p:bldP spid="217119" grpId="0" animBg="1"/>
      <p:bldP spid="217119" grpId="1" animBg="1"/>
      <p:bldP spid="217120" grpId="0" animBg="1"/>
      <p:bldP spid="217120" grpId="1" animBg="1"/>
      <p:bldP spid="217121" grpId="0" animBg="1"/>
      <p:bldP spid="217121" grpId="1" animBg="1"/>
      <p:bldP spid="217122" grpId="0" animBg="1"/>
      <p:bldP spid="217122" grpId="1" animBg="1"/>
      <p:bldP spid="217123" grpId="0" animBg="1"/>
      <p:bldP spid="217123"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76803" name="Group 4"/>
          <p:cNvGrpSpPr/>
          <p:nvPr/>
        </p:nvGrpSpPr>
        <p:grpSpPr>
          <a:xfrm>
            <a:off x="900113" y="692150"/>
            <a:ext cx="792162" cy="396875"/>
            <a:chOff x="385" y="845"/>
            <a:chExt cx="499" cy="250"/>
          </a:xfrm>
        </p:grpSpPr>
        <p:sp>
          <p:nvSpPr>
            <p:cNvPr id="76830" name="Line 5"/>
            <p:cNvSpPr/>
            <p:nvPr/>
          </p:nvSpPr>
          <p:spPr>
            <a:xfrm>
              <a:off x="385" y="1071"/>
              <a:ext cx="499" cy="0"/>
            </a:xfrm>
            <a:prstGeom prst="line">
              <a:avLst/>
            </a:prstGeom>
            <a:ln w="19050" cap="flat" cmpd="sng">
              <a:solidFill>
                <a:srgbClr val="006600"/>
              </a:solidFill>
              <a:prstDash val="solid"/>
              <a:headEnd type="none" w="med" len="med"/>
              <a:tailEnd type="none" w="med" len="med"/>
            </a:ln>
          </p:spPr>
        </p:sp>
        <p:sp>
          <p:nvSpPr>
            <p:cNvPr id="76831" name="Text Box 6"/>
            <p:cNvSpPr txBox="1"/>
            <p:nvPr/>
          </p:nvSpPr>
          <p:spPr>
            <a:xfrm>
              <a:off x="431"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990033"/>
                  </a:solidFill>
                  <a:latin typeface="宋体" panose="02010600030101010101" pitchFamily="2" charset="-122"/>
                </a:rPr>
                <a:t>栈</a:t>
              </a:r>
              <a:endParaRPr lang="zh-CN" altLang="en-US" sz="2000" b="1" dirty="0">
                <a:solidFill>
                  <a:srgbClr val="990033"/>
                </a:solidFill>
                <a:latin typeface="宋体" panose="02010600030101010101" pitchFamily="2" charset="-122"/>
              </a:endParaRPr>
            </a:p>
          </p:txBody>
        </p:sp>
      </p:grpSp>
      <p:grpSp>
        <p:nvGrpSpPr>
          <p:cNvPr id="76804" name="Group 7"/>
          <p:cNvGrpSpPr/>
          <p:nvPr/>
        </p:nvGrpSpPr>
        <p:grpSpPr>
          <a:xfrm>
            <a:off x="3635375" y="692150"/>
            <a:ext cx="1152525" cy="396875"/>
            <a:chOff x="1156" y="845"/>
            <a:chExt cx="499" cy="250"/>
          </a:xfrm>
        </p:grpSpPr>
        <p:sp>
          <p:nvSpPr>
            <p:cNvPr id="76828" name="Line 8"/>
            <p:cNvSpPr/>
            <p:nvPr/>
          </p:nvSpPr>
          <p:spPr>
            <a:xfrm>
              <a:off x="1156" y="1071"/>
              <a:ext cx="499" cy="0"/>
            </a:xfrm>
            <a:prstGeom prst="line">
              <a:avLst/>
            </a:prstGeom>
            <a:ln w="19050" cap="flat" cmpd="sng">
              <a:solidFill>
                <a:srgbClr val="006600"/>
              </a:solidFill>
              <a:prstDash val="solid"/>
              <a:headEnd type="none" w="med" len="med"/>
              <a:tailEnd type="none" w="med" len="med"/>
            </a:ln>
          </p:spPr>
        </p:sp>
        <p:sp>
          <p:nvSpPr>
            <p:cNvPr id="76829" name="Text Box 9"/>
            <p:cNvSpPr txBox="1"/>
            <p:nvPr/>
          </p:nvSpPr>
          <p:spPr>
            <a:xfrm>
              <a:off x="1202"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990033"/>
                  </a:solidFill>
                  <a:latin typeface="宋体" panose="02010600030101010101" pitchFamily="2" charset="-122"/>
                </a:rPr>
                <a:t>输 入</a:t>
              </a:r>
              <a:endParaRPr lang="zh-CN" altLang="en-US" sz="2000" b="1" dirty="0">
                <a:solidFill>
                  <a:srgbClr val="990033"/>
                </a:solidFill>
                <a:latin typeface="宋体" panose="02010600030101010101" pitchFamily="2" charset="-122"/>
              </a:endParaRPr>
            </a:p>
          </p:txBody>
        </p:sp>
      </p:grpSp>
      <p:grpSp>
        <p:nvGrpSpPr>
          <p:cNvPr id="76805" name="Group 10"/>
          <p:cNvGrpSpPr/>
          <p:nvPr/>
        </p:nvGrpSpPr>
        <p:grpSpPr>
          <a:xfrm>
            <a:off x="6372225" y="692150"/>
            <a:ext cx="1008063" cy="396875"/>
            <a:chOff x="1973" y="845"/>
            <a:chExt cx="453" cy="250"/>
          </a:xfrm>
        </p:grpSpPr>
        <p:sp>
          <p:nvSpPr>
            <p:cNvPr id="76826" name="Line 11"/>
            <p:cNvSpPr/>
            <p:nvPr/>
          </p:nvSpPr>
          <p:spPr>
            <a:xfrm>
              <a:off x="1973" y="1071"/>
              <a:ext cx="453" cy="0"/>
            </a:xfrm>
            <a:prstGeom prst="line">
              <a:avLst/>
            </a:prstGeom>
            <a:ln w="19050" cap="flat" cmpd="sng">
              <a:solidFill>
                <a:srgbClr val="006600"/>
              </a:solidFill>
              <a:prstDash val="solid"/>
              <a:headEnd type="none" w="med" len="med"/>
              <a:tailEnd type="none" w="med" len="med"/>
            </a:ln>
          </p:spPr>
        </p:sp>
        <p:sp>
          <p:nvSpPr>
            <p:cNvPr id="76827" name="Text Box 12"/>
            <p:cNvSpPr txBox="1"/>
            <p:nvPr/>
          </p:nvSpPr>
          <p:spPr>
            <a:xfrm>
              <a:off x="2018" y="845"/>
              <a:ext cx="408"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990033"/>
                  </a:solidFill>
                  <a:latin typeface="宋体" panose="02010600030101010101" pitchFamily="2" charset="-122"/>
                </a:rPr>
                <a:t>输 出</a:t>
              </a:r>
              <a:endParaRPr lang="zh-CN" altLang="en-US" sz="2000" b="1" dirty="0">
                <a:solidFill>
                  <a:srgbClr val="990033"/>
                </a:solidFill>
                <a:latin typeface="宋体" panose="02010600030101010101" pitchFamily="2" charset="-122"/>
              </a:endParaRPr>
            </a:p>
          </p:txBody>
        </p:sp>
      </p:grpSp>
      <p:sp>
        <p:nvSpPr>
          <p:cNvPr id="218125" name="Text Box 13"/>
          <p:cNvSpPr txBox="1"/>
          <p:nvPr/>
        </p:nvSpPr>
        <p:spPr>
          <a:xfrm>
            <a:off x="252413" y="1268413"/>
            <a:ext cx="8064500" cy="47863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spcBef>
                <a:spcPct val="0"/>
              </a:spcBef>
              <a:buNone/>
            </a:pPr>
            <a:r>
              <a:rPr lang="en-US" altLang="zh-CN" sz="2000" b="1" dirty="0">
                <a:solidFill>
                  <a:srgbClr val="006600"/>
                </a:solidFill>
                <a:latin typeface="宋体" panose="02010600030101010101" pitchFamily="2" charset="-122"/>
              </a:rPr>
              <a:t>10  $E′T′id               id*id$              F—</a:t>
            </a:r>
            <a:r>
              <a:rPr lang="zh-CN" altLang="en-US" sz="2000" b="1" dirty="0">
                <a:solidFill>
                  <a:srgbClr val="006600"/>
                </a:solidFill>
                <a:latin typeface="宋体" panose="02010600030101010101" pitchFamily="2" charset="-122"/>
              </a:rPr>
              <a:t>＞</a:t>
            </a:r>
            <a:r>
              <a:rPr lang="en-US" altLang="zh-CN" sz="2000" b="1" dirty="0">
                <a:solidFill>
                  <a:srgbClr val="006600"/>
                </a:solidFill>
                <a:latin typeface="宋体" panose="02010600030101010101" pitchFamily="2" charset="-122"/>
              </a:rPr>
              <a:t>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11  $E′T′                   *id$                 </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12  $E′T′F*                 *id$              T′</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a:t>
            </a:r>
            <a:r>
              <a:rPr lang="en-US" altLang="zh-CN" sz="2000" b="1" dirty="0">
                <a:solidFill>
                  <a:srgbClr val="006600"/>
                </a:solidFill>
                <a:latin typeface="宋体" panose="02010600030101010101" pitchFamily="2" charset="-122"/>
              </a:rPr>
              <a:t>FT′</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13  $E′T′F                   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14  $E′T′id                  id$              F</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 </a:t>
            </a:r>
            <a:r>
              <a:rPr lang="en-US" altLang="zh-CN" sz="2000" b="1" dirty="0">
                <a:solidFill>
                  <a:srgbClr val="006600"/>
                </a:solidFill>
                <a:latin typeface="宋体" panose="02010600030101010101" pitchFamily="2" charset="-122"/>
              </a:rPr>
              <a:t>id</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15  $E′T′                      $</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16  $E′                         $              T′</a:t>
            </a:r>
            <a:r>
              <a:rPr lang="en-US" altLang="zh-CN" sz="2000" b="1" i="1" dirty="0">
                <a:solidFill>
                  <a:srgbClr val="006600"/>
                </a:solidFill>
                <a:latin typeface="宋体" panose="02010600030101010101" pitchFamily="2" charset="-122"/>
              </a:rPr>
              <a:t>—</a:t>
            </a:r>
            <a:r>
              <a:rPr lang="zh-CN" altLang="en-US" sz="2000" b="1" dirty="0">
                <a:solidFill>
                  <a:srgbClr val="006600"/>
                </a:solidFill>
                <a:latin typeface="宋体" panose="02010600030101010101" pitchFamily="2" charset="-122"/>
              </a:rPr>
              <a:t>＞</a:t>
            </a:r>
            <a:r>
              <a:rPr lang="el-GR" altLang="zh-CN" sz="2000" b="1" dirty="0">
                <a:solidFill>
                  <a:srgbClr val="006600"/>
                </a:solidFill>
                <a:latin typeface="宋体" panose="02010600030101010101" pitchFamily="2" charset="-122"/>
              </a:rPr>
              <a:t>ε</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AutoNum type="arabicPlain" startAt="17"/>
            </a:pPr>
            <a:r>
              <a:rPr lang="en-US" altLang="zh-CN" sz="2000" b="1" dirty="0">
                <a:solidFill>
                  <a:srgbClr val="006600"/>
                </a:solidFill>
                <a:latin typeface="宋体" panose="02010600030101010101" pitchFamily="2" charset="-122"/>
              </a:rPr>
              <a:t> $                            $              E′—</a:t>
            </a:r>
            <a:r>
              <a:rPr lang="zh-CN" altLang="en-US" sz="2000" b="1" dirty="0">
                <a:solidFill>
                  <a:srgbClr val="006600"/>
                </a:solidFill>
                <a:latin typeface="宋体" panose="02010600030101010101" pitchFamily="2" charset="-122"/>
              </a:rPr>
              <a:t>＞</a:t>
            </a:r>
            <a:r>
              <a:rPr lang="el-GR" altLang="zh-CN" sz="2000" b="1" dirty="0">
                <a:solidFill>
                  <a:srgbClr val="006600"/>
                </a:solidFill>
                <a:latin typeface="宋体" panose="02010600030101010101" pitchFamily="2" charset="-122"/>
              </a:rPr>
              <a:t>ε</a:t>
            </a: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endParaRPr lang="en-US" altLang="zh-CN" sz="2000" b="1" dirty="0">
              <a:solidFill>
                <a:srgbClr val="006600"/>
              </a:solidFill>
              <a:latin typeface="宋体" panose="02010600030101010101" pitchFamily="2" charset="-122"/>
            </a:endParaRPr>
          </a:p>
          <a:p>
            <a:pPr marL="342900" lvl="0" indent="-342900" eaLnBrk="1" hangingPunct="1">
              <a:spcBef>
                <a:spcPct val="50000"/>
              </a:spcBef>
              <a:buNone/>
            </a:pPr>
            <a:r>
              <a:rPr lang="en-US" altLang="zh-CN" sz="2000" b="1" dirty="0">
                <a:solidFill>
                  <a:srgbClr val="006600"/>
                </a:solidFill>
                <a:latin typeface="宋体" panose="02010600030101010101" pitchFamily="2" charset="-122"/>
              </a:rPr>
              <a:t> </a:t>
            </a:r>
            <a:r>
              <a:rPr lang="zh-CN" altLang="en-US" b="1" dirty="0">
                <a:solidFill>
                  <a:srgbClr val="660033"/>
                </a:solidFill>
                <a:latin typeface="华文新魏" panose="02010800040101010101" pitchFamily="2" charset="-122"/>
                <a:ea typeface="华文新魏" panose="02010800040101010101" pitchFamily="2" charset="-122"/>
              </a:rPr>
              <a:t>有</a:t>
            </a:r>
            <a:r>
              <a:rPr lang="en-US" altLang="zh-CN" b="1" dirty="0">
                <a:solidFill>
                  <a:srgbClr val="660033"/>
                </a:solidFill>
                <a:latin typeface="华文新魏" panose="02010800040101010101" pitchFamily="2" charset="-122"/>
                <a:ea typeface="华文新魏" panose="02010800040101010101" pitchFamily="2" charset="-122"/>
              </a:rPr>
              <a:t>:    X=a=</a:t>
            </a:r>
            <a:r>
              <a:rPr lang="en-US" altLang="zh-CN" b="1" dirty="0">
                <a:solidFill>
                  <a:srgbClr val="660033"/>
                </a:solidFill>
                <a:latin typeface="宋体" panose="02010600030101010101" pitchFamily="2" charset="-122"/>
              </a:rPr>
              <a:t>$</a:t>
            </a:r>
            <a:r>
              <a:rPr lang="zh-CN" altLang="en-US" b="1" dirty="0">
                <a:solidFill>
                  <a:srgbClr val="660033"/>
                </a:solidFill>
                <a:latin typeface="华文新魏" panose="02010800040101010101" pitchFamily="2" charset="-122"/>
                <a:ea typeface="华文新魏" panose="02010800040101010101" pitchFamily="2" charset="-122"/>
              </a:rPr>
              <a:t>，分析成功。</a:t>
            </a:r>
            <a:r>
              <a:rPr lang="zh-CN" altLang="en-US" b="1" dirty="0">
                <a:solidFill>
                  <a:srgbClr val="006600"/>
                </a:solidFill>
                <a:latin typeface="华文新魏" panose="02010800040101010101" pitchFamily="2" charset="-122"/>
                <a:ea typeface="华文新魏" panose="02010800040101010101" pitchFamily="2" charset="-122"/>
              </a:rPr>
              <a:t>     </a:t>
            </a:r>
            <a:endParaRPr lang="zh-CN" altLang="en-US" b="1" dirty="0">
              <a:solidFill>
                <a:srgbClr val="006600"/>
              </a:solidFill>
              <a:latin typeface="华文新魏" panose="02010800040101010101" pitchFamily="2" charset="-122"/>
              <a:ea typeface="华文新魏" panose="02010800040101010101" pitchFamily="2" charset="-122"/>
            </a:endParaRPr>
          </a:p>
        </p:txBody>
      </p:sp>
      <p:sp>
        <p:nvSpPr>
          <p:cNvPr id="218126" name="Text Box 14"/>
          <p:cNvSpPr txBox="1"/>
          <p:nvPr/>
        </p:nvSpPr>
        <p:spPr>
          <a:xfrm>
            <a:off x="8243888" y="1916113"/>
            <a:ext cx="504825" cy="455612"/>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27" name="Text Box 15"/>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grpSp>
        <p:nvGrpSpPr>
          <p:cNvPr id="218128" name="Group 16"/>
          <p:cNvGrpSpPr/>
          <p:nvPr/>
        </p:nvGrpSpPr>
        <p:grpSpPr>
          <a:xfrm>
            <a:off x="7812088" y="1916113"/>
            <a:ext cx="504825" cy="1368425"/>
            <a:chOff x="5057" y="1162"/>
            <a:chExt cx="318" cy="862"/>
          </a:xfrm>
        </p:grpSpPr>
        <p:sp>
          <p:nvSpPr>
            <p:cNvPr id="218129" name="Text Box 17"/>
            <p:cNvSpPr txBox="1">
              <a:spLocks noChangeArrowheads="1"/>
            </p:cNvSpPr>
            <p:nvPr/>
          </p:nvSpPr>
          <p:spPr bwMode="auto">
            <a:xfrm>
              <a:off x="5057" y="1162"/>
              <a:ext cx="272" cy="28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rPr>
                <a:t>X</a:t>
              </a:r>
              <a:endPar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endParaRPr>
            </a:p>
          </p:txBody>
        </p:sp>
        <p:sp>
          <p:nvSpPr>
            <p:cNvPr id="218130" name="Text Box 18"/>
            <p:cNvSpPr txBox="1">
              <a:spLocks noChangeArrowheads="1"/>
            </p:cNvSpPr>
            <p:nvPr/>
          </p:nvSpPr>
          <p:spPr bwMode="auto">
            <a:xfrm>
              <a:off x="5103" y="1736"/>
              <a:ext cx="272" cy="28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rPr>
                <a:t>a</a:t>
              </a:r>
              <a:endParaRPr kumimoji="0" lang="en-US" altLang="zh-CN" sz="2400" b="1" kern="1200" cap="none" spc="0" normalizeH="0" baseline="0" noProof="0">
                <a:solidFill>
                  <a:srgbClr val="000099"/>
                </a:solidFill>
                <a:latin typeface="华文新魏" panose="02010800040101010101" pitchFamily="2" charset="-122"/>
                <a:ea typeface="华文新魏" panose="02010800040101010101" pitchFamily="2" charset="-122"/>
                <a:cs typeface="+mn-cs"/>
              </a:endParaRPr>
            </a:p>
          </p:txBody>
        </p:sp>
      </p:grpSp>
      <p:sp>
        <p:nvSpPr>
          <p:cNvPr id="218131" name="Text Box 19"/>
          <p:cNvSpPr txBox="1"/>
          <p:nvPr/>
        </p:nvSpPr>
        <p:spPr>
          <a:xfrm>
            <a:off x="8243888" y="1916113"/>
            <a:ext cx="720725" cy="455612"/>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b="1" dirty="0">
                <a:solidFill>
                  <a:srgbClr val="000099"/>
                </a:solidFill>
                <a:latin typeface="华文新魏" panose="02010800040101010101" pitchFamily="2" charset="-122"/>
                <a:ea typeface="华文新魏" panose="02010800040101010101" pitchFamily="2" charset="-122"/>
              </a:rPr>
              <a:t>T</a:t>
            </a:r>
            <a:r>
              <a:rPr lang="en-US" altLang="zh-CN" sz="2200" b="1" dirty="0">
                <a:solidFill>
                  <a:srgbClr val="000099"/>
                </a:solidFill>
                <a:latin typeface="华文新魏" panose="02010800040101010101" pitchFamily="2" charset="-122"/>
                <a:ea typeface="华文新魏" panose="02010800040101010101" pitchFamily="2" charset="-122"/>
              </a:rPr>
              <a:t> </a:t>
            </a:r>
            <a:r>
              <a:rPr lang="en-US" altLang="zh-CN" sz="2000" b="1" dirty="0">
                <a:solidFill>
                  <a:srgbClr val="000099"/>
                </a:solidFill>
                <a:latin typeface="华文新魏" panose="02010800040101010101" pitchFamily="2" charset="-122"/>
                <a:ea typeface="华文新魏" panose="02010800040101010101" pitchFamily="2" charset="-122"/>
              </a:rPr>
              <a:t>′</a:t>
            </a:r>
            <a:endParaRPr lang="en-US" altLang="zh-CN" sz="2000" b="1" dirty="0">
              <a:solidFill>
                <a:srgbClr val="000099"/>
              </a:solidFill>
              <a:latin typeface="华文新魏" panose="02010800040101010101" pitchFamily="2" charset="-122"/>
              <a:ea typeface="华文新魏" panose="02010800040101010101" pitchFamily="2" charset="-122"/>
            </a:endParaRPr>
          </a:p>
        </p:txBody>
      </p:sp>
      <p:sp>
        <p:nvSpPr>
          <p:cNvPr id="218132" name="Text Box 20"/>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3" name="Text Box 21"/>
          <p:cNvSpPr txBox="1"/>
          <p:nvPr/>
        </p:nvSpPr>
        <p:spPr>
          <a:xfrm>
            <a:off x="8243888" y="1892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4" name="Text Box 22"/>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5" name="Text Box 23"/>
          <p:cNvSpPr txBox="1"/>
          <p:nvPr/>
        </p:nvSpPr>
        <p:spPr>
          <a:xfrm>
            <a:off x="8243888" y="1892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F</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6" name="Text Box 24"/>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7" name="Text Box 25"/>
          <p:cNvSpPr txBox="1"/>
          <p:nvPr/>
        </p:nvSpPr>
        <p:spPr>
          <a:xfrm>
            <a:off x="8243888" y="1916113"/>
            <a:ext cx="504825" cy="455612"/>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8" name="Text Box 26"/>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id</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39" name="Text Box 27"/>
          <p:cNvSpPr txBox="1"/>
          <p:nvPr/>
        </p:nvSpPr>
        <p:spPr>
          <a:xfrm>
            <a:off x="8243888" y="1892300"/>
            <a:ext cx="7207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T</a:t>
            </a:r>
            <a:r>
              <a:rPr lang="en-US" altLang="zh-CN" sz="2200" b="1" dirty="0">
                <a:solidFill>
                  <a:srgbClr val="000099"/>
                </a:solidFill>
                <a:latin typeface="宋体" panose="02010600030101010101" pitchFamily="2" charset="-122"/>
                <a:ea typeface="华文新魏" panose="02010800040101010101" pitchFamily="2" charset="-122"/>
              </a:rPr>
              <a: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40" name="Text Box 28"/>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宋体" panose="02010600030101010101" pitchFamily="2" charset="-122"/>
              </a:rPr>
              <a:t>$</a:t>
            </a:r>
            <a:endParaRPr lang="en-US" altLang="zh-CN" sz="2200" b="1" dirty="0">
              <a:solidFill>
                <a:srgbClr val="000099"/>
              </a:solidFill>
              <a:latin typeface="宋体" panose="02010600030101010101" pitchFamily="2" charset="-122"/>
            </a:endParaRPr>
          </a:p>
        </p:txBody>
      </p:sp>
      <p:sp>
        <p:nvSpPr>
          <p:cNvPr id="218141" name="Text Box 29"/>
          <p:cNvSpPr txBox="1"/>
          <p:nvPr/>
        </p:nvSpPr>
        <p:spPr>
          <a:xfrm>
            <a:off x="8243888" y="1914525"/>
            <a:ext cx="7207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华文新魏" panose="02010800040101010101" pitchFamily="2" charset="-122"/>
                <a:ea typeface="华文新魏" panose="02010800040101010101" pitchFamily="2" charset="-122"/>
              </a:rPr>
              <a:t>E</a:t>
            </a:r>
            <a:r>
              <a:rPr lang="en-US" altLang="zh-CN" sz="2200" b="1" dirty="0">
                <a:solidFill>
                  <a:srgbClr val="000099"/>
                </a:solidFill>
                <a:latin typeface="宋体" panose="02010600030101010101" pitchFamily="2" charset="-122"/>
                <a:ea typeface="华文新魏" panose="02010800040101010101" pitchFamily="2" charset="-122"/>
              </a:rPr>
              <a:t>’</a:t>
            </a:r>
            <a:endParaRPr lang="en-US" altLang="zh-CN" sz="2200" b="1" dirty="0">
              <a:solidFill>
                <a:srgbClr val="000099"/>
              </a:solidFill>
              <a:latin typeface="华文新魏" panose="02010800040101010101" pitchFamily="2" charset="-122"/>
              <a:ea typeface="华文新魏" panose="02010800040101010101" pitchFamily="2" charset="-122"/>
            </a:endParaRPr>
          </a:p>
        </p:txBody>
      </p:sp>
      <p:sp>
        <p:nvSpPr>
          <p:cNvPr id="218142" name="Text Box 30"/>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宋体" panose="02010600030101010101" pitchFamily="2" charset="-122"/>
              </a:rPr>
              <a:t>$</a:t>
            </a:r>
            <a:endParaRPr lang="en-US" altLang="zh-CN" sz="2200" b="1" dirty="0">
              <a:solidFill>
                <a:srgbClr val="000099"/>
              </a:solidFill>
              <a:latin typeface="宋体" panose="02010600030101010101" pitchFamily="2" charset="-122"/>
            </a:endParaRPr>
          </a:p>
        </p:txBody>
      </p:sp>
      <p:sp>
        <p:nvSpPr>
          <p:cNvPr id="218143" name="Text Box 31"/>
          <p:cNvSpPr txBox="1"/>
          <p:nvPr/>
        </p:nvSpPr>
        <p:spPr>
          <a:xfrm>
            <a:off x="8243888" y="1916113"/>
            <a:ext cx="504825" cy="455612"/>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宋体" panose="02010600030101010101" pitchFamily="2" charset="-122"/>
              </a:rPr>
              <a:t>$</a:t>
            </a:r>
            <a:endParaRPr lang="en-US" altLang="zh-CN" sz="2200" b="1" dirty="0">
              <a:solidFill>
                <a:srgbClr val="000099"/>
              </a:solidFill>
              <a:latin typeface="宋体" panose="02010600030101010101" pitchFamily="2" charset="-122"/>
            </a:endParaRPr>
          </a:p>
        </p:txBody>
      </p:sp>
      <p:sp>
        <p:nvSpPr>
          <p:cNvPr id="218144" name="Text Box 32"/>
          <p:cNvSpPr txBox="1"/>
          <p:nvPr/>
        </p:nvSpPr>
        <p:spPr>
          <a:xfrm>
            <a:off x="8243888" y="2781300"/>
            <a:ext cx="504825" cy="455613"/>
          </a:xfrm>
          <a:prstGeom prst="rect">
            <a:avLst/>
          </a:prstGeom>
          <a:solidFill>
            <a:schemeClr val="accent1"/>
          </a:solidFill>
          <a:ln w="28575" cap="flat" cmpd="sng">
            <a:solidFill>
              <a:srgbClr val="990033"/>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200" b="1" dirty="0">
                <a:solidFill>
                  <a:srgbClr val="000099"/>
                </a:solidFill>
                <a:latin typeface="宋体" panose="02010600030101010101" pitchFamily="2" charset="-122"/>
              </a:rPr>
              <a:t>$</a:t>
            </a:r>
            <a:endParaRPr lang="en-US" altLang="zh-CN" sz="2200" b="1" dirty="0">
              <a:solidFill>
                <a:srgbClr val="000099"/>
              </a:solidFill>
              <a:latin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18128"/>
                                        </p:tgtEl>
                                        <p:attrNameLst>
                                          <p:attrName>style.visibility</p:attrName>
                                        </p:attrNameLst>
                                      </p:cBhvr>
                                      <p:to>
                                        <p:strVal val="visible"/>
                                      </p:to>
                                    </p:set>
                                    <p:animEffect transition="in" filter="slide(fromRight)">
                                      <p:cBhvr>
                                        <p:cTn id="7" dur="500"/>
                                        <p:tgtEl>
                                          <p:spTgt spid="21812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8125">
                                            <p:txEl>
                                              <p:charRg st="0" end="52"/>
                                            </p:txEl>
                                          </p:spTgt>
                                        </p:tgtEl>
                                        <p:attrNameLst>
                                          <p:attrName>style.visibility</p:attrName>
                                        </p:attrNameLst>
                                      </p:cBhvr>
                                      <p:to>
                                        <p:strVal val="visible"/>
                                      </p:to>
                                    </p:set>
                                    <p:animEffect transition="in" filter="slide(fromBottom)">
                                      <p:cBhvr>
                                        <p:cTn id="12" dur="500"/>
                                        <p:tgtEl>
                                          <p:spTgt spid="218125">
                                            <p:txEl>
                                              <p:charRg st="0" end="52"/>
                                            </p:txEl>
                                          </p:spTgt>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218126"/>
                                        </p:tgtEl>
                                        <p:attrNameLst>
                                          <p:attrName>style.visibility</p:attrName>
                                        </p:attrNameLst>
                                      </p:cBhvr>
                                      <p:to>
                                        <p:strVal val="visible"/>
                                      </p:to>
                                    </p:set>
                                    <p:animEffect transition="in" filter="slide(fromRight)">
                                      <p:cBhvr>
                                        <p:cTn id="16" dur="500"/>
                                        <p:tgtEl>
                                          <p:spTgt spid="21812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218127"/>
                                        </p:tgtEl>
                                        <p:attrNameLst>
                                          <p:attrName>style.visibility</p:attrName>
                                        </p:attrNameLst>
                                      </p:cBhvr>
                                      <p:to>
                                        <p:strVal val="visible"/>
                                      </p:to>
                                    </p:set>
                                    <p:animEffect transition="in" filter="slide(fromRight)">
                                      <p:cBhvr>
                                        <p:cTn id="19" dur="500"/>
                                        <p:tgtEl>
                                          <p:spTgt spid="21812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8125">
                                            <p:txEl>
                                              <p:charRg st="52" end="102"/>
                                            </p:txEl>
                                          </p:spTgt>
                                        </p:tgtEl>
                                        <p:attrNameLst>
                                          <p:attrName>style.visibility</p:attrName>
                                        </p:attrNameLst>
                                      </p:cBhvr>
                                      <p:to>
                                        <p:strVal val="visible"/>
                                      </p:to>
                                    </p:set>
                                    <p:animEffect transition="in" filter="slide(fromBottom)">
                                      <p:cBhvr>
                                        <p:cTn id="24" dur="500"/>
                                        <p:tgtEl>
                                          <p:spTgt spid="218125">
                                            <p:txEl>
                                              <p:charRg st="52" end="102"/>
                                            </p:txEl>
                                          </p:spTgt>
                                        </p:tgtEl>
                                      </p:cBhvr>
                                    </p:animEffect>
                                  </p:childTnLst>
                                </p:cTn>
                              </p:par>
                            </p:childTnLst>
                          </p:cTn>
                        </p:par>
                        <p:par>
                          <p:cTn id="25" fill="hold">
                            <p:stCondLst>
                              <p:cond delay="500"/>
                            </p:stCondLst>
                            <p:childTnLst>
                              <p:par>
                                <p:cTn id="26" presetID="12" presetClass="entr" presetSubtype="2" fill="hold" grpId="0" nodeType="afterEffect">
                                  <p:stCondLst>
                                    <p:cond delay="0"/>
                                  </p:stCondLst>
                                  <p:childTnLst>
                                    <p:set>
                                      <p:cBhvr>
                                        <p:cTn id="27" dur="1" fill="hold">
                                          <p:stCondLst>
                                            <p:cond delay="0"/>
                                          </p:stCondLst>
                                        </p:cTn>
                                        <p:tgtEl>
                                          <p:spTgt spid="218131"/>
                                        </p:tgtEl>
                                        <p:attrNameLst>
                                          <p:attrName>style.visibility</p:attrName>
                                        </p:attrNameLst>
                                      </p:cBhvr>
                                      <p:to>
                                        <p:strVal val="visible"/>
                                      </p:to>
                                    </p:set>
                                    <p:animEffect transition="in" filter="slide(fromRight)">
                                      <p:cBhvr>
                                        <p:cTn id="28" dur="500"/>
                                        <p:tgtEl>
                                          <p:spTgt spid="218131"/>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18132"/>
                                        </p:tgtEl>
                                        <p:attrNameLst>
                                          <p:attrName>style.visibility</p:attrName>
                                        </p:attrNameLst>
                                      </p:cBhvr>
                                      <p:to>
                                        <p:strVal val="visible"/>
                                      </p:to>
                                    </p:set>
                                    <p:animEffect transition="in" filter="slide(fromRight)">
                                      <p:cBhvr>
                                        <p:cTn id="31" dur="500"/>
                                        <p:tgtEl>
                                          <p:spTgt spid="21813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218125">
                                            <p:txEl>
                                              <p:charRg st="102" end="157"/>
                                            </p:txEl>
                                          </p:spTgt>
                                        </p:tgtEl>
                                        <p:attrNameLst>
                                          <p:attrName>style.visibility</p:attrName>
                                        </p:attrNameLst>
                                      </p:cBhvr>
                                      <p:to>
                                        <p:strVal val="visible"/>
                                      </p:to>
                                    </p:set>
                                    <p:animEffect transition="in" filter="slide(fromBottom)">
                                      <p:cBhvr>
                                        <p:cTn id="36" dur="500"/>
                                        <p:tgtEl>
                                          <p:spTgt spid="218125">
                                            <p:txEl>
                                              <p:charRg st="102" end="157"/>
                                            </p:txEl>
                                          </p:spTgt>
                                        </p:tgtEl>
                                      </p:cBhvr>
                                    </p:animEffect>
                                  </p:childTnLst>
                                </p:cTn>
                              </p:par>
                            </p:childTnLst>
                          </p:cTn>
                        </p:par>
                        <p:par>
                          <p:cTn id="37" fill="hold">
                            <p:stCondLst>
                              <p:cond delay="500"/>
                            </p:stCondLst>
                            <p:childTnLst>
                              <p:par>
                                <p:cTn id="38" presetID="1" presetClass="exit" presetSubtype="0" fill="hold" grpId="1" nodeType="afterEffect">
                                  <p:stCondLst>
                                    <p:cond delay="0"/>
                                  </p:stCondLst>
                                  <p:childTnLst>
                                    <p:set>
                                      <p:cBhvr>
                                        <p:cTn id="39" dur="1" fill="hold">
                                          <p:stCondLst>
                                            <p:cond delay="0"/>
                                          </p:stCondLst>
                                        </p:cTn>
                                        <p:tgtEl>
                                          <p:spTgt spid="218131"/>
                                        </p:tgtEl>
                                        <p:attrNameLst>
                                          <p:attrName>style.visibility</p:attrName>
                                        </p:attrNameLst>
                                      </p:cBhvr>
                                      <p:to>
                                        <p:strVal val="hidden"/>
                                      </p:to>
                                    </p:set>
                                  </p:childTnLst>
                                </p:cTn>
                              </p:par>
                              <p:par>
                                <p:cTn id="40" presetID="12" presetClass="entr" presetSubtype="2" fill="hold" grpId="0" nodeType="withEffect">
                                  <p:stCondLst>
                                    <p:cond delay="0"/>
                                  </p:stCondLst>
                                  <p:childTnLst>
                                    <p:set>
                                      <p:cBhvr>
                                        <p:cTn id="41" dur="1" fill="hold">
                                          <p:stCondLst>
                                            <p:cond delay="0"/>
                                          </p:stCondLst>
                                        </p:cTn>
                                        <p:tgtEl>
                                          <p:spTgt spid="218133"/>
                                        </p:tgtEl>
                                        <p:attrNameLst>
                                          <p:attrName>style.visibility</p:attrName>
                                        </p:attrNameLst>
                                      </p:cBhvr>
                                      <p:to>
                                        <p:strVal val="visible"/>
                                      </p:to>
                                    </p:set>
                                    <p:animEffect transition="in" filter="slide(fromRight)">
                                      <p:cBhvr>
                                        <p:cTn id="42" dur="500"/>
                                        <p:tgtEl>
                                          <p:spTgt spid="218133"/>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218134"/>
                                        </p:tgtEl>
                                        <p:attrNameLst>
                                          <p:attrName>style.visibility</p:attrName>
                                        </p:attrNameLst>
                                      </p:cBhvr>
                                      <p:to>
                                        <p:strVal val="visible"/>
                                      </p:to>
                                    </p:set>
                                    <p:animEffect transition="in" filter="slide(fromRight)">
                                      <p:cBhvr>
                                        <p:cTn id="45" dur="500"/>
                                        <p:tgtEl>
                                          <p:spTgt spid="218134"/>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18125">
                                            <p:txEl>
                                              <p:charRg st="157" end="190"/>
                                            </p:txEl>
                                          </p:spTgt>
                                        </p:tgtEl>
                                        <p:attrNameLst>
                                          <p:attrName>style.visibility</p:attrName>
                                        </p:attrNameLst>
                                      </p:cBhvr>
                                      <p:to>
                                        <p:strVal val="visible"/>
                                      </p:to>
                                    </p:set>
                                    <p:animEffect transition="in" filter="slide(fromBottom)">
                                      <p:cBhvr>
                                        <p:cTn id="50" dur="500"/>
                                        <p:tgtEl>
                                          <p:spTgt spid="218125">
                                            <p:txEl>
                                              <p:charRg st="157" end="190"/>
                                            </p:txEl>
                                          </p:spTgt>
                                        </p:tgtEl>
                                      </p:cBhvr>
                                    </p:animEffect>
                                  </p:childTnLst>
                                </p:cTn>
                              </p:par>
                            </p:childTnLst>
                          </p:cTn>
                        </p:par>
                        <p:par>
                          <p:cTn id="51" fill="hold">
                            <p:stCondLst>
                              <p:cond delay="500"/>
                            </p:stCondLst>
                            <p:childTnLst>
                              <p:par>
                                <p:cTn id="52" presetID="12" presetClass="entr" presetSubtype="2" fill="hold" grpId="0" nodeType="afterEffect">
                                  <p:stCondLst>
                                    <p:cond delay="0"/>
                                  </p:stCondLst>
                                  <p:childTnLst>
                                    <p:set>
                                      <p:cBhvr>
                                        <p:cTn id="53" dur="1" fill="hold">
                                          <p:stCondLst>
                                            <p:cond delay="0"/>
                                          </p:stCondLst>
                                        </p:cTn>
                                        <p:tgtEl>
                                          <p:spTgt spid="218135"/>
                                        </p:tgtEl>
                                        <p:attrNameLst>
                                          <p:attrName>style.visibility</p:attrName>
                                        </p:attrNameLst>
                                      </p:cBhvr>
                                      <p:to>
                                        <p:strVal val="visible"/>
                                      </p:to>
                                    </p:set>
                                    <p:animEffect transition="in" filter="slide(fromRight)">
                                      <p:cBhvr>
                                        <p:cTn id="54" dur="500"/>
                                        <p:tgtEl>
                                          <p:spTgt spid="218135"/>
                                        </p:tgtEl>
                                      </p:cBhvr>
                                    </p:animEffect>
                                  </p:childTnLst>
                                </p:cTn>
                              </p:par>
                              <p:par>
                                <p:cTn id="55" presetID="12" presetClass="entr" presetSubtype="2" fill="hold" grpId="0" nodeType="withEffect">
                                  <p:stCondLst>
                                    <p:cond delay="0"/>
                                  </p:stCondLst>
                                  <p:childTnLst>
                                    <p:set>
                                      <p:cBhvr>
                                        <p:cTn id="56" dur="1" fill="hold">
                                          <p:stCondLst>
                                            <p:cond delay="0"/>
                                          </p:stCondLst>
                                        </p:cTn>
                                        <p:tgtEl>
                                          <p:spTgt spid="218136"/>
                                        </p:tgtEl>
                                        <p:attrNameLst>
                                          <p:attrName>style.visibility</p:attrName>
                                        </p:attrNameLst>
                                      </p:cBhvr>
                                      <p:to>
                                        <p:strVal val="visible"/>
                                      </p:to>
                                    </p:set>
                                    <p:animEffect transition="in" filter="slide(fromRight)">
                                      <p:cBhvr>
                                        <p:cTn id="57" dur="500"/>
                                        <p:tgtEl>
                                          <p:spTgt spid="218136"/>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218125">
                                            <p:txEl>
                                              <p:charRg st="190" end="243"/>
                                            </p:txEl>
                                          </p:spTgt>
                                        </p:tgtEl>
                                        <p:attrNameLst>
                                          <p:attrName>style.visibility</p:attrName>
                                        </p:attrNameLst>
                                      </p:cBhvr>
                                      <p:to>
                                        <p:strVal val="visible"/>
                                      </p:to>
                                    </p:set>
                                    <p:animEffect transition="in" filter="slide(fromBottom)">
                                      <p:cBhvr>
                                        <p:cTn id="62" dur="500"/>
                                        <p:tgtEl>
                                          <p:spTgt spid="218125">
                                            <p:txEl>
                                              <p:charRg st="190" end="243"/>
                                            </p:txEl>
                                          </p:spTgt>
                                        </p:tgtEl>
                                      </p:cBhvr>
                                    </p:animEffect>
                                  </p:childTnLst>
                                </p:cTn>
                              </p:par>
                            </p:childTnLst>
                          </p:cTn>
                        </p:par>
                        <p:par>
                          <p:cTn id="63" fill="hold">
                            <p:stCondLst>
                              <p:cond delay="500"/>
                            </p:stCondLst>
                            <p:childTnLst>
                              <p:par>
                                <p:cTn id="64" presetID="12" presetClass="entr" presetSubtype="2" fill="hold" grpId="0" nodeType="afterEffect">
                                  <p:stCondLst>
                                    <p:cond delay="0"/>
                                  </p:stCondLst>
                                  <p:childTnLst>
                                    <p:set>
                                      <p:cBhvr>
                                        <p:cTn id="65" dur="1" fill="hold">
                                          <p:stCondLst>
                                            <p:cond delay="0"/>
                                          </p:stCondLst>
                                        </p:cTn>
                                        <p:tgtEl>
                                          <p:spTgt spid="218137"/>
                                        </p:tgtEl>
                                        <p:attrNameLst>
                                          <p:attrName>style.visibility</p:attrName>
                                        </p:attrNameLst>
                                      </p:cBhvr>
                                      <p:to>
                                        <p:strVal val="visible"/>
                                      </p:to>
                                    </p:set>
                                    <p:animEffect transition="in" filter="slide(fromRight)">
                                      <p:cBhvr>
                                        <p:cTn id="66" dur="500"/>
                                        <p:tgtEl>
                                          <p:spTgt spid="218137"/>
                                        </p:tgtEl>
                                      </p:cBhvr>
                                    </p:animEffect>
                                  </p:childTnLst>
                                </p:cTn>
                              </p:par>
                              <p:par>
                                <p:cTn id="67" presetID="12" presetClass="entr" presetSubtype="2" fill="hold" grpId="0" nodeType="withEffect">
                                  <p:stCondLst>
                                    <p:cond delay="0"/>
                                  </p:stCondLst>
                                  <p:childTnLst>
                                    <p:set>
                                      <p:cBhvr>
                                        <p:cTn id="68" dur="1" fill="hold">
                                          <p:stCondLst>
                                            <p:cond delay="0"/>
                                          </p:stCondLst>
                                        </p:cTn>
                                        <p:tgtEl>
                                          <p:spTgt spid="218138"/>
                                        </p:tgtEl>
                                        <p:attrNameLst>
                                          <p:attrName>style.visibility</p:attrName>
                                        </p:attrNameLst>
                                      </p:cBhvr>
                                      <p:to>
                                        <p:strVal val="visible"/>
                                      </p:to>
                                    </p:set>
                                    <p:animEffect transition="in" filter="slide(fromRight)">
                                      <p:cBhvr>
                                        <p:cTn id="69" dur="500"/>
                                        <p:tgtEl>
                                          <p:spTgt spid="218138"/>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218125">
                                            <p:txEl>
                                              <p:charRg st="243" end="276"/>
                                            </p:txEl>
                                          </p:spTgt>
                                        </p:tgtEl>
                                        <p:attrNameLst>
                                          <p:attrName>style.visibility</p:attrName>
                                        </p:attrNameLst>
                                      </p:cBhvr>
                                      <p:to>
                                        <p:strVal val="visible"/>
                                      </p:to>
                                    </p:set>
                                    <p:animEffect transition="in" filter="slide(fromBottom)">
                                      <p:cBhvr>
                                        <p:cTn id="74" dur="500"/>
                                        <p:tgtEl>
                                          <p:spTgt spid="218125">
                                            <p:txEl>
                                              <p:charRg st="243" end="276"/>
                                            </p:txEl>
                                          </p:spTgt>
                                        </p:tgtEl>
                                      </p:cBhvr>
                                    </p:animEffect>
                                  </p:childTnLst>
                                </p:cTn>
                              </p:par>
                            </p:childTnLst>
                          </p:cTn>
                        </p:par>
                        <p:par>
                          <p:cTn id="75" fill="hold">
                            <p:stCondLst>
                              <p:cond delay="500"/>
                            </p:stCondLst>
                            <p:childTnLst>
                              <p:par>
                                <p:cTn id="76" presetID="12" presetClass="entr" presetSubtype="2" fill="hold" grpId="0" nodeType="afterEffect">
                                  <p:stCondLst>
                                    <p:cond delay="0"/>
                                  </p:stCondLst>
                                  <p:childTnLst>
                                    <p:set>
                                      <p:cBhvr>
                                        <p:cTn id="77" dur="1" fill="hold">
                                          <p:stCondLst>
                                            <p:cond delay="0"/>
                                          </p:stCondLst>
                                        </p:cTn>
                                        <p:tgtEl>
                                          <p:spTgt spid="218139"/>
                                        </p:tgtEl>
                                        <p:attrNameLst>
                                          <p:attrName>style.visibility</p:attrName>
                                        </p:attrNameLst>
                                      </p:cBhvr>
                                      <p:to>
                                        <p:strVal val="visible"/>
                                      </p:to>
                                    </p:set>
                                    <p:animEffect transition="in" filter="slide(fromRight)">
                                      <p:cBhvr>
                                        <p:cTn id="78" dur="500"/>
                                        <p:tgtEl>
                                          <p:spTgt spid="218139"/>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218140"/>
                                        </p:tgtEl>
                                        <p:attrNameLst>
                                          <p:attrName>style.visibility</p:attrName>
                                        </p:attrNameLst>
                                      </p:cBhvr>
                                      <p:to>
                                        <p:strVal val="visible"/>
                                      </p:to>
                                    </p:set>
                                    <p:animEffect transition="in" filter="slide(fromRight)">
                                      <p:cBhvr>
                                        <p:cTn id="81" dur="500"/>
                                        <p:tgtEl>
                                          <p:spTgt spid="218140"/>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4" fill="hold" nodeType="clickEffect">
                                  <p:stCondLst>
                                    <p:cond delay="0"/>
                                  </p:stCondLst>
                                  <p:childTnLst>
                                    <p:set>
                                      <p:cBhvr>
                                        <p:cTn id="85" dur="1" fill="hold">
                                          <p:stCondLst>
                                            <p:cond delay="0"/>
                                          </p:stCondLst>
                                        </p:cTn>
                                        <p:tgtEl>
                                          <p:spTgt spid="218125">
                                            <p:txEl>
                                              <p:charRg st="276" end="329"/>
                                            </p:txEl>
                                          </p:spTgt>
                                        </p:tgtEl>
                                        <p:attrNameLst>
                                          <p:attrName>style.visibility</p:attrName>
                                        </p:attrNameLst>
                                      </p:cBhvr>
                                      <p:to>
                                        <p:strVal val="visible"/>
                                      </p:to>
                                    </p:set>
                                    <p:animEffect transition="in" filter="slide(fromBottom)">
                                      <p:cBhvr>
                                        <p:cTn id="86" dur="500"/>
                                        <p:tgtEl>
                                          <p:spTgt spid="218125">
                                            <p:txEl>
                                              <p:charRg st="276" end="329"/>
                                            </p:txEl>
                                          </p:spTgt>
                                        </p:tgtEl>
                                      </p:cBhvr>
                                    </p:animEffect>
                                  </p:childTnLst>
                                </p:cTn>
                              </p:par>
                            </p:childTnLst>
                          </p:cTn>
                        </p:par>
                        <p:par>
                          <p:cTn id="87" fill="hold">
                            <p:stCondLst>
                              <p:cond delay="500"/>
                            </p:stCondLst>
                            <p:childTnLst>
                              <p:par>
                                <p:cTn id="88" presetID="12" presetClass="entr" presetSubtype="2" fill="hold" grpId="0" nodeType="afterEffect">
                                  <p:stCondLst>
                                    <p:cond delay="0"/>
                                  </p:stCondLst>
                                  <p:childTnLst>
                                    <p:set>
                                      <p:cBhvr>
                                        <p:cTn id="89" dur="1" fill="hold">
                                          <p:stCondLst>
                                            <p:cond delay="0"/>
                                          </p:stCondLst>
                                        </p:cTn>
                                        <p:tgtEl>
                                          <p:spTgt spid="218141"/>
                                        </p:tgtEl>
                                        <p:attrNameLst>
                                          <p:attrName>style.visibility</p:attrName>
                                        </p:attrNameLst>
                                      </p:cBhvr>
                                      <p:to>
                                        <p:strVal val="visible"/>
                                      </p:to>
                                    </p:set>
                                    <p:animEffect transition="in" filter="slide(fromRight)">
                                      <p:cBhvr>
                                        <p:cTn id="90" dur="500"/>
                                        <p:tgtEl>
                                          <p:spTgt spid="218141"/>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218142"/>
                                        </p:tgtEl>
                                        <p:attrNameLst>
                                          <p:attrName>style.visibility</p:attrName>
                                        </p:attrNameLst>
                                      </p:cBhvr>
                                      <p:to>
                                        <p:strVal val="visible"/>
                                      </p:to>
                                    </p:set>
                                    <p:animEffect transition="in" filter="slide(fromRight)">
                                      <p:cBhvr>
                                        <p:cTn id="93" dur="500"/>
                                        <p:tgtEl>
                                          <p:spTgt spid="218142"/>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4" fill="hold" nodeType="clickEffect">
                                  <p:stCondLst>
                                    <p:cond delay="0"/>
                                  </p:stCondLst>
                                  <p:childTnLst>
                                    <p:set>
                                      <p:cBhvr>
                                        <p:cTn id="97" dur="1" fill="hold">
                                          <p:stCondLst>
                                            <p:cond delay="0"/>
                                          </p:stCondLst>
                                        </p:cTn>
                                        <p:tgtEl>
                                          <p:spTgt spid="218125">
                                            <p:txEl>
                                              <p:charRg st="329" end="380"/>
                                            </p:txEl>
                                          </p:spTgt>
                                        </p:tgtEl>
                                        <p:attrNameLst>
                                          <p:attrName>style.visibility</p:attrName>
                                        </p:attrNameLst>
                                      </p:cBhvr>
                                      <p:to>
                                        <p:strVal val="visible"/>
                                      </p:to>
                                    </p:set>
                                    <p:animEffect transition="in" filter="slide(fromBottom)">
                                      <p:cBhvr>
                                        <p:cTn id="98" dur="500"/>
                                        <p:tgtEl>
                                          <p:spTgt spid="218125">
                                            <p:txEl>
                                              <p:charRg st="329" end="380"/>
                                            </p:txEl>
                                          </p:spTgt>
                                        </p:tgtEl>
                                      </p:cBhvr>
                                    </p:animEffect>
                                  </p:childTnLst>
                                </p:cTn>
                              </p:par>
                            </p:childTnLst>
                          </p:cTn>
                        </p:par>
                        <p:par>
                          <p:cTn id="99" fill="hold">
                            <p:stCondLst>
                              <p:cond delay="500"/>
                            </p:stCondLst>
                            <p:childTnLst>
                              <p:par>
                                <p:cTn id="100" presetID="1" presetClass="exit" presetSubtype="0" fill="hold" grpId="1" nodeType="afterEffect">
                                  <p:stCondLst>
                                    <p:cond delay="0"/>
                                  </p:stCondLst>
                                  <p:childTnLst>
                                    <p:set>
                                      <p:cBhvr>
                                        <p:cTn id="101" dur="1" fill="hold">
                                          <p:stCondLst>
                                            <p:cond delay="0"/>
                                          </p:stCondLst>
                                        </p:cTn>
                                        <p:tgtEl>
                                          <p:spTgt spid="218141"/>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218139"/>
                                        </p:tgtEl>
                                        <p:attrNameLst>
                                          <p:attrName>style.visibility</p:attrName>
                                        </p:attrNameLst>
                                      </p:cBhvr>
                                      <p:to>
                                        <p:strVal val="hidden"/>
                                      </p:to>
                                    </p:set>
                                  </p:childTnLst>
                                </p:cTn>
                              </p:par>
                              <p:par>
                                <p:cTn id="104" presetID="12" presetClass="entr" presetSubtype="2" fill="hold" grpId="0" nodeType="withEffect">
                                  <p:stCondLst>
                                    <p:cond delay="0"/>
                                  </p:stCondLst>
                                  <p:childTnLst>
                                    <p:set>
                                      <p:cBhvr>
                                        <p:cTn id="105" dur="1" fill="hold">
                                          <p:stCondLst>
                                            <p:cond delay="0"/>
                                          </p:stCondLst>
                                        </p:cTn>
                                        <p:tgtEl>
                                          <p:spTgt spid="218143"/>
                                        </p:tgtEl>
                                        <p:attrNameLst>
                                          <p:attrName>style.visibility</p:attrName>
                                        </p:attrNameLst>
                                      </p:cBhvr>
                                      <p:to>
                                        <p:strVal val="visible"/>
                                      </p:to>
                                    </p:set>
                                    <p:animEffect transition="in" filter="slide(fromRight)">
                                      <p:cBhvr>
                                        <p:cTn id="106" dur="500"/>
                                        <p:tgtEl>
                                          <p:spTgt spid="218143"/>
                                        </p:tgtEl>
                                      </p:cBhvr>
                                    </p:animEffect>
                                  </p:childTnLst>
                                </p:cTn>
                              </p:par>
                              <p:par>
                                <p:cTn id="107" presetID="12" presetClass="entr" presetSubtype="2" fill="hold" grpId="0" nodeType="withEffect">
                                  <p:stCondLst>
                                    <p:cond delay="0"/>
                                  </p:stCondLst>
                                  <p:childTnLst>
                                    <p:set>
                                      <p:cBhvr>
                                        <p:cTn id="108" dur="1" fill="hold">
                                          <p:stCondLst>
                                            <p:cond delay="0"/>
                                          </p:stCondLst>
                                        </p:cTn>
                                        <p:tgtEl>
                                          <p:spTgt spid="218144"/>
                                        </p:tgtEl>
                                        <p:attrNameLst>
                                          <p:attrName>style.visibility</p:attrName>
                                        </p:attrNameLst>
                                      </p:cBhvr>
                                      <p:to>
                                        <p:strVal val="visible"/>
                                      </p:to>
                                    </p:set>
                                    <p:animEffect transition="in" filter="slide(fromRight)">
                                      <p:cBhvr>
                                        <p:cTn id="109" dur="500"/>
                                        <p:tgtEl>
                                          <p:spTgt spid="218144"/>
                                        </p:tgtEl>
                                      </p:cBhvr>
                                    </p:animEffect>
                                  </p:childTnLst>
                                </p:cTn>
                              </p:par>
                            </p:childTnLst>
                          </p:cTn>
                        </p:par>
                      </p:childTnLst>
                    </p:cTn>
                  </p:par>
                  <p:par>
                    <p:cTn id="110" fill="hold">
                      <p:stCondLst>
                        <p:cond delay="indefinite"/>
                      </p:stCondLst>
                      <p:childTnLst>
                        <p:par>
                          <p:cTn id="111" fill="hold">
                            <p:stCondLst>
                              <p:cond delay="0"/>
                            </p:stCondLst>
                            <p:childTnLst>
                              <p:par>
                                <p:cTn id="112" presetID="27" presetClass="entr" presetSubtype="0" fill="hold" nodeType="clickEffect">
                                  <p:stCondLst>
                                    <p:cond delay="0"/>
                                  </p:stCondLst>
                                  <p:iterate type="lt">
                                    <p:tmPct val="50000"/>
                                  </p:iterate>
                                  <p:childTnLst>
                                    <p:set>
                                      <p:cBhvr>
                                        <p:cTn id="113" dur="1" fill="hold">
                                          <p:stCondLst>
                                            <p:cond delay="0"/>
                                          </p:stCondLst>
                                        </p:cTn>
                                        <p:tgtEl>
                                          <p:spTgt spid="218125">
                                            <p:txEl>
                                              <p:charRg st="381" end="405"/>
                                            </p:txEl>
                                          </p:spTgt>
                                        </p:tgtEl>
                                        <p:attrNameLst>
                                          <p:attrName>style.visibility</p:attrName>
                                        </p:attrNameLst>
                                      </p:cBhvr>
                                      <p:to>
                                        <p:strVal val="visible"/>
                                      </p:to>
                                    </p:set>
                                    <p:anim calcmode="discrete" valueType="clr">
                                      <p:cBhvr override="childStyle">
                                        <p:cTn id="114" dur="80"/>
                                        <p:tgtEl>
                                          <p:spTgt spid="218125">
                                            <p:txEl>
                                              <p:charRg st="381" end="40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15" dur="80"/>
                                        <p:tgtEl>
                                          <p:spTgt spid="218125">
                                            <p:txEl>
                                              <p:charRg st="381" end="405"/>
                                            </p:txEl>
                                          </p:spTgt>
                                        </p:tgtEl>
                                        <p:attrNameLst>
                                          <p:attrName>fillcolor</p:attrName>
                                        </p:attrNameLst>
                                      </p:cBhvr>
                                      <p:tavLst>
                                        <p:tav tm="0">
                                          <p:val>
                                            <p:clrVal>
                                              <a:schemeClr val="accent2"/>
                                            </p:clrVal>
                                          </p:val>
                                        </p:tav>
                                        <p:tav tm="50000">
                                          <p:val>
                                            <p:clrVal>
                                              <a:schemeClr val="hlink"/>
                                            </p:clrVal>
                                          </p:val>
                                        </p:tav>
                                      </p:tavLst>
                                    </p:anim>
                                    <p:set>
                                      <p:cBhvr>
                                        <p:cTn id="116" dur="80"/>
                                        <p:tgtEl>
                                          <p:spTgt spid="218125">
                                            <p:txEl>
                                              <p:charRg st="381" end="40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6" grpId="0" animBg="1"/>
      <p:bldP spid="218127" grpId="0" animBg="1"/>
      <p:bldP spid="218131" grpId="0" animBg="1"/>
      <p:bldP spid="218131" grpId="1" animBg="1"/>
      <p:bldP spid="218132" grpId="0" animBg="1"/>
      <p:bldP spid="218133" grpId="0" animBg="1"/>
      <p:bldP spid="218134" grpId="0" animBg="1"/>
      <p:bldP spid="218135" grpId="0" animBg="1"/>
      <p:bldP spid="218136" grpId="0" animBg="1"/>
      <p:bldP spid="218137" grpId="0" animBg="1"/>
      <p:bldP spid="218138" grpId="0" animBg="1"/>
      <p:bldP spid="218139" grpId="0" animBg="1"/>
      <p:bldP spid="218139" grpId="1" animBg="1"/>
      <p:bldP spid="218140" grpId="0" animBg="1"/>
      <p:bldP spid="218141" grpId="0" animBg="1"/>
      <p:bldP spid="218141" grpId="1" animBg="1"/>
      <p:bldP spid="218142" grpId="0" animBg="1"/>
      <p:bldP spid="218143" grpId="0" animBg="1"/>
      <p:bldP spid="21814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77827" name="Picture 4"/>
          <p:cNvPicPr>
            <a:picLocks noChangeAspect="1"/>
          </p:cNvPicPr>
          <p:nvPr/>
        </p:nvPicPr>
        <p:blipFill>
          <a:blip r:embed="rId1"/>
          <a:srcRect b="9822"/>
          <a:stretch>
            <a:fillRect/>
          </a:stretch>
        </p:blipFill>
        <p:spPr>
          <a:xfrm>
            <a:off x="827088" y="514350"/>
            <a:ext cx="7416800" cy="5291138"/>
          </a:xfrm>
          <a:prstGeom prst="rect">
            <a:avLst/>
          </a:prstGeom>
          <a:noFill/>
          <a:ln w="9525">
            <a:noFill/>
          </a:ln>
        </p:spPr>
      </p:pic>
      <p:sp>
        <p:nvSpPr>
          <p:cNvPr id="77828" name="Text Box 5"/>
          <p:cNvSpPr txBox="1"/>
          <p:nvPr/>
        </p:nvSpPr>
        <p:spPr>
          <a:xfrm>
            <a:off x="1258888" y="5949950"/>
            <a:ext cx="6842125"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dirty="0">
                <a:solidFill>
                  <a:srgbClr val="000000"/>
                </a:solidFill>
              </a:rPr>
              <a:t>图</a:t>
            </a:r>
            <a:r>
              <a:rPr lang="en-US" altLang="zh-CN" sz="1800" dirty="0">
                <a:solidFill>
                  <a:srgbClr val="000000"/>
                </a:solidFill>
              </a:rPr>
              <a:t>4-16 </a:t>
            </a:r>
            <a:r>
              <a:rPr lang="zh-CN" altLang="en-US" sz="1800" dirty="0">
                <a:solidFill>
                  <a:srgbClr val="000000"/>
                </a:solidFill>
              </a:rPr>
              <a:t>预测语法分析器对输入</a:t>
            </a:r>
            <a:r>
              <a:rPr lang="en-US" altLang="zh-CN" sz="1800" dirty="0">
                <a:solidFill>
                  <a:srgbClr val="000000"/>
                </a:solidFill>
              </a:rPr>
              <a:t>id+id*id</a:t>
            </a:r>
            <a:r>
              <a:rPr lang="zh-CN" altLang="en-US" sz="1800" dirty="0">
                <a:solidFill>
                  <a:srgbClr val="000000"/>
                </a:solidFill>
              </a:rPr>
              <a:t>进行分析所执行的步骤</a:t>
            </a:r>
            <a:endParaRPr lang="zh-CN" altLang="en-US" sz="1800" dirty="0">
              <a:solidFill>
                <a:srgbClr val="000000"/>
              </a:solidFill>
            </a:endParaRPr>
          </a:p>
        </p:txBody>
      </p:sp>
    </p:spTree>
  </p:cSld>
  <p:clrMapOvr>
    <a:masterClrMapping/>
  </p:clrMapOvr>
  <p:transition spd="med">
    <p:newsfla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19140" name="Text Box 4"/>
          <p:cNvSpPr txBox="1">
            <a:spLocks noChangeArrowheads="1"/>
          </p:cNvSpPr>
          <p:nvPr/>
        </p:nvSpPr>
        <p:spPr bwMode="auto">
          <a:xfrm>
            <a:off x="827088" y="1196975"/>
            <a:ext cx="7812088" cy="434022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Char char="ü"/>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结论：</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  ①输出的产生式就是最左推导的产生式。栈中放右   </a:t>
            </a:r>
            <a:endPar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    部，等待与</a:t>
            </a:r>
            <a:r>
              <a:rPr kumimoji="0" lang="en-US" altLang="zh-CN"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a</a:t>
            </a:r>
            <a:r>
              <a:rPr kumimoji="0" lang="zh-CN" altLang="el-GR"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匹配；</a:t>
            </a:r>
            <a:endParaRPr kumimoji="0" lang="zh-CN" altLang="el-GR"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  ②分析表的表项指出（栈顶，</a:t>
            </a:r>
            <a:r>
              <a:rPr kumimoji="0" lang="en-US" altLang="zh-CN" sz="2400" b="1" kern="1200" cap="none" spc="0" normalizeH="0" baseline="0" noProof="0" dirty="0">
                <a:solidFill>
                  <a:srgbClr val="000000"/>
                </a:solidFill>
                <a:latin typeface="Times New Roman" panose="02020603050405020304" pitchFamily="18" charset="0"/>
                <a:ea typeface="华文新魏" panose="02010800040101010101" pitchFamily="2" charset="-122"/>
                <a:cs typeface="+mn-cs"/>
              </a:rPr>
              <a:t>a</a:t>
            </a: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）时，如何扩充分析</a:t>
            </a:r>
            <a:endPar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    树，出错马上发现。</a:t>
            </a:r>
            <a:endPar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Char char="ü"/>
              <a:defRPr/>
            </a:pPr>
            <a:r>
              <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实质：</a:t>
            </a:r>
            <a:endParaRPr kumimoji="0" lang="zh-CN" altLang="en-US" sz="24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6600"/>
                </a:solidFill>
                <a:latin typeface="华文新魏" panose="02010800040101010101" pitchFamily="2" charset="-122"/>
                <a:ea typeface="华文新魏" panose="02010800040101010101" pitchFamily="2" charset="-122"/>
                <a:cs typeface="+mn-cs"/>
              </a:rPr>
              <a:t>    </a:t>
            </a: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栈：残缺的左句型</a:t>
            </a:r>
            <a:endPar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Tx/>
              <a:buNone/>
              <a:defRPr/>
            </a:pPr>
            <a:r>
              <a:rPr kumimoji="0" lang="zh-CN" altLang="en-US" sz="2400" b="1" kern="1200" cap="none" spc="0" normalizeH="0" baseline="0" noProof="0" dirty="0">
                <a:solidFill>
                  <a:srgbClr val="000000"/>
                </a:solidFill>
                <a:latin typeface="华文新魏" panose="02010800040101010101" pitchFamily="2" charset="-122"/>
                <a:ea typeface="华文新魏" panose="02010800040101010101" pitchFamily="2" charset="-122"/>
                <a:cs typeface="+mn-cs"/>
              </a:rPr>
              <a:t>    表：指出非终结符按哪一条扩充，依赖于终结符</a:t>
            </a:r>
            <a:endParaRPr kumimoji="0" lang="zh-CN" altLang="en-US" sz="2400" b="1" kern="1200" cap="none" spc="0" normalizeH="0" baseline="-25000" noProof="0" dirty="0">
              <a:solidFill>
                <a:srgbClr val="000000"/>
              </a:solidFill>
              <a:latin typeface="华文新魏" panose="02010800040101010101" pitchFamily="2" charset="-122"/>
              <a:ea typeface="华文新魏" panose="02010800040101010101" pitchFamily="2" charset="-122"/>
              <a:cs typeface="+mn-cs"/>
            </a:endParaRPr>
          </a:p>
        </p:txBody>
      </p:sp>
    </p:spTree>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solidFill>
                  <a:srgbClr val="006699"/>
                </a:solidFill>
              </a:rPr>
            </a:fld>
            <a:endParaRPr lang="en-US" altLang="zh-CN" sz="1400" dirty="0">
              <a:solidFill>
                <a:srgbClr val="006699"/>
              </a:solidFill>
            </a:endParaRPr>
          </a:p>
        </p:txBody>
      </p:sp>
      <p:sp>
        <p:nvSpPr>
          <p:cNvPr id="79875" name="Text Box 4"/>
          <p:cNvSpPr txBox="1"/>
          <p:nvPr/>
        </p:nvSpPr>
        <p:spPr>
          <a:xfrm>
            <a:off x="755650" y="1196975"/>
            <a:ext cx="7559675" cy="2682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50000"/>
              </a:spcBef>
              <a:buAutoNum type="arabicPeriod"/>
            </a:pPr>
            <a:r>
              <a:rPr lang="zh-CN" altLang="en-US" sz="2000" dirty="0">
                <a:solidFill>
                  <a:srgbClr val="000000"/>
                </a:solidFill>
              </a:rPr>
              <a:t>根据下列文法的预测分析表，给出预测分析器在分析输入串</a:t>
            </a:r>
            <a:endParaRPr lang="zh-CN" altLang="en-US" sz="2000" dirty="0">
              <a:solidFill>
                <a:srgbClr val="000000"/>
              </a:solidFill>
            </a:endParaRPr>
          </a:p>
          <a:p>
            <a:pPr marL="342900" lvl="0" indent="-342900" eaLnBrk="1" hangingPunct="1">
              <a:spcBef>
                <a:spcPct val="50000"/>
              </a:spcBef>
              <a:buNone/>
            </a:pPr>
            <a:r>
              <a:rPr lang="zh-CN" altLang="en-US" sz="2000" dirty="0">
                <a:solidFill>
                  <a:srgbClr val="000000"/>
                </a:solidFill>
              </a:rPr>
              <a:t>    </a:t>
            </a:r>
            <a:r>
              <a:rPr lang="en-US" altLang="zh-CN" sz="2000" dirty="0">
                <a:solidFill>
                  <a:srgbClr val="000000"/>
                </a:solidFill>
                <a:latin typeface="Times New Roman" panose="02020603050405020304" pitchFamily="18" charset="0"/>
              </a:rPr>
              <a:t>int id, id</a:t>
            </a:r>
            <a:r>
              <a:rPr lang="zh-CN" altLang="en-US" sz="2000" dirty="0">
                <a:solidFill>
                  <a:srgbClr val="000000"/>
                </a:solidFill>
              </a:rPr>
              <a:t>时的动作。</a:t>
            </a:r>
            <a:endParaRPr lang="zh-CN" altLang="en-US" sz="2000" dirty="0">
              <a:solidFill>
                <a:srgbClr val="000000"/>
              </a:solidFill>
            </a:endParaRPr>
          </a:p>
          <a:p>
            <a:pPr marL="1257300" lvl="2" indent="-342900" eaLnBrk="1" hangingPunct="1">
              <a:spcBef>
                <a:spcPct val="50000"/>
              </a:spcBef>
              <a:buNone/>
            </a:pPr>
            <a:r>
              <a:rPr lang="zh-CN" altLang="en-US" sz="2000" dirty="0">
                <a:solidFill>
                  <a:srgbClr val="000000"/>
                </a:solidFill>
              </a:rPr>
              <a:t>      </a:t>
            </a:r>
            <a:r>
              <a:rPr lang="en-US" altLang="zh-CN" sz="2000" dirty="0">
                <a:solidFill>
                  <a:srgbClr val="000000"/>
                </a:solidFill>
                <a:latin typeface="Times New Roman" panose="02020603050405020304" pitchFamily="18" charset="0"/>
              </a:rPr>
              <a:t>D -&gt; TL</a:t>
            </a:r>
            <a:endParaRPr lang="en-US" altLang="zh-CN" sz="2000" dirty="0">
              <a:solidFill>
                <a:srgbClr val="000000"/>
              </a:solidFill>
              <a:latin typeface="Times New Roman" panose="02020603050405020304" pitchFamily="18" charset="0"/>
            </a:endParaRPr>
          </a:p>
          <a:p>
            <a:pPr marL="1257300" lvl="2" indent="-342900" eaLnBrk="1" hangingPunct="1">
              <a:spcBef>
                <a:spcPct val="50000"/>
              </a:spcBef>
              <a:buNone/>
            </a:pPr>
            <a:r>
              <a:rPr lang="en-US" altLang="zh-CN" sz="2000" dirty="0">
                <a:solidFill>
                  <a:srgbClr val="000000"/>
                </a:solidFill>
                <a:latin typeface="Times New Roman" panose="02020603050405020304" pitchFamily="18" charset="0"/>
              </a:rPr>
              <a:t>        T -&gt; </a:t>
            </a:r>
            <a:r>
              <a:rPr lang="en-US" altLang="zh-CN" sz="2000" b="1" dirty="0">
                <a:solidFill>
                  <a:srgbClr val="000000"/>
                </a:solidFill>
                <a:latin typeface="Times New Roman" panose="02020603050405020304" pitchFamily="18" charset="0"/>
              </a:rPr>
              <a:t>int</a:t>
            </a: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real</a:t>
            </a:r>
            <a:endParaRPr lang="en-US" altLang="zh-CN" sz="2000" b="1" dirty="0">
              <a:solidFill>
                <a:srgbClr val="000000"/>
              </a:solidFill>
              <a:latin typeface="Times New Roman" panose="02020603050405020304" pitchFamily="18" charset="0"/>
            </a:endParaRPr>
          </a:p>
          <a:p>
            <a:pPr marL="1257300" lvl="2" indent="-342900" eaLnBrk="1" hangingPunct="1">
              <a:spcBef>
                <a:spcPct val="50000"/>
              </a:spcBef>
              <a:buNone/>
            </a:pPr>
            <a:r>
              <a:rPr lang="en-US" altLang="zh-CN" sz="2000" dirty="0">
                <a:solidFill>
                  <a:srgbClr val="000000"/>
                </a:solidFill>
                <a:latin typeface="Times New Roman" panose="02020603050405020304" pitchFamily="18" charset="0"/>
              </a:rPr>
              <a:t>        L -&gt; </a:t>
            </a:r>
            <a:r>
              <a:rPr lang="en-US" altLang="zh-CN" sz="2000" b="1" dirty="0">
                <a:solidFill>
                  <a:srgbClr val="000000"/>
                </a:solidFill>
                <a:latin typeface="Times New Roman" panose="02020603050405020304" pitchFamily="18" charset="0"/>
              </a:rPr>
              <a:t>id</a:t>
            </a:r>
            <a:r>
              <a:rPr lang="en-US" altLang="zh-CN" sz="2000" dirty="0">
                <a:solidFill>
                  <a:srgbClr val="000000"/>
                </a:solidFill>
                <a:latin typeface="Times New Roman" panose="02020603050405020304" pitchFamily="18" charset="0"/>
              </a:rPr>
              <a:t> R</a:t>
            </a:r>
            <a:endParaRPr lang="en-US" altLang="zh-CN" sz="2000" dirty="0">
              <a:solidFill>
                <a:srgbClr val="000000"/>
              </a:solidFill>
              <a:latin typeface="Times New Roman" panose="02020603050405020304" pitchFamily="18" charset="0"/>
            </a:endParaRPr>
          </a:p>
          <a:p>
            <a:pPr marL="1257300" lvl="2" indent="-342900" eaLnBrk="1" hangingPunct="1">
              <a:spcBef>
                <a:spcPct val="50000"/>
              </a:spcBef>
              <a:buNone/>
            </a:pPr>
            <a:r>
              <a:rPr lang="en-US" altLang="zh-CN" sz="2000" dirty="0">
                <a:solidFill>
                  <a:srgbClr val="000000"/>
                </a:solidFill>
                <a:latin typeface="Times New Roman" panose="02020603050405020304" pitchFamily="18" charset="0"/>
              </a:rPr>
              <a:t>        R -&gt; </a:t>
            </a:r>
            <a:r>
              <a:rPr lang="zh-CN" altLang="en-US" sz="2000"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id </a:t>
            </a:r>
            <a:r>
              <a:rPr lang="en-US" altLang="zh-CN" sz="2000" dirty="0">
                <a:solidFill>
                  <a:srgbClr val="000000"/>
                </a:solidFill>
                <a:latin typeface="Times New Roman" panose="02020603050405020304" pitchFamily="18" charset="0"/>
              </a:rPr>
              <a:t>R | </a:t>
            </a:r>
            <a:r>
              <a:rPr lang="el-GR" altLang="zh-CN" sz="2000" dirty="0">
                <a:solidFill>
                  <a:srgbClr val="000000"/>
                </a:solidFill>
                <a:latin typeface="Times New Roman" panose="02020603050405020304" pitchFamily="18" charset="0"/>
              </a:rPr>
              <a:t>ε</a:t>
            </a:r>
            <a:endParaRPr lang="el-GR" altLang="zh-CN" sz="2000" dirty="0">
              <a:solidFill>
                <a:srgbClr val="000000"/>
              </a:solidFill>
              <a:latin typeface="Times New Roman" panose="02020603050405020304" pitchFamily="18" charset="0"/>
            </a:endParaRPr>
          </a:p>
        </p:txBody>
      </p:sp>
      <p:graphicFrame>
        <p:nvGraphicFramePr>
          <p:cNvPr id="364550" name="Group 6"/>
          <p:cNvGraphicFramePr>
            <a:graphicFrameLocks noGrp="1"/>
          </p:cNvGraphicFramePr>
          <p:nvPr/>
        </p:nvGraphicFramePr>
        <p:xfrm>
          <a:off x="1763713" y="4292600"/>
          <a:ext cx="5616575" cy="1724026"/>
        </p:xfrm>
        <a:graphic>
          <a:graphicData uri="http://schemas.openxmlformats.org/drawingml/2006/table">
            <a:tbl>
              <a:tblPr/>
              <a:tblGrid>
                <a:gridCol w="428625"/>
                <a:gridCol w="992187"/>
                <a:gridCol w="1084263"/>
                <a:gridCol w="1116012"/>
                <a:gridCol w="1082675"/>
                <a:gridCol w="912813"/>
              </a:tblGrid>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int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real</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TL</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TL</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159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2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int</a:t>
                      </a:r>
                      <a:endPar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2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real</a:t>
                      </a:r>
                      <a:endPar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L</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L</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idR</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159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  </a:t>
                      </a:r>
                      <a:r>
                        <a:rPr kumimoji="0" lang="en-US" altLang="zh-CN" sz="10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,idR</a:t>
                      </a:r>
                      <a:endParaRPr kumimoji="0" lang="en-US" altLang="zh-CN" sz="1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a:t>
                      </a:r>
                      <a:r>
                        <a:rPr kumimoji="0" lang="en-US" altLang="zh-CN" sz="12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l-GR"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2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79920" name="Rectangle 50"/>
          <p:cNvSpPr/>
          <p:nvPr/>
        </p:nvSpPr>
        <p:spPr>
          <a:xfrm>
            <a:off x="755650" y="549275"/>
            <a:ext cx="15843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660033"/>
                </a:solidFill>
              </a:rPr>
              <a:t>复习</a:t>
            </a:r>
            <a:r>
              <a:rPr lang="en-US" altLang="zh-CN" sz="2800" b="1" dirty="0">
                <a:solidFill>
                  <a:srgbClr val="660033"/>
                </a:solidFill>
              </a:rPr>
              <a:t>:</a:t>
            </a:r>
            <a:endParaRPr lang="en-US" altLang="zh-CN" sz="2800" b="1" dirty="0">
              <a:solidFill>
                <a:srgbClr val="660033"/>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64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20164" name="Text Box 4"/>
          <p:cNvSpPr txBox="1">
            <a:spLocks noChangeArrowheads="1"/>
          </p:cNvSpPr>
          <p:nvPr/>
        </p:nvSpPr>
        <p:spPr bwMode="auto">
          <a:xfrm>
            <a:off x="395288" y="692150"/>
            <a:ext cx="8135938"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分析表的构造</a:t>
            </a:r>
            <a:endPar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220165" name="Text Box 5"/>
          <p:cNvSpPr txBox="1"/>
          <p:nvPr/>
        </p:nvSpPr>
        <p:spPr>
          <a:xfrm>
            <a:off x="323850" y="1484313"/>
            <a:ext cx="8351838" cy="11604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u"/>
            </a:pPr>
            <a:r>
              <a:rPr lang="zh-CN" altLang="en-US" sz="2800" b="1" dirty="0">
                <a:solidFill>
                  <a:srgbClr val="006600"/>
                </a:solidFill>
                <a:latin typeface="华文新魏" panose="02010800040101010101" pitchFamily="2" charset="-122"/>
                <a:ea typeface="华文新魏" panose="02010800040101010101" pitchFamily="2" charset="-122"/>
              </a:rPr>
              <a:t>分析表格式：</a:t>
            </a:r>
            <a:endParaRPr lang="zh-CN" altLang="en-US" sz="2800" b="1" dirty="0">
              <a:solidFill>
                <a:srgbClr val="006600"/>
              </a:solidFill>
              <a:latin typeface="华文新魏" panose="02010800040101010101" pitchFamily="2" charset="-122"/>
              <a:ea typeface="华文新魏" panose="02010800040101010101" pitchFamily="2" charset="-122"/>
            </a:endParaRPr>
          </a:p>
          <a:p>
            <a:pPr marL="0" lvl="0" indent="0" eaLnBrk="1" hangingPunct="1">
              <a:spcBef>
                <a:spcPct val="50000"/>
              </a:spcBef>
              <a:buNone/>
            </a:pPr>
            <a:endParaRPr lang="en-US" altLang="zh-CN" sz="2800" b="1" dirty="0">
              <a:solidFill>
                <a:srgbClr val="006600"/>
              </a:solidFill>
              <a:latin typeface="华文新魏" panose="02010800040101010101" pitchFamily="2" charset="-122"/>
              <a:ea typeface="华文新魏" panose="02010800040101010101" pitchFamily="2" charset="-122"/>
            </a:endParaRPr>
          </a:p>
        </p:txBody>
      </p:sp>
      <p:graphicFrame>
        <p:nvGraphicFramePr>
          <p:cNvPr id="220235" name="Group 75"/>
          <p:cNvGraphicFramePr>
            <a:graphicFrameLocks noGrp="1"/>
          </p:cNvGraphicFramePr>
          <p:nvPr/>
        </p:nvGraphicFramePr>
        <p:xfrm>
          <a:off x="755650" y="2444750"/>
          <a:ext cx="7632700" cy="3376613"/>
        </p:xfrm>
        <a:graphic>
          <a:graphicData uri="http://schemas.openxmlformats.org/drawingml/2006/table">
            <a:tbl>
              <a:tblPr/>
              <a:tblGrid>
                <a:gridCol w="457200"/>
                <a:gridCol w="1416050"/>
                <a:gridCol w="1350962"/>
                <a:gridCol w="1128713"/>
                <a:gridCol w="1111250"/>
                <a:gridCol w="1076325"/>
                <a:gridCol w="1092200"/>
              </a:tblGrid>
              <a:tr h="312729">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2227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E</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E  </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TE′</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E  </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TE′</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3499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E</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E′</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+TE′</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E′</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l-GR"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E′</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l-GR"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2031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FT′</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FT′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8943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l-GR"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FT′</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T′</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l-GR"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l-GR"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968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F</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F  </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id</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F  </a:t>
                      </a:r>
                      <a:r>
                        <a:rPr kumimoji="0" lang="en-US" altLang="zh-CN" sz="14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a:t>
                      </a:r>
                      <a:r>
                        <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(E)</a:t>
                      </a:r>
                      <a:endParaRPr kumimoji="0" lang="en-US" altLang="zh-CN" sz="14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pic>
        <p:nvPicPr>
          <p:cNvPr id="80959" name="图片 1"/>
          <p:cNvPicPr>
            <a:picLocks noChangeAspect="1"/>
          </p:cNvPicPr>
          <p:nvPr/>
        </p:nvPicPr>
        <p:blipFill>
          <a:blip r:embed="rId1"/>
          <a:stretch>
            <a:fillRect/>
          </a:stretch>
        </p:blipFill>
        <p:spPr>
          <a:xfrm>
            <a:off x="2990850" y="1311275"/>
            <a:ext cx="6153150" cy="1133475"/>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016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220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pic>
        <p:nvPicPr>
          <p:cNvPr id="81923" name="图片 4"/>
          <p:cNvPicPr>
            <a:picLocks noChangeAspect="1"/>
          </p:cNvPicPr>
          <p:nvPr/>
        </p:nvPicPr>
        <p:blipFill>
          <a:blip r:embed="rId1"/>
          <a:stretch>
            <a:fillRect/>
          </a:stretch>
        </p:blipFill>
        <p:spPr>
          <a:xfrm>
            <a:off x="179388" y="115888"/>
            <a:ext cx="8650287" cy="3440112"/>
          </a:xfrm>
          <a:prstGeom prst="rect">
            <a:avLst/>
          </a:prstGeom>
          <a:noFill/>
          <a:ln w="9525">
            <a:noFill/>
          </a:ln>
        </p:spPr>
      </p:pic>
      <p:pic>
        <p:nvPicPr>
          <p:cNvPr id="6" name="图片 5"/>
          <p:cNvPicPr>
            <a:picLocks noChangeAspect="1"/>
          </p:cNvPicPr>
          <p:nvPr/>
        </p:nvPicPr>
        <p:blipFill>
          <a:blip r:embed="rId2"/>
          <a:stretch>
            <a:fillRect/>
          </a:stretch>
        </p:blipFill>
        <p:spPr>
          <a:xfrm>
            <a:off x="179388" y="115888"/>
            <a:ext cx="8555037" cy="3430587"/>
          </a:xfrm>
          <a:prstGeom prst="rect">
            <a:avLst/>
          </a:prstGeom>
          <a:noFill/>
          <a:ln w="9525">
            <a:noFill/>
          </a:ln>
        </p:spPr>
      </p:pic>
      <p:sp>
        <p:nvSpPr>
          <p:cNvPr id="7" name="文本框 6"/>
          <p:cNvSpPr txBox="1"/>
          <p:nvPr/>
        </p:nvSpPr>
        <p:spPr>
          <a:xfrm>
            <a:off x="290513" y="4022725"/>
            <a:ext cx="5329237"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285750" lvl="0" indent="-285750">
              <a:spcBef>
                <a:spcPct val="0"/>
              </a:spcBef>
              <a:buFont typeface="Wingdings" panose="05000000000000000000" pitchFamily="2" charset="2"/>
              <a:buChar char="u"/>
            </a:pPr>
            <a:r>
              <a:rPr lang="zh-CN" altLang="en-US" sz="2400" b="1" dirty="0">
                <a:solidFill>
                  <a:srgbClr val="7030A0"/>
                </a:solidFill>
                <a:latin typeface="Times New Roman" panose="02020603050405020304" pitchFamily="18" charset="0"/>
                <a:cs typeface="Times New Roman" panose="02020603050405020304" pitchFamily="18" charset="0"/>
              </a:rPr>
              <a:t>什么时候可以使用</a:t>
            </a:r>
            <a:r>
              <a:rPr lang="en-US" altLang="zh-CN" sz="2400" b="1" dirty="0">
                <a:solidFill>
                  <a:srgbClr val="7030A0"/>
                </a:solidFill>
                <a:latin typeface="Arial" panose="020B0604020202020204" pitchFamily="34" charset="0"/>
                <a:cs typeface="Tahoma" panose="020B0604030504040204" pitchFamily="34" charset="0"/>
              </a:rPr>
              <a:t>↋</a:t>
            </a:r>
            <a:r>
              <a:rPr lang="zh-CN" altLang="en-US" sz="2400" b="1" dirty="0">
                <a:solidFill>
                  <a:srgbClr val="7030A0"/>
                </a:solidFill>
                <a:latin typeface="Times New Roman" panose="02020603050405020304" pitchFamily="18" charset="0"/>
                <a:cs typeface="Tahoma" panose="020B0604030504040204" pitchFamily="34" charset="0"/>
              </a:rPr>
              <a:t>产生式？</a:t>
            </a:r>
            <a:endParaRPr lang="zh-CN" altLang="en-US" sz="2400" b="1" dirty="0">
              <a:solidFill>
                <a:srgbClr val="7030A0"/>
              </a:solidFill>
              <a:latin typeface="Times New Roman" panose="02020603050405020304" pitchFamily="18" charset="0"/>
              <a:ea typeface="Times New Roman" panose="02020603050405020304" pitchFamily="18" charset="0"/>
            </a:endParaRPr>
          </a:p>
        </p:txBody>
      </p:sp>
      <p:sp>
        <p:nvSpPr>
          <p:cNvPr id="8" name="矩形 7"/>
          <p:cNvSpPr/>
          <p:nvPr/>
        </p:nvSpPr>
        <p:spPr>
          <a:xfrm>
            <a:off x="4567238" y="4022725"/>
            <a:ext cx="42386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000" dirty="0">
                <a:solidFill>
                  <a:srgbClr val="00B050"/>
                </a:solidFill>
              </a:rPr>
              <a:t>可以紧跟</a:t>
            </a:r>
            <a:r>
              <a:rPr lang="en-US" altLang="zh-CN" sz="2000" dirty="0">
                <a:solidFill>
                  <a:srgbClr val="00B050"/>
                </a:solidFill>
              </a:rPr>
              <a:t>B</a:t>
            </a:r>
            <a:r>
              <a:rPr lang="zh-CN" altLang="en-US" sz="2000" dirty="0">
                <a:solidFill>
                  <a:srgbClr val="00B050"/>
                </a:solidFill>
              </a:rPr>
              <a:t>后面出现的终结符：</a:t>
            </a:r>
            <a:r>
              <a:rPr lang="en-US" altLang="zh-CN" sz="2000" dirty="0">
                <a:solidFill>
                  <a:srgbClr val="00B050"/>
                </a:solidFill>
              </a:rPr>
              <a:t>c</a:t>
            </a:r>
            <a:r>
              <a:rPr lang="zh-CN" altLang="en-US" sz="2000" dirty="0">
                <a:solidFill>
                  <a:srgbClr val="00B050"/>
                </a:solidFill>
              </a:rPr>
              <a:t>、</a:t>
            </a:r>
            <a:r>
              <a:rPr lang="en-US" altLang="zh-CN" sz="2000" dirty="0">
                <a:solidFill>
                  <a:srgbClr val="00B050"/>
                </a:solidFill>
              </a:rPr>
              <a:t>a</a:t>
            </a:r>
            <a:endParaRPr lang="zh-CN" altLang="en-US" sz="2000" dirty="0">
              <a:solidFill>
                <a:srgbClr val="00B050"/>
              </a:solidFill>
            </a:endParaRPr>
          </a:p>
        </p:txBody>
      </p:sp>
      <p:pic>
        <p:nvPicPr>
          <p:cNvPr id="9" name="图片 8"/>
          <p:cNvPicPr>
            <a:picLocks noChangeAspect="1"/>
          </p:cNvPicPr>
          <p:nvPr/>
        </p:nvPicPr>
        <p:blipFill>
          <a:blip r:embed="rId3"/>
          <a:stretch>
            <a:fillRect/>
          </a:stretch>
        </p:blipFill>
        <p:spPr>
          <a:xfrm>
            <a:off x="363538" y="4724400"/>
            <a:ext cx="8064500" cy="1227138"/>
          </a:xfrm>
          <a:prstGeom prst="rect">
            <a:avLst/>
          </a:prstGeom>
          <a:noFill/>
          <a:ln w="9525">
            <a:noFill/>
          </a:ln>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82947" name="Group 18"/>
          <p:cNvGrpSpPr/>
          <p:nvPr/>
        </p:nvGrpSpPr>
        <p:grpSpPr>
          <a:xfrm>
            <a:off x="755650" y="2205038"/>
            <a:ext cx="7704138" cy="2228850"/>
            <a:chOff x="476" y="1389"/>
            <a:chExt cx="4853" cy="1404"/>
          </a:xfrm>
        </p:grpSpPr>
        <p:sp>
          <p:nvSpPr>
            <p:cNvPr id="82950" name="Text Box 5"/>
            <p:cNvSpPr txBox="1"/>
            <p:nvPr/>
          </p:nvSpPr>
          <p:spPr>
            <a:xfrm>
              <a:off x="476" y="1389"/>
              <a:ext cx="4853" cy="1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Font typeface="Wingdings" panose="05000000000000000000" pitchFamily="2" charset="2"/>
                <a:buChar char="Ø"/>
              </a:pPr>
              <a:r>
                <a:rPr lang="zh-CN" altLang="en-US" sz="2800" b="1" dirty="0">
                  <a:solidFill>
                    <a:srgbClr val="660033"/>
                  </a:solidFill>
                  <a:latin typeface="华文新魏" panose="02010800040101010101" pitchFamily="2" charset="-122"/>
                  <a:ea typeface="华文新魏" panose="02010800040101010101" pitchFamily="2" charset="-122"/>
                </a:rPr>
                <a:t>如果</a:t>
              </a:r>
              <a:r>
                <a:rPr lang="el-GR" altLang="zh-CN" sz="2800" b="1" dirty="0">
                  <a:solidFill>
                    <a:srgbClr val="660033"/>
                  </a:solidFill>
                  <a:latin typeface="Times New Roman" panose="02020603050405020304" pitchFamily="18" charset="0"/>
                  <a:ea typeface="华文新魏" panose="02010800040101010101" pitchFamily="2" charset="-122"/>
                </a:rPr>
                <a:t>α</a:t>
              </a:r>
              <a:r>
                <a:rPr lang="zh-CN" altLang="en-US" sz="2800" b="1" dirty="0">
                  <a:solidFill>
                    <a:srgbClr val="660033"/>
                  </a:solidFill>
                  <a:latin typeface="华文新魏" panose="02010800040101010101" pitchFamily="2" charset="-122"/>
                  <a:ea typeface="华文新魏" panose="02010800040101010101" pitchFamily="2" charset="-122"/>
                </a:rPr>
                <a:t>是任意的文法符号串，定义</a:t>
              </a:r>
              <a:r>
                <a:rPr lang="zh-CN" altLang="en-US" sz="1800" dirty="0"/>
                <a:t> </a:t>
              </a:r>
              <a:r>
                <a:rPr lang="en-US" altLang="zh-CN" sz="2800" b="1" dirty="0">
                  <a:solidFill>
                    <a:srgbClr val="660033"/>
                  </a:solidFill>
                  <a:latin typeface="华文新魏" panose="02010800040101010101" pitchFamily="2" charset="-122"/>
                  <a:ea typeface="华文新魏" panose="02010800040101010101" pitchFamily="2" charset="-122"/>
                </a:rPr>
                <a:t>FIRST(</a:t>
              </a:r>
              <a:r>
                <a:rPr lang="el-GR" altLang="zh-CN" sz="2800" b="1" dirty="0">
                  <a:solidFill>
                    <a:srgbClr val="660033"/>
                  </a:solidFill>
                  <a:latin typeface="华文新魏" panose="02010800040101010101" pitchFamily="2" charset="-122"/>
                  <a:ea typeface="华文新魏" panose="02010800040101010101" pitchFamily="2" charset="-122"/>
                </a:rPr>
                <a:t>α</a:t>
              </a:r>
              <a:r>
                <a:rPr lang="en-US" altLang="zh-CN" sz="2800" b="1" dirty="0">
                  <a:solidFill>
                    <a:srgbClr val="660033"/>
                  </a:solidFill>
                  <a:latin typeface="华文新魏" panose="02010800040101010101" pitchFamily="2" charset="-122"/>
                  <a:ea typeface="华文新魏" panose="02010800040101010101" pitchFamily="2" charset="-122"/>
                </a:rPr>
                <a:t>)</a:t>
              </a:r>
              <a:r>
                <a:rPr lang="zh-CN" altLang="en-US" sz="2800" b="1" dirty="0">
                  <a:solidFill>
                    <a:srgbClr val="660033"/>
                  </a:solidFill>
                  <a:latin typeface="华文新魏" panose="02010800040101010101" pitchFamily="2" charset="-122"/>
                  <a:ea typeface="华文新魏" panose="02010800040101010101" pitchFamily="2" charset="-122"/>
                </a:rPr>
                <a:t>是从</a:t>
              </a:r>
              <a:r>
                <a:rPr lang="el-GR" altLang="zh-CN" sz="2800" b="1" dirty="0">
                  <a:solidFill>
                    <a:srgbClr val="660033"/>
                  </a:solidFill>
                  <a:latin typeface="Times New Roman" panose="02020603050405020304" pitchFamily="18" charset="0"/>
                  <a:ea typeface="华文新魏" panose="02010800040101010101" pitchFamily="2" charset="-122"/>
                </a:rPr>
                <a:t>α</a:t>
              </a:r>
              <a:r>
                <a:rPr lang="zh-CN" altLang="en-US" sz="2800" b="1" dirty="0">
                  <a:solidFill>
                    <a:srgbClr val="660033"/>
                  </a:solidFill>
                  <a:latin typeface="华文新魏" panose="02010800040101010101" pitchFamily="2" charset="-122"/>
                  <a:ea typeface="华文新魏" panose="02010800040101010101" pitchFamily="2" charset="-122"/>
                </a:rPr>
                <a:t>推导出的串的</a:t>
              </a:r>
              <a:r>
                <a:rPr lang="zh-CN" altLang="en-US" sz="2800" b="1" dirty="0">
                  <a:solidFill>
                    <a:srgbClr val="660033"/>
                  </a:solidFill>
                  <a:highlight>
                    <a:srgbClr val="FFFF00"/>
                  </a:highlight>
                  <a:latin typeface="华文新魏" panose="02010800040101010101" pitchFamily="2" charset="-122"/>
                  <a:ea typeface="华文新魏" panose="02010800040101010101" pitchFamily="2" charset="-122"/>
                </a:rPr>
                <a:t>首终结符</a:t>
              </a:r>
              <a:r>
                <a:rPr lang="zh-CN" altLang="en-US" sz="2800" b="1" dirty="0">
                  <a:solidFill>
                    <a:srgbClr val="660033"/>
                  </a:solidFill>
                  <a:latin typeface="华文新魏" panose="02010800040101010101" pitchFamily="2" charset="-122"/>
                  <a:ea typeface="华文新魏" panose="02010800040101010101" pitchFamily="2" charset="-122"/>
                </a:rPr>
                <a:t>集合，即  </a:t>
              </a:r>
              <a:endParaRPr lang="zh-CN" altLang="en-US" sz="2800" b="1" dirty="0">
                <a:solidFill>
                  <a:srgbClr val="660033"/>
                </a:solidFill>
                <a:latin typeface="华文新魏" panose="02010800040101010101" pitchFamily="2" charset="-122"/>
                <a:ea typeface="华文新魏" panose="02010800040101010101" pitchFamily="2" charset="-122"/>
              </a:endParaRPr>
            </a:p>
            <a:p>
              <a:pPr marL="0" lvl="0" indent="0" eaLnBrk="1" hangingPunct="1">
                <a:spcBef>
                  <a:spcPct val="50000"/>
                </a:spcBef>
                <a:buFont typeface="Wingdings" panose="05000000000000000000" pitchFamily="2" charset="2"/>
                <a:buNone/>
              </a:pPr>
              <a:r>
                <a:rPr lang="zh-CN" altLang="en-US" sz="2800" b="1" dirty="0">
                  <a:solidFill>
                    <a:srgbClr val="660033"/>
                  </a:solidFill>
                  <a:latin typeface="华文新魏" panose="02010800040101010101" pitchFamily="2" charset="-122"/>
                  <a:ea typeface="华文新魏" panose="02010800040101010101" pitchFamily="2" charset="-122"/>
                </a:rPr>
                <a:t>   </a:t>
              </a:r>
              <a:r>
                <a:rPr lang="en-US" altLang="zh-CN" sz="2800" b="1" dirty="0">
                  <a:solidFill>
                    <a:srgbClr val="660033"/>
                  </a:solidFill>
                  <a:latin typeface="华文新魏" panose="02010800040101010101" pitchFamily="2" charset="-122"/>
                  <a:ea typeface="华文新魏" panose="02010800040101010101" pitchFamily="2" charset="-122"/>
                </a:rPr>
                <a:t>FIRST(</a:t>
              </a:r>
              <a:r>
                <a:rPr lang="el-GR" altLang="zh-CN" sz="2800" b="1" dirty="0">
                  <a:solidFill>
                    <a:srgbClr val="660033"/>
                  </a:solidFill>
                  <a:latin typeface="华文新魏" panose="02010800040101010101" pitchFamily="2" charset="-122"/>
                  <a:ea typeface="华文新魏" panose="02010800040101010101" pitchFamily="2" charset="-122"/>
                </a:rPr>
                <a:t>α</a:t>
              </a:r>
              <a:r>
                <a:rPr lang="en-US" altLang="zh-CN" sz="2800" b="1" dirty="0">
                  <a:solidFill>
                    <a:srgbClr val="660033"/>
                  </a:solidFill>
                  <a:latin typeface="华文新魏" panose="02010800040101010101" pitchFamily="2" charset="-122"/>
                  <a:ea typeface="华文新魏" panose="02010800040101010101" pitchFamily="2" charset="-122"/>
                </a:rPr>
                <a:t>)={a|</a:t>
              </a:r>
              <a:r>
                <a:rPr lang="el-GR" altLang="zh-CN" sz="2800" b="1" dirty="0">
                  <a:solidFill>
                    <a:srgbClr val="660033"/>
                  </a:solidFill>
                  <a:latin typeface="华文新魏" panose="02010800040101010101" pitchFamily="2" charset="-122"/>
                  <a:ea typeface="华文新魏" panose="02010800040101010101" pitchFamily="2" charset="-122"/>
                </a:rPr>
                <a:t>α</a:t>
              </a:r>
              <a:r>
                <a:rPr lang="en-US" altLang="zh-CN" sz="2800" b="1" dirty="0">
                  <a:solidFill>
                    <a:srgbClr val="660033"/>
                  </a:solidFill>
                  <a:latin typeface="华文新魏" panose="02010800040101010101" pitchFamily="2" charset="-122"/>
                  <a:ea typeface="华文新魏" panose="02010800040101010101" pitchFamily="2" charset="-122"/>
                </a:rPr>
                <a:t>     a</a:t>
              </a:r>
              <a:r>
                <a:rPr lang="en-US" altLang="zh-CN" sz="2800" b="1" dirty="0">
                  <a:solidFill>
                    <a:srgbClr val="660033"/>
                  </a:solidFill>
                  <a:latin typeface="宋体" panose="02010600030101010101" pitchFamily="2" charset="-122"/>
                  <a:ea typeface="华文新魏" panose="02010800040101010101" pitchFamily="2" charset="-122"/>
                </a:rPr>
                <a:t>…</a:t>
              </a:r>
              <a:r>
                <a:rPr lang="en-US" altLang="zh-CN" sz="2800" b="1" dirty="0">
                  <a:solidFill>
                    <a:srgbClr val="660033"/>
                  </a:solidFill>
                  <a:latin typeface="华文新魏" panose="02010800040101010101" pitchFamily="2" charset="-122"/>
                  <a:ea typeface="华文新魏" panose="02010800040101010101" pitchFamily="2" charset="-122"/>
                </a:rPr>
                <a:t>, a</a:t>
              </a:r>
              <a:r>
                <a:rPr lang="zh-CN" altLang="en-US" sz="2800" b="1" dirty="0">
                  <a:solidFill>
                    <a:srgbClr val="660033"/>
                  </a:solidFill>
                  <a:latin typeface="华文新魏" panose="02010800040101010101" pitchFamily="2" charset="-122"/>
                  <a:ea typeface="华文新魏" panose="02010800040101010101" pitchFamily="2" charset="-122"/>
                </a:rPr>
                <a:t>是终结符 </a:t>
              </a:r>
              <a:r>
                <a:rPr lang="en-US" altLang="zh-CN" sz="2800" b="1" dirty="0">
                  <a:solidFill>
                    <a:srgbClr val="660033"/>
                  </a:solidFill>
                  <a:latin typeface="华文新魏" panose="02010800040101010101" pitchFamily="2" charset="-122"/>
                  <a:ea typeface="华文新魏" panose="02010800040101010101" pitchFamily="2" charset="-122"/>
                </a:rPr>
                <a:t>}</a:t>
              </a:r>
              <a:endParaRPr lang="en-US" altLang="zh-CN" sz="2800" b="1" dirty="0">
                <a:solidFill>
                  <a:srgbClr val="660033"/>
                </a:solidFill>
                <a:latin typeface="华文新魏" panose="02010800040101010101" pitchFamily="2" charset="-122"/>
                <a:ea typeface="华文新魏" panose="02010800040101010101" pitchFamily="2" charset="-122"/>
              </a:endParaRPr>
            </a:p>
            <a:p>
              <a:pPr marL="0" lvl="0" indent="0" eaLnBrk="1" hangingPunct="1">
                <a:spcBef>
                  <a:spcPct val="50000"/>
                </a:spcBef>
                <a:buNone/>
              </a:pPr>
              <a:r>
                <a:rPr lang="en-US" altLang="zh-CN" sz="2800" b="1" dirty="0">
                  <a:solidFill>
                    <a:srgbClr val="660033"/>
                  </a:solidFill>
                  <a:latin typeface="华文新魏" panose="02010800040101010101" pitchFamily="2" charset="-122"/>
                  <a:ea typeface="华文新魏" panose="02010800040101010101" pitchFamily="2" charset="-122"/>
                </a:rPr>
                <a:t>  </a:t>
              </a:r>
              <a:r>
                <a:rPr lang="zh-CN" altLang="en-US" sz="2800" b="1" dirty="0">
                  <a:solidFill>
                    <a:srgbClr val="660033"/>
                  </a:solidFill>
                  <a:latin typeface="华文新魏" panose="02010800040101010101" pitchFamily="2" charset="-122"/>
                  <a:ea typeface="华文新魏" panose="02010800040101010101" pitchFamily="2" charset="-122"/>
                </a:rPr>
                <a:t>若</a:t>
              </a:r>
              <a:r>
                <a:rPr lang="el-GR" altLang="zh-CN" sz="2800" b="1" dirty="0">
                  <a:solidFill>
                    <a:srgbClr val="660033"/>
                  </a:solidFill>
                  <a:latin typeface="华文新魏" panose="02010800040101010101" pitchFamily="2" charset="-122"/>
                  <a:ea typeface="华文新魏" panose="02010800040101010101" pitchFamily="2" charset="-122"/>
                </a:rPr>
                <a:t>α</a:t>
              </a:r>
              <a:r>
                <a:rPr lang="en-US" altLang="zh-CN" sz="2800" b="1" dirty="0">
                  <a:solidFill>
                    <a:srgbClr val="660033"/>
                  </a:solidFill>
                  <a:latin typeface="华文新魏" panose="02010800040101010101" pitchFamily="2" charset="-122"/>
                  <a:ea typeface="华文新魏" panose="02010800040101010101" pitchFamily="2" charset="-122"/>
                </a:rPr>
                <a:t>    </a:t>
              </a:r>
              <a:r>
                <a:rPr lang="el-GR" altLang="zh-CN" sz="2800" b="1" dirty="0">
                  <a:solidFill>
                    <a:srgbClr val="660033"/>
                  </a:solidFill>
                  <a:latin typeface="华文新魏" panose="02010800040101010101" pitchFamily="2" charset="-122"/>
                  <a:ea typeface="华文新魏" panose="02010800040101010101" pitchFamily="2" charset="-122"/>
                </a:rPr>
                <a:t>ε</a:t>
              </a:r>
              <a:r>
                <a:rPr lang="zh-CN" altLang="el-GR" sz="2800" b="1" dirty="0">
                  <a:solidFill>
                    <a:srgbClr val="660033"/>
                  </a:solidFill>
                  <a:latin typeface="华文新魏" panose="02010800040101010101" pitchFamily="2" charset="-122"/>
                  <a:ea typeface="华文新魏" panose="02010800040101010101" pitchFamily="2" charset="-122"/>
                </a:rPr>
                <a:t>，规定</a:t>
              </a:r>
              <a:r>
                <a:rPr lang="el-GR" altLang="zh-CN" sz="2800" b="1" dirty="0">
                  <a:solidFill>
                    <a:srgbClr val="660033"/>
                  </a:solidFill>
                  <a:latin typeface="华文新魏" panose="02010800040101010101" pitchFamily="2" charset="-122"/>
                  <a:ea typeface="华文新魏" panose="02010800040101010101" pitchFamily="2" charset="-122"/>
                </a:rPr>
                <a:t>ε∈F</a:t>
              </a:r>
              <a:r>
                <a:rPr lang="en-US" altLang="zh-CN" sz="2800" b="1" dirty="0">
                  <a:solidFill>
                    <a:srgbClr val="660033"/>
                  </a:solidFill>
                  <a:latin typeface="华文新魏" panose="02010800040101010101" pitchFamily="2" charset="-122"/>
                  <a:ea typeface="华文新魏" panose="02010800040101010101" pitchFamily="2" charset="-122"/>
                </a:rPr>
                <a:t>IRST(</a:t>
              </a:r>
              <a:r>
                <a:rPr lang="el-GR" altLang="zh-CN" sz="2800" b="1" dirty="0">
                  <a:solidFill>
                    <a:srgbClr val="660033"/>
                  </a:solidFill>
                  <a:latin typeface="华文新魏" panose="02010800040101010101" pitchFamily="2" charset="-122"/>
                  <a:ea typeface="华文新魏" panose="02010800040101010101" pitchFamily="2" charset="-122"/>
                </a:rPr>
                <a:t>α</a:t>
              </a:r>
              <a:r>
                <a:rPr lang="en-US" altLang="zh-CN" sz="2800" b="1" dirty="0">
                  <a:solidFill>
                    <a:srgbClr val="660033"/>
                  </a:solidFill>
                  <a:latin typeface="华文新魏" panose="02010800040101010101" pitchFamily="2" charset="-122"/>
                  <a:ea typeface="华文新魏" panose="02010800040101010101" pitchFamily="2" charset="-122"/>
                </a:rPr>
                <a:t>)</a:t>
              </a:r>
              <a:endParaRPr lang="el-GR" altLang="zh-CN" sz="2800" b="1" dirty="0">
                <a:solidFill>
                  <a:srgbClr val="660033"/>
                </a:solidFill>
                <a:latin typeface="华文新魏" panose="02010800040101010101" pitchFamily="2" charset="-122"/>
                <a:ea typeface="华文新魏" panose="02010800040101010101" pitchFamily="2" charset="-122"/>
              </a:endParaRPr>
            </a:p>
          </p:txBody>
        </p:sp>
        <p:pic>
          <p:nvPicPr>
            <p:cNvPr id="82951" name="Picture 6" descr="公式3"/>
            <p:cNvPicPr>
              <a:picLocks noChangeAspect="1"/>
            </p:cNvPicPr>
            <p:nvPr/>
          </p:nvPicPr>
          <p:blipFill>
            <a:blip r:embed="rId1"/>
            <a:stretch>
              <a:fillRect/>
            </a:stretch>
          </p:blipFill>
          <p:spPr>
            <a:xfrm rot="10800000" flipH="1" flipV="1">
              <a:off x="1292" y="2432"/>
              <a:ext cx="252" cy="272"/>
            </a:xfrm>
            <a:prstGeom prst="rect">
              <a:avLst/>
            </a:prstGeom>
            <a:noFill/>
            <a:ln w="9525">
              <a:noFill/>
            </a:ln>
          </p:spPr>
        </p:pic>
        <p:pic>
          <p:nvPicPr>
            <p:cNvPr id="82952" name="Picture 7" descr="公式3"/>
            <p:cNvPicPr>
              <a:picLocks noChangeAspect="1"/>
            </p:cNvPicPr>
            <p:nvPr/>
          </p:nvPicPr>
          <p:blipFill>
            <a:blip r:embed="rId1"/>
            <a:stretch>
              <a:fillRect/>
            </a:stretch>
          </p:blipFill>
          <p:spPr>
            <a:xfrm>
              <a:off x="2649" y="2057"/>
              <a:ext cx="253" cy="272"/>
            </a:xfrm>
            <a:prstGeom prst="rect">
              <a:avLst/>
            </a:prstGeom>
            <a:noFill/>
            <a:ln w="9525">
              <a:noFill/>
            </a:ln>
          </p:spPr>
        </p:pic>
      </p:grpSp>
      <p:sp>
        <p:nvSpPr>
          <p:cNvPr id="82948" name="Text Box 13"/>
          <p:cNvSpPr txBox="1"/>
          <p:nvPr/>
        </p:nvSpPr>
        <p:spPr>
          <a:xfrm>
            <a:off x="900113" y="1557338"/>
            <a:ext cx="316706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t>定义</a:t>
            </a:r>
            <a:r>
              <a:rPr lang="en-US" altLang="zh-CN" sz="2800" dirty="0">
                <a:latin typeface="Times New Roman" panose="02020603050405020304" pitchFamily="18" charset="0"/>
              </a:rPr>
              <a:t>FIRST(</a:t>
            </a:r>
            <a:r>
              <a:rPr lang="el-GR" altLang="zh-CN" sz="2800" dirty="0">
                <a:latin typeface="Times New Roman" panose="02020603050405020304" pitchFamily="18" charset="0"/>
              </a:rPr>
              <a:t>α</a:t>
            </a:r>
            <a:r>
              <a:rPr lang="en-US" altLang="zh-CN" sz="2800" dirty="0">
                <a:latin typeface="Times New Roman" panose="02020603050405020304" pitchFamily="18" charset="0"/>
              </a:rPr>
              <a:t>)</a:t>
            </a:r>
            <a:r>
              <a:rPr lang="en-US" altLang="zh-CN" sz="1800" dirty="0"/>
              <a:t> </a:t>
            </a:r>
            <a:r>
              <a:rPr lang="zh-CN" altLang="en-US" sz="2800" b="1" dirty="0"/>
              <a:t>：</a:t>
            </a:r>
            <a:endParaRPr lang="zh-CN" altLang="en-US" sz="2800" b="1" dirty="0"/>
          </a:p>
        </p:txBody>
      </p:sp>
      <p:sp>
        <p:nvSpPr>
          <p:cNvPr id="82949" name="Rectangle 16"/>
          <p:cNvSpPr>
            <a:spLocks noGrp="1"/>
          </p:cNvSpPr>
          <p:nvPr>
            <p:ph idx="1"/>
          </p:nvPr>
        </p:nvSpPr>
        <p:spPr>
          <a:xfrm>
            <a:off x="539750" y="692150"/>
            <a:ext cx="8229600" cy="433388"/>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4.4.3 FIRST </a:t>
            </a:r>
            <a:r>
              <a:rPr lang="zh-CN" altLang="en-US" sz="2800" b="1" dirty="0">
                <a:solidFill>
                  <a:srgbClr val="660033"/>
                </a:solidFill>
                <a:latin typeface="宋体" panose="02010600030101010101" pitchFamily="2" charset="-122"/>
                <a:cs typeface="Times New Roman" panose="02020603050405020304" pitchFamily="18" charset="0"/>
              </a:rPr>
              <a:t>集和 </a:t>
            </a:r>
            <a:r>
              <a:rPr lang="en-US" altLang="zh-CN" sz="2800" b="1" dirty="0">
                <a:solidFill>
                  <a:srgbClr val="660033"/>
                </a:solidFill>
                <a:latin typeface="宋体" panose="02010600030101010101" pitchFamily="2" charset="-122"/>
                <a:cs typeface="Times New Roman" panose="02020603050405020304" pitchFamily="18" charset="0"/>
              </a:rPr>
              <a:t>FOLLOW</a:t>
            </a:r>
            <a:r>
              <a:rPr lang="zh-CN" altLang="en-US" sz="2800" b="1" dirty="0">
                <a:solidFill>
                  <a:srgbClr val="660033"/>
                </a:solidFill>
                <a:latin typeface="宋体" panose="02010600030101010101" pitchFamily="2" charset="-122"/>
                <a:cs typeface="Times New Roman" panose="02020603050405020304" pitchFamily="18" charset="0"/>
              </a:rPr>
              <a:t>集</a:t>
            </a:r>
            <a:endParaRPr lang="en-US" altLang="zh-CN" sz="2800" b="1" dirty="0">
              <a:solidFill>
                <a:srgbClr val="660033"/>
              </a:solidFill>
              <a:latin typeface="宋体" panose="02010600030101010101" pitchFamily="2" charset="-122"/>
              <a:ea typeface="Times New Roman" panose="02020603050405020304" pitchFamily="18" charset="0"/>
            </a:endParaRPr>
          </a:p>
        </p:txBody>
      </p:sp>
    </p:spTree>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83971" name="Group 9"/>
          <p:cNvGrpSpPr/>
          <p:nvPr/>
        </p:nvGrpSpPr>
        <p:grpSpPr>
          <a:xfrm>
            <a:off x="179388" y="1773238"/>
            <a:ext cx="8569325" cy="3455987"/>
            <a:chOff x="204" y="1071"/>
            <a:chExt cx="5398" cy="2365"/>
          </a:xfrm>
        </p:grpSpPr>
        <p:sp>
          <p:nvSpPr>
            <p:cNvPr id="284677" name="Text Box 5"/>
            <p:cNvSpPr txBox="1">
              <a:spLocks noChangeArrowheads="1"/>
            </p:cNvSpPr>
            <p:nvPr/>
          </p:nvSpPr>
          <p:spPr bwMode="auto">
            <a:xfrm>
              <a:off x="204" y="1071"/>
              <a:ext cx="5398" cy="236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1" fontAlgn="base" latinLnBrk="0" hangingPunct="1">
                <a:lnSpc>
                  <a:spcPct val="100000"/>
                </a:lnSpc>
                <a:spcBef>
                  <a:spcPct val="50000"/>
                </a:spcBef>
                <a:spcAft>
                  <a:spcPct val="0"/>
                </a:spcAft>
                <a:buClrTx/>
                <a:buSzTx/>
                <a:buFont typeface="Wingdings" panose="05000000000000000000" pitchFamily="2" charset="2"/>
                <a:buChar char="Ø"/>
                <a:defRPr/>
              </a:pPr>
              <a:r>
                <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设</a:t>
              </a: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A</a:t>
              </a:r>
              <a:r>
                <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是一个非终结符，定义</a:t>
              </a: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FOLLOW(A)</a:t>
              </a:r>
              <a:r>
                <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是包含所</a:t>
              </a:r>
              <a:endPar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有在句型中</a:t>
              </a:r>
              <a:r>
                <a:rPr kumimoji="0" lang="zh-CN" altLang="en-US" sz="2800" b="1" kern="1200" cap="none" spc="0" normalizeH="0" baseline="0" noProof="0" dirty="0">
                  <a:solidFill>
                    <a:srgbClr val="660033"/>
                  </a:solidFill>
                  <a:highlight>
                    <a:srgbClr val="FFFF00"/>
                  </a:highlight>
                  <a:latin typeface="华文新魏" panose="02010800040101010101" pitchFamily="2" charset="-122"/>
                  <a:ea typeface="华文新魏" panose="02010800040101010101" pitchFamily="2" charset="-122"/>
                  <a:cs typeface="+mn-cs"/>
                </a:rPr>
                <a:t>紧跟在</a:t>
              </a:r>
              <a:r>
                <a:rPr kumimoji="0" lang="en-US" altLang="zh-CN" sz="2800" b="1" kern="1200" cap="none" spc="0" normalizeH="0" baseline="0" noProof="0" dirty="0">
                  <a:solidFill>
                    <a:srgbClr val="660033"/>
                  </a:solidFill>
                  <a:highlight>
                    <a:srgbClr val="FFFF00"/>
                  </a:highlight>
                  <a:latin typeface="华文新魏" panose="02010800040101010101" pitchFamily="2" charset="-122"/>
                  <a:ea typeface="华文新魏" panose="02010800040101010101" pitchFamily="2" charset="-122"/>
                  <a:cs typeface="+mn-cs"/>
                </a:rPr>
                <a:t>A</a:t>
              </a:r>
              <a:r>
                <a:rPr kumimoji="0" lang="zh-CN" altLang="en-US" sz="2800" b="1" kern="1200" cap="none" spc="0" normalizeH="0" baseline="0" noProof="0" dirty="0">
                  <a:solidFill>
                    <a:srgbClr val="660033"/>
                  </a:solidFill>
                  <a:highlight>
                    <a:srgbClr val="FFFF00"/>
                  </a:highlight>
                  <a:latin typeface="华文新魏" panose="02010800040101010101" pitchFamily="2" charset="-122"/>
                  <a:ea typeface="华文新魏" panose="02010800040101010101" pitchFamily="2" charset="-122"/>
                  <a:cs typeface="+mn-cs"/>
                </a:rPr>
                <a:t>后面的终结符</a:t>
              </a:r>
              <a:r>
                <a:rPr kumimoji="0" lang="en-US" altLang="zh-CN" sz="2800" b="1" kern="1200" cap="none" spc="0" normalizeH="0" baseline="0" noProof="0" dirty="0">
                  <a:solidFill>
                    <a:srgbClr val="660033"/>
                  </a:solidFill>
                  <a:highlight>
                    <a:srgbClr val="FFFF00"/>
                  </a:highlight>
                  <a:latin typeface="华文新魏" panose="02010800040101010101" pitchFamily="2" charset="-122"/>
                  <a:ea typeface="华文新魏" panose="02010800040101010101" pitchFamily="2" charset="-122"/>
                  <a:cs typeface="+mn-cs"/>
                </a:rPr>
                <a:t>a</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的集合，即</a:t>
              </a:r>
              <a:endPar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    </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FOLLOW(A)={a|S   </a:t>
              </a:r>
              <a:r>
                <a:rPr kumimoji="0" lang="el-GR"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α</a:t>
              </a:r>
              <a:r>
                <a:rPr kumimoji="0" lang="en-US" altLang="zh-CN" sz="2800" b="1" kern="1200" cap="none" spc="0" normalizeH="0" baseline="0" noProof="0" dirty="0" err="1">
                  <a:solidFill>
                    <a:srgbClr val="660033"/>
                  </a:solidFill>
                  <a:latin typeface="华文新魏" panose="02010800040101010101" pitchFamily="2" charset="-122"/>
                  <a:ea typeface="华文新魏" panose="02010800040101010101" pitchFamily="2" charset="-122"/>
                  <a:cs typeface="+mn-cs"/>
                </a:rPr>
                <a:t>Aa</a:t>
              </a:r>
              <a:r>
                <a:rPr kumimoji="0" lang="el-GR"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β</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是终结符，</a:t>
              </a:r>
              <a:r>
                <a:rPr kumimoji="0" lang="el-GR"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α</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r>
                <a:rPr kumimoji="0" lang="el-GR"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β</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               </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是文法符号 </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en-US" altLang="zh-CN"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    A</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和</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a</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之间可能有符号，但它们将推导出</a:t>
              </a:r>
              <a:r>
                <a:rPr kumimoji="0" lang="el-GR" altLang="zh-CN" b="1" kern="1200" cap="none" spc="0" normalizeH="0" baseline="0" noProof="0" dirty="0">
                  <a:solidFill>
                    <a:srgbClr val="660033"/>
                  </a:solidFill>
                  <a:latin typeface="Verdana" panose="020B0604030504040204" pitchFamily="34" charset="0"/>
                  <a:ea typeface="宋体" panose="02010600030101010101" pitchFamily="2" charset="-122"/>
                  <a:cs typeface="+mn-cs"/>
                </a:rPr>
                <a:t>ε</a:t>
              </a:r>
              <a:r>
                <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并消失。</a:t>
              </a:r>
              <a:endPar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800" b="1" i="0" u="none" strike="noStrike" kern="1200" cap="none" spc="0" normalizeH="0" baseline="0" noProof="0" dirty="0">
                  <a:ln>
                    <a:noFill/>
                  </a:ln>
                  <a:solidFill>
                    <a:srgbClr val="660033"/>
                  </a:solidFill>
                  <a:effectLst/>
                  <a:uLnTx/>
                  <a:uFillTx/>
                  <a:latin typeface="华文新魏" panose="02010800040101010101" pitchFamily="2" charset="-122"/>
                  <a:ea typeface="华文新魏" panose="02010800040101010101" pitchFamily="2" charset="-122"/>
                  <a:cs typeface="+mn-cs"/>
                </a:rPr>
                <a:t>    </a:t>
              </a:r>
              <a:endParaRPr kumimoji="0" lang="zh-CN" altLang="el-GR"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pic>
          <p:nvPicPr>
            <p:cNvPr id="83974" name="Picture 6" descr="公式3"/>
            <p:cNvPicPr>
              <a:picLocks noChangeAspect="1"/>
            </p:cNvPicPr>
            <p:nvPr/>
          </p:nvPicPr>
          <p:blipFill>
            <a:blip r:embed="rId1"/>
            <a:stretch>
              <a:fillRect/>
            </a:stretch>
          </p:blipFill>
          <p:spPr>
            <a:xfrm>
              <a:off x="2381" y="1908"/>
              <a:ext cx="241" cy="272"/>
            </a:xfrm>
            <a:prstGeom prst="rect">
              <a:avLst/>
            </a:prstGeom>
            <a:noFill/>
            <a:ln w="9525">
              <a:noFill/>
            </a:ln>
          </p:spPr>
        </p:pic>
      </p:grpSp>
      <p:sp>
        <p:nvSpPr>
          <p:cNvPr id="83972" name="Text Box 8"/>
          <p:cNvSpPr txBox="1"/>
          <p:nvPr/>
        </p:nvSpPr>
        <p:spPr>
          <a:xfrm>
            <a:off x="539750" y="981075"/>
            <a:ext cx="40322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t>定义</a:t>
            </a:r>
            <a:r>
              <a:rPr lang="en-US" altLang="zh-CN" sz="2800" dirty="0">
                <a:latin typeface="Times New Roman" panose="02020603050405020304" pitchFamily="18" charset="0"/>
              </a:rPr>
              <a:t>FOLLOW(A)</a:t>
            </a:r>
            <a:r>
              <a:rPr lang="en-US" altLang="zh-CN" sz="1800" dirty="0"/>
              <a:t> </a:t>
            </a:r>
            <a:r>
              <a:rPr lang="zh-CN" altLang="en-US" sz="2800" b="1" dirty="0"/>
              <a:t>：</a:t>
            </a:r>
            <a:endParaRPr lang="zh-CN" altLang="en-US" sz="2800" b="1" dirty="0"/>
          </a:p>
        </p:txBody>
      </p:sp>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84995" name="Group 12"/>
          <p:cNvGrpSpPr/>
          <p:nvPr/>
        </p:nvGrpSpPr>
        <p:grpSpPr>
          <a:xfrm>
            <a:off x="755650" y="692150"/>
            <a:ext cx="7775575" cy="5292725"/>
            <a:chOff x="476" y="436"/>
            <a:chExt cx="4898" cy="3334"/>
          </a:xfrm>
        </p:grpSpPr>
        <p:sp>
          <p:nvSpPr>
            <p:cNvPr id="84996" name="Text Box 4"/>
            <p:cNvSpPr txBox="1"/>
            <p:nvPr/>
          </p:nvSpPr>
          <p:spPr>
            <a:xfrm>
              <a:off x="476" y="436"/>
              <a:ext cx="4898" cy="333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lgn="just" eaLnBrk="1" hangingPunct="1">
                <a:lnSpc>
                  <a:spcPct val="130000"/>
                </a:lnSpc>
                <a:spcBef>
                  <a:spcPct val="0"/>
                </a:spcBef>
                <a:buNone/>
              </a:pP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为了计算文法符号</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的</a:t>
              </a:r>
              <a:r>
                <a:rPr lang="en-US" altLang="zh-CN" sz="2000" dirty="0">
                  <a:solidFill>
                    <a:srgbClr val="000000"/>
                  </a:solidFill>
                  <a:highlight>
                    <a:srgbClr val="FFFF00"/>
                  </a:highlight>
                  <a:latin typeface="Times New Roman" panose="02020603050405020304" pitchFamily="18" charset="0"/>
                </a:rPr>
                <a:t>FIRST(X)</a:t>
              </a:r>
              <a:r>
                <a:rPr lang="zh-CN" altLang="en-US" sz="2000" dirty="0">
                  <a:solidFill>
                    <a:srgbClr val="000000"/>
                  </a:solidFill>
                  <a:latin typeface="Times New Roman" panose="02020603050405020304" pitchFamily="18" charset="0"/>
                </a:rPr>
                <a:t>，可以应用下列规则，直到没</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有终结符或</a:t>
              </a:r>
              <a:r>
                <a:rPr lang="el-GR" altLang="zh-CN" sz="2000" b="1"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可加到某个</a:t>
              </a:r>
              <a:r>
                <a:rPr lang="en-US" altLang="zh-CN" sz="2000" dirty="0">
                  <a:solidFill>
                    <a:srgbClr val="000000"/>
                  </a:solidFill>
                  <a:latin typeface="Times New Roman" panose="02020603050405020304" pitchFamily="18" charset="0"/>
                </a:rPr>
                <a:t>FIRST</a:t>
              </a:r>
              <a:r>
                <a:rPr lang="zh-CN" altLang="en-US" sz="2000" dirty="0">
                  <a:solidFill>
                    <a:srgbClr val="000000"/>
                  </a:solidFill>
                  <a:latin typeface="Times New Roman" panose="02020603050405020304" pitchFamily="18" charset="0"/>
                </a:rPr>
                <a:t>集合为止：</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AutoNum type="arabicPeriod"/>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 </a:t>
              </a:r>
              <a:r>
                <a:rPr lang="zh-CN" altLang="en-US" sz="2000" dirty="0">
                  <a:solidFill>
                    <a:srgbClr val="000000"/>
                  </a:solidFill>
                  <a:latin typeface="Times New Roman" panose="02020603050405020304" pitchFamily="18" charset="0"/>
                </a:rPr>
                <a:t>是终结符，则</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是</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AutoNum type="arabicPeriod"/>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 →ε </a:t>
              </a:r>
              <a:r>
                <a:rPr lang="zh-CN" altLang="en-US" sz="2000" dirty="0">
                  <a:solidFill>
                    <a:srgbClr val="000000"/>
                  </a:solidFill>
                  <a:latin typeface="Times New Roman" panose="02020603050405020304" pitchFamily="18" charset="0"/>
                </a:rPr>
                <a:t>是一个产生式，则将 </a:t>
              </a:r>
              <a:r>
                <a:rPr lang="en-US" altLang="zh-CN" sz="1800" dirty="0">
                  <a:solidFill>
                    <a:srgbClr val="000000"/>
                  </a:solidFill>
                </a:rPr>
                <a:t>ε</a:t>
              </a:r>
              <a:r>
                <a:rPr lang="zh-CN" altLang="en-US" sz="2000" dirty="0">
                  <a:solidFill>
                    <a:srgbClr val="000000"/>
                  </a:solidFill>
                  <a:latin typeface="Times New Roman" panose="02020603050405020304" pitchFamily="18" charset="0"/>
                </a:rPr>
                <a:t>加到</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AutoNum type="arabicPeriod"/>
              </a:pPr>
              <a:r>
                <a:rPr lang="zh-CN" altLang="en-US" sz="2000" dirty="0">
                  <a:solidFill>
                    <a:srgbClr val="000000"/>
                  </a:solidFill>
                  <a:latin typeface="Times New Roman" panose="02020603050405020304" pitchFamily="18" charset="0"/>
                </a:rPr>
                <a:t>如果</a:t>
              </a:r>
              <a:r>
                <a:rPr lang="en-US" altLang="zh-CN" sz="2000" dirty="0">
                  <a:solidFill>
                    <a:srgbClr val="000000"/>
                  </a:solidFill>
                  <a:latin typeface="Times New Roman" panose="02020603050405020304" pitchFamily="18" charset="0"/>
                </a:rPr>
                <a:t>X</a:t>
              </a:r>
              <a:r>
                <a:rPr lang="zh-CN" altLang="en-US" sz="2000" dirty="0">
                  <a:solidFill>
                    <a:srgbClr val="000000"/>
                  </a:solidFill>
                  <a:latin typeface="Times New Roman" panose="02020603050405020304" pitchFamily="18" charset="0"/>
                </a:rPr>
                <a:t>是非终结符，且</a:t>
              </a:r>
              <a:r>
                <a:rPr lang="en-US" altLang="zh-CN" sz="2000" dirty="0">
                  <a:solidFill>
                    <a:srgbClr val="000000"/>
                  </a:solidFill>
                  <a:latin typeface="Times New Roman" panose="02020603050405020304" pitchFamily="18" charset="0"/>
                </a:rPr>
                <a:t>X </a:t>
              </a:r>
              <a:r>
                <a:rPr lang="en-US" altLang="zh-CN" sz="1800" dirty="0">
                  <a:solidFill>
                    <a:srgbClr val="000000"/>
                  </a:solidFill>
                </a:rPr>
                <a:t>→</a:t>
              </a:r>
              <a:r>
                <a:rPr lang="en-US" altLang="zh-CN" sz="2000" dirty="0">
                  <a:solidFill>
                    <a:srgbClr val="000000"/>
                  </a:solidFill>
                  <a:latin typeface="Times New Roman" panose="02020603050405020304" pitchFamily="18" charset="0"/>
                </a:rPr>
                <a:t> Y</a:t>
              </a:r>
              <a:r>
                <a:rPr lang="en-US" altLang="zh-CN" sz="2000" baseline="-25000" dirty="0">
                  <a:solidFill>
                    <a:srgbClr val="000000"/>
                  </a:solidFill>
                  <a:latin typeface="Times New Roman" panose="02020603050405020304" pitchFamily="18" charset="0"/>
                </a:rPr>
                <a:t>1</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2</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k</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是一个产生式，则</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a)  </a:t>
              </a:r>
              <a:r>
                <a:rPr lang="en-US" altLang="zh-CN" sz="1800" dirty="0">
                  <a:solidFill>
                    <a:srgbClr val="000000"/>
                  </a:solidFill>
                </a:rPr>
                <a:t>FIRST(Y1)</a:t>
              </a:r>
              <a:r>
                <a:rPr lang="zh-CN" altLang="en-US" sz="1800" dirty="0">
                  <a:solidFill>
                    <a:srgbClr val="000000"/>
                  </a:solidFill>
                </a:rPr>
                <a:t>中除</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之外的所有符号都在 </a:t>
              </a:r>
              <a:r>
                <a:rPr lang="en-US" altLang="zh-CN" sz="2000" dirty="0">
                  <a:solidFill>
                    <a:srgbClr val="000000"/>
                  </a:solidFill>
                  <a:latin typeface="Times New Roman" panose="02020603050405020304" pitchFamily="18" charset="0"/>
                </a:rPr>
                <a:t>FIRST(X) </a:t>
              </a:r>
              <a:r>
                <a:rPr lang="zh-CN" altLang="en-US" sz="2000" dirty="0">
                  <a:solidFill>
                    <a:srgbClr val="000000"/>
                  </a:solidFill>
                  <a:latin typeface="Times New Roman" panose="02020603050405020304" pitchFamily="18" charset="0"/>
                </a:rPr>
                <a:t>中。</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b) </a:t>
              </a:r>
              <a:r>
                <a:rPr lang="zh-CN" altLang="en-US" sz="2000" dirty="0">
                  <a:solidFill>
                    <a:srgbClr val="000000"/>
                  </a:solidFill>
                  <a:latin typeface="Times New Roman" panose="02020603050405020304" pitchFamily="18" charset="0"/>
                </a:rPr>
                <a:t>若对于某个</a:t>
              </a:r>
              <a:r>
                <a:rPr lang="en-US" altLang="zh-CN" sz="2000" dirty="0">
                  <a:solidFill>
                    <a:srgbClr val="000000"/>
                  </a:solidFill>
                  <a:latin typeface="Times New Roman" panose="02020603050405020304" pitchFamily="18" charset="0"/>
                </a:rPr>
                <a:t>i</a:t>
              </a:r>
              <a:r>
                <a:rPr lang="zh-CN" altLang="en-US" sz="2000" dirty="0">
                  <a:solidFill>
                    <a:srgbClr val="000000"/>
                  </a:solidFill>
                  <a:latin typeface="Times New Roman" panose="02020603050405020304" pitchFamily="18" charset="0"/>
                </a:rPr>
                <a:t>，</a:t>
              </a:r>
              <a:r>
                <a:rPr lang="en-US" altLang="zh-CN" sz="2000" i="1"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属于</a:t>
              </a:r>
              <a:r>
                <a:rPr lang="en-US" altLang="zh-CN" sz="2000" dirty="0">
                  <a:solidFill>
                    <a:srgbClr val="000000"/>
                  </a:solidFill>
                  <a:latin typeface="Times New Roman" panose="02020603050405020304" pitchFamily="18" charset="0"/>
                </a:rPr>
                <a:t>FIRST(Y</a:t>
              </a:r>
              <a:r>
                <a:rPr lang="en-US" altLang="zh-CN" sz="2000" baseline="-25000" dirty="0">
                  <a:solidFill>
                    <a:srgbClr val="000000"/>
                  </a:solidFill>
                  <a:latin typeface="Times New Roman" panose="02020603050405020304" pitchFamily="18" charset="0"/>
                </a:rPr>
                <a:t>i</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且</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属于</a:t>
              </a:r>
              <a:r>
                <a:rPr lang="en-US" altLang="zh-CN" sz="2000" dirty="0">
                  <a:solidFill>
                    <a:srgbClr val="000000"/>
                  </a:solidFill>
                  <a:latin typeface="Times New Roman" panose="02020603050405020304" pitchFamily="18" charset="0"/>
                </a:rPr>
                <a:t>FIRST(Y</a:t>
              </a:r>
              <a:r>
                <a:rPr lang="en-US" altLang="zh-CN" sz="2000" baseline="-25000" dirty="0">
                  <a:solidFill>
                    <a:srgbClr val="000000"/>
                  </a:solidFill>
                  <a:latin typeface="Times New Roman" panose="02020603050405020304" pitchFamily="18" charset="0"/>
                </a:rPr>
                <a:t>1</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   </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FIRST(Y</a:t>
              </a:r>
              <a:r>
                <a:rPr lang="en-US" altLang="zh-CN" sz="2000" baseline="-25000" dirty="0">
                  <a:solidFill>
                    <a:srgbClr val="000000"/>
                  </a:solidFill>
                  <a:latin typeface="Times New Roman" panose="02020603050405020304" pitchFamily="18" charset="0"/>
                </a:rPr>
                <a:t>i-1</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，即</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1</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i-1 </a:t>
              </a:r>
              <a:r>
                <a:rPr lang="en-US" altLang="zh-CN" sz="1800" dirty="0">
                  <a:solidFill>
                    <a:srgbClr val="000000"/>
                  </a:solidFill>
                </a:rPr>
                <a:t>   ε</a:t>
              </a:r>
              <a:r>
                <a:rPr lang="zh-CN" altLang="en-US" sz="2000" dirty="0">
                  <a:solidFill>
                    <a:srgbClr val="000000"/>
                  </a:solidFill>
                  <a:latin typeface="Times New Roman" panose="02020603050405020304" pitchFamily="18" charset="0"/>
                </a:rPr>
                <a:t>，则将</a:t>
              </a:r>
              <a:r>
                <a:rPr lang="en-US" altLang="zh-CN" sz="2000" i="1"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加入</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c) </a:t>
              </a:r>
              <a:r>
                <a:rPr lang="zh-CN" altLang="en-US" sz="2000" dirty="0">
                  <a:solidFill>
                    <a:srgbClr val="000000"/>
                  </a:solidFill>
                  <a:latin typeface="Times New Roman" panose="02020603050405020304" pitchFamily="18" charset="0"/>
                </a:rPr>
                <a:t>若对于所有的</a:t>
              </a:r>
              <a:r>
                <a:rPr lang="en-US" altLang="zh-CN" sz="2000" dirty="0">
                  <a:solidFill>
                    <a:srgbClr val="000000"/>
                  </a:solidFill>
                  <a:latin typeface="Times New Roman" panose="02020603050405020304" pitchFamily="18" charset="0"/>
                </a:rPr>
                <a:t>j = 1, 2, . . . , k</a:t>
              </a: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在</a:t>
              </a:r>
              <a:r>
                <a:rPr lang="en-US" altLang="zh-CN" sz="2000" dirty="0">
                  <a:solidFill>
                    <a:srgbClr val="000000"/>
                  </a:solidFill>
                  <a:latin typeface="Times New Roman" panose="02020603050405020304" pitchFamily="18" charset="0"/>
                </a:rPr>
                <a:t>FIRST(Y</a:t>
              </a:r>
              <a:r>
                <a:rPr lang="en-US" altLang="zh-CN" sz="2000" baseline="-25000" dirty="0">
                  <a:solidFill>
                    <a:srgbClr val="000000"/>
                  </a:solidFill>
                  <a:latin typeface="Times New Roman" panose="02020603050405020304" pitchFamily="18" charset="0"/>
                </a:rPr>
                <a:t>j</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中，则将</a:t>
              </a:r>
              <a:r>
                <a:rPr lang="en-US" altLang="zh-CN" sz="1800" dirty="0">
                  <a:solidFill>
                    <a:srgbClr val="000000"/>
                  </a:solidFill>
                </a:rPr>
                <a:t>ε</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加到 </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a:t>
              </a:r>
              <a:r>
                <a:rPr lang="zh-CN" altLang="en-US" sz="2000" dirty="0">
                  <a:solidFill>
                    <a:srgbClr val="000000"/>
                  </a:solidFill>
                  <a:highlight>
                    <a:srgbClr val="FFFF00"/>
                  </a:highlight>
                  <a:latin typeface="Times New Roman" panose="02020603050405020304" pitchFamily="18" charset="0"/>
                </a:rPr>
                <a:t>一路推出空</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    例如，</a:t>
              </a:r>
              <a:r>
                <a:rPr lang="en-US" altLang="zh-CN" sz="2000" dirty="0">
                  <a:solidFill>
                    <a:srgbClr val="000000"/>
                  </a:solidFill>
                  <a:latin typeface="Times New Roman" panose="02020603050405020304" pitchFamily="18" charset="0"/>
                </a:rPr>
                <a:t>FIRST(Y</a:t>
              </a:r>
              <a:r>
                <a:rPr lang="en-US" altLang="zh-CN" sz="2000" baseline="-25000" dirty="0">
                  <a:solidFill>
                    <a:srgbClr val="000000"/>
                  </a:solidFill>
                  <a:latin typeface="Times New Roman" panose="02020603050405020304" pitchFamily="18" charset="0"/>
                </a:rPr>
                <a:t>1</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中的每个元素确实都在</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中。如果</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1</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不能推导出</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，则不再往</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中加入新符号，如果</a:t>
              </a:r>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1     </a:t>
              </a:r>
              <a:r>
                <a:rPr lang="en-US" altLang="zh-CN" sz="2000" dirty="0">
                  <a:solidFill>
                    <a:srgbClr val="000000"/>
                  </a:solidFill>
                  <a:latin typeface="Times New Roman" panose="02020603050405020304" pitchFamily="18" charset="0"/>
                </a:rPr>
                <a:t>ε</a:t>
              </a:r>
              <a:r>
                <a:rPr lang="zh-CN" altLang="en-US" sz="2000" dirty="0">
                  <a:solidFill>
                    <a:srgbClr val="000000"/>
                  </a:solidFill>
                  <a:latin typeface="Times New Roman" panose="02020603050405020304" pitchFamily="18" charset="0"/>
                </a:rPr>
                <a:t>，则将 </a:t>
              </a:r>
              <a:r>
                <a:rPr lang="en-US" altLang="zh-CN" sz="2000" dirty="0">
                  <a:solidFill>
                    <a:srgbClr val="000000"/>
                  </a:solidFill>
                  <a:latin typeface="Times New Roman" panose="02020603050405020304" pitchFamily="18" charset="0"/>
                </a:rPr>
                <a:t>FIRST(Y2)</a:t>
              </a:r>
              <a:r>
                <a:rPr lang="zh-CN" altLang="en-US" sz="2000" dirty="0">
                  <a:solidFill>
                    <a:srgbClr val="000000"/>
                  </a:solidFill>
                  <a:latin typeface="Times New Roman" panose="02020603050405020304" pitchFamily="18" charset="0"/>
                </a:rPr>
                <a:t>加到</a:t>
              </a:r>
              <a:r>
                <a:rPr lang="en-US" altLang="zh-CN" sz="2000" dirty="0">
                  <a:solidFill>
                    <a:srgbClr val="000000"/>
                  </a:solidFill>
                  <a:latin typeface="Times New Roman" panose="02020603050405020304" pitchFamily="18" charset="0"/>
                </a:rPr>
                <a:t>FIRST(X)</a:t>
              </a:r>
              <a:r>
                <a:rPr lang="zh-CN" altLang="en-US" sz="2000" dirty="0">
                  <a:solidFill>
                    <a:srgbClr val="000000"/>
                  </a:solidFill>
                  <a:latin typeface="Times New Roman" panose="02020603050405020304" pitchFamily="18" charset="0"/>
                </a:rPr>
                <a:t>中，依此类推。</a:t>
              </a:r>
              <a:endParaRPr lang="zh-CN" altLang="en-US" sz="2000" dirty="0">
                <a:solidFill>
                  <a:srgbClr val="000000"/>
                </a:solidFill>
                <a:latin typeface="Times New Roman" panose="02020603050405020304" pitchFamily="18" charset="0"/>
              </a:endParaRPr>
            </a:p>
          </p:txBody>
        </p:sp>
        <p:pic>
          <p:nvPicPr>
            <p:cNvPr id="84997" name="Picture 9" descr="公式3"/>
            <p:cNvPicPr>
              <a:picLocks noChangeAspect="1"/>
            </p:cNvPicPr>
            <p:nvPr/>
          </p:nvPicPr>
          <p:blipFill>
            <a:blip r:embed="rId1"/>
            <a:stretch>
              <a:fillRect/>
            </a:stretch>
          </p:blipFill>
          <p:spPr>
            <a:xfrm>
              <a:off x="4513" y="3203"/>
              <a:ext cx="162" cy="227"/>
            </a:xfrm>
            <a:prstGeom prst="rect">
              <a:avLst/>
            </a:prstGeom>
            <a:noFill/>
            <a:ln w="9525">
              <a:noFill/>
            </a:ln>
          </p:spPr>
        </p:pic>
        <p:pic>
          <p:nvPicPr>
            <p:cNvPr id="84998" name="Picture 10" descr="公式3"/>
            <p:cNvPicPr>
              <a:picLocks noChangeAspect="1"/>
            </p:cNvPicPr>
            <p:nvPr/>
          </p:nvPicPr>
          <p:blipFill>
            <a:blip r:embed="rId1"/>
            <a:stretch>
              <a:fillRect/>
            </a:stretch>
          </p:blipFill>
          <p:spPr>
            <a:xfrm>
              <a:off x="2608" y="2251"/>
              <a:ext cx="129" cy="181"/>
            </a:xfrm>
            <a:prstGeom prst="rect">
              <a:avLst/>
            </a:prstGeom>
            <a:noFill/>
            <a:ln w="9525">
              <a:noFill/>
            </a:ln>
          </p:spPr>
        </p:pic>
      </p:grpSp>
    </p:spTree>
  </p:cSld>
  <p:clrMapOvr>
    <a:masterClrMapping/>
  </p:clrMapOvr>
  <p:transition spd="med">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1267" name="Text Box 5"/>
          <p:cNvSpPr txBox="1"/>
          <p:nvPr/>
        </p:nvSpPr>
        <p:spPr>
          <a:xfrm>
            <a:off x="563563" y="985838"/>
            <a:ext cx="705643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上下文无关文法包含如下四个部分：</a:t>
            </a:r>
            <a:endParaRPr lang="zh-CN" altLang="en-US" sz="2400" dirty="0">
              <a:solidFill>
                <a:srgbClr val="000000"/>
              </a:solidFill>
              <a:latin typeface="Times New Roman" panose="02020603050405020304" pitchFamily="18" charset="0"/>
            </a:endParaRPr>
          </a:p>
        </p:txBody>
      </p:sp>
      <p:sp>
        <p:nvSpPr>
          <p:cNvPr id="7" name="Text Box 7"/>
          <p:cNvSpPr txBox="1"/>
          <p:nvPr/>
        </p:nvSpPr>
        <p:spPr>
          <a:xfrm>
            <a:off x="1016000" y="1489075"/>
            <a:ext cx="72723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一个终结符集合。</a:t>
            </a:r>
            <a:endParaRPr lang="zh-CN" altLang="en-US" sz="2400" dirty="0">
              <a:solidFill>
                <a:srgbClr val="000000"/>
              </a:solidFill>
              <a:latin typeface="Times New Roman" panose="02020603050405020304" pitchFamily="18" charset="0"/>
            </a:endParaRPr>
          </a:p>
        </p:txBody>
      </p:sp>
      <p:sp>
        <p:nvSpPr>
          <p:cNvPr id="8" name="Text Box 8"/>
          <p:cNvSpPr txBox="1"/>
          <p:nvPr/>
        </p:nvSpPr>
        <p:spPr>
          <a:xfrm>
            <a:off x="1016000" y="2065338"/>
            <a:ext cx="67691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一个非终结符集合。</a:t>
            </a:r>
            <a:endParaRPr lang="zh-CN" altLang="en-US" sz="2400" dirty="0">
              <a:solidFill>
                <a:srgbClr val="000000"/>
              </a:solidFill>
              <a:latin typeface="Times New Roman" panose="02020603050405020304" pitchFamily="18" charset="0"/>
            </a:endParaRPr>
          </a:p>
        </p:txBody>
      </p:sp>
      <p:sp>
        <p:nvSpPr>
          <p:cNvPr id="9" name="Text Box 9"/>
          <p:cNvSpPr txBox="1"/>
          <p:nvPr/>
        </p:nvSpPr>
        <p:spPr>
          <a:xfrm>
            <a:off x="981075" y="2600325"/>
            <a:ext cx="7704138"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solidFill>
                  <a:srgbClr val="000000"/>
                </a:solidFill>
                <a:latin typeface="Times New Roman" panose="02020603050405020304" pitchFamily="18" charset="0"/>
              </a:rPr>
              <a:t>3. </a:t>
            </a:r>
            <a:r>
              <a:rPr lang="zh-CN" altLang="en-US" sz="2400" dirty="0">
                <a:solidFill>
                  <a:srgbClr val="000000"/>
                </a:solidFill>
                <a:latin typeface="Times New Roman" panose="02020603050405020304" pitchFamily="18" charset="0"/>
              </a:rPr>
              <a:t>一个产生式集合。每个产生式具有一个左部和一个</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右部，左部和右部由箭头连接，左部是一个非终结</a:t>
            </a:r>
            <a:endParaRPr lang="zh-CN" altLang="en-US" sz="2400" dirty="0">
              <a:solidFill>
                <a:srgbClr val="000000"/>
              </a:solidFill>
              <a:latin typeface="Times New Roman" panose="02020603050405020304" pitchFamily="18" charset="0"/>
            </a:endParaRPr>
          </a:p>
          <a:p>
            <a:pPr marL="0" lvl="0" indent="0" eaLnBrk="1" hangingPunct="1">
              <a:spcBef>
                <a:spcPct val="50000"/>
              </a:spcBef>
              <a:buNone/>
            </a:pPr>
            <a:r>
              <a:rPr lang="zh-CN" altLang="en-US" sz="2400" dirty="0">
                <a:solidFill>
                  <a:srgbClr val="000000"/>
                </a:solidFill>
                <a:latin typeface="Times New Roman" panose="02020603050405020304" pitchFamily="18" charset="0"/>
              </a:rPr>
              <a:t>    符，右部是终结符和（或）非终结符序列。</a:t>
            </a:r>
            <a:endParaRPr lang="zh-CN" altLang="en-US" sz="2400" dirty="0">
              <a:solidFill>
                <a:srgbClr val="000000"/>
              </a:solidFill>
              <a:latin typeface="Times New Roman" panose="02020603050405020304" pitchFamily="18" charset="0"/>
            </a:endParaRPr>
          </a:p>
        </p:txBody>
      </p:sp>
      <p:sp>
        <p:nvSpPr>
          <p:cNvPr id="10" name="Text Box 10"/>
          <p:cNvSpPr txBox="1"/>
          <p:nvPr/>
        </p:nvSpPr>
        <p:spPr>
          <a:xfrm>
            <a:off x="944563" y="4152900"/>
            <a:ext cx="77771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一个开始符号。开始符号是一个指定的</a:t>
            </a:r>
            <a:r>
              <a:rPr lang="zh-CN" altLang="en-US" sz="2400" dirty="0">
                <a:solidFill>
                  <a:srgbClr val="000000"/>
                </a:solidFill>
                <a:highlight>
                  <a:srgbClr val="FFFF00"/>
                </a:highlight>
                <a:latin typeface="Times New Roman" panose="02020603050405020304" pitchFamily="18" charset="0"/>
              </a:rPr>
              <a:t>非终结符。</a:t>
            </a:r>
            <a:endParaRPr lang="zh-CN" altLang="en-US" sz="2400" dirty="0">
              <a:solidFill>
                <a:srgbClr val="000000"/>
              </a:solidFill>
              <a:highlight>
                <a:srgbClr val="FFFF00"/>
              </a:highlight>
              <a:latin typeface="Times New Roman" panose="02020603050405020304" pitchFamily="18" charset="0"/>
            </a:endParaRPr>
          </a:p>
        </p:txBody>
      </p:sp>
      <p:sp>
        <p:nvSpPr>
          <p:cNvPr id="11272" name="Text Box 12"/>
          <p:cNvSpPr txBox="1"/>
          <p:nvPr/>
        </p:nvSpPr>
        <p:spPr>
          <a:xfrm>
            <a:off x="611188" y="4784725"/>
            <a:ext cx="8075612" cy="1477963"/>
          </a:xfrm>
          <a:prstGeom prst="rect">
            <a:avLst/>
          </a:prstGeom>
          <a:noFill/>
          <a:ln w="9525">
            <a:noFill/>
          </a:ln>
        </p:spPr>
        <p:txBody>
          <a:bodyPr anchor="t" anchorCtr="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FF0000"/>
                </a:solidFill>
                <a:latin typeface="Times New Roman" panose="02020603050405020304" pitchFamily="18" charset="0"/>
              </a:rPr>
              <a:t>约定：</a:t>
            </a:r>
            <a:r>
              <a:rPr lang="zh-CN" altLang="en-US" sz="2000" b="1" dirty="0">
                <a:solidFill>
                  <a:srgbClr val="993366"/>
                </a:solidFill>
                <a:latin typeface="Times New Roman" panose="02020603050405020304" pitchFamily="18" charset="0"/>
              </a:rPr>
              <a:t>定义语法时只需列出文法的产生式，把以开始符号为左部的产生式列在最前面。</a:t>
            </a:r>
            <a:endParaRPr lang="zh-CN" altLang="en-US" sz="2000" b="1" dirty="0">
              <a:solidFill>
                <a:srgbClr val="993366"/>
              </a:solidFill>
              <a:latin typeface="Times New Roman" panose="02020603050405020304" pitchFamily="18" charset="0"/>
            </a:endParaRPr>
          </a:p>
          <a:p>
            <a:pPr marL="0" lvl="0" indent="0" eaLnBrk="1" hangingPunct="1">
              <a:spcBef>
                <a:spcPct val="50000"/>
              </a:spcBef>
              <a:buNone/>
            </a:pPr>
            <a:r>
              <a:rPr lang="zh-CN" altLang="en-US" sz="2000" b="1" dirty="0">
                <a:latin typeface="Times New Roman" panose="02020603050405020304" pitchFamily="18" charset="0"/>
              </a:rPr>
              <a:t>以后的讨论中假设：</a:t>
            </a:r>
            <a:r>
              <a:rPr lang="zh-CN" altLang="en-US" sz="2000" dirty="0">
                <a:solidFill>
                  <a:srgbClr val="000000"/>
                </a:solidFill>
                <a:latin typeface="Times New Roman" panose="02020603050405020304" pitchFamily="18" charset="0"/>
              </a:rPr>
              <a:t>数字、</a:t>
            </a:r>
            <a:r>
              <a:rPr lang="en-US" altLang="zh-CN" sz="2000" dirty="0">
                <a:solidFill>
                  <a:srgbClr val="000000"/>
                </a:solidFill>
                <a:latin typeface="Times New Roman" panose="02020603050405020304" pitchFamily="18" charset="0"/>
              </a:rPr>
              <a:t>&lt;=</a:t>
            </a:r>
            <a:r>
              <a:rPr lang="zh-CN" altLang="en-US" sz="2000" dirty="0">
                <a:solidFill>
                  <a:srgbClr val="000000"/>
                </a:solidFill>
                <a:latin typeface="Times New Roman" panose="02020603050405020304" pitchFamily="18" charset="0"/>
              </a:rPr>
              <a:t>等符号、黑体字符串为终结符，斜体为非终结符。</a:t>
            </a:r>
            <a:endParaRPr lang="zh-CN" altLang="en-US" sz="2000" dirty="0">
              <a:solidFill>
                <a:srgbClr val="000000"/>
              </a:solidFill>
              <a:latin typeface="Times New Roman" panose="02020603050405020304" pitchFamily="18" charset="0"/>
            </a:endParaRPr>
          </a:p>
        </p:txBody>
      </p:sp>
      <p:sp>
        <p:nvSpPr>
          <p:cNvPr id="12" name="Rectangle 3"/>
          <p:cNvSpPr txBox="1">
            <a:spLocks noChangeArrowheads="1"/>
          </p:cNvSpPr>
          <p:nvPr/>
        </p:nvSpPr>
        <p:spPr bwMode="auto">
          <a:xfrm>
            <a:off x="179388" y="430213"/>
            <a:ext cx="8229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33"/>
                </a:solidFill>
                <a:effectLst/>
                <a:uLnTx/>
                <a:uFillTx/>
                <a:latin typeface="宋体" panose="02010600030101010101" pitchFamily="2" charset="-122"/>
                <a:ea typeface="+mn-ea"/>
                <a:cs typeface="Times New Roman" panose="02020603050405020304" pitchFamily="18" charset="0"/>
              </a:rPr>
              <a:t>4.2.1 </a:t>
            </a:r>
            <a:r>
              <a:rPr kumimoji="0" lang="zh-CN" altLang="en-US" sz="2800" b="1" i="0" u="none" strike="noStrike" kern="0" cap="none" spc="0" normalizeH="0" baseline="0" noProof="0" dirty="0" smtClean="0">
                <a:ln>
                  <a:noFill/>
                </a:ln>
                <a:solidFill>
                  <a:srgbClr val="660033"/>
                </a:solidFill>
                <a:effectLst/>
                <a:highlight>
                  <a:srgbClr val="FFFF00"/>
                </a:highlight>
                <a:uLnTx/>
                <a:uFillTx/>
                <a:latin typeface="宋体" panose="02010600030101010101" pitchFamily="2" charset="-122"/>
                <a:ea typeface="+mn-ea"/>
                <a:cs typeface="Times New Roman" panose="02020603050405020304" pitchFamily="18" charset="0"/>
              </a:rPr>
              <a:t>上下文无关文法的正式定义</a:t>
            </a:r>
            <a:endParaRPr kumimoji="0" lang="zh-CN" altLang="en-US" sz="2800" b="1" i="0" u="none" strike="noStrike" kern="0" cap="none" spc="0" normalizeH="0" baseline="0" noProof="0" dirty="0" smtClean="0">
              <a:ln>
                <a:noFill/>
              </a:ln>
              <a:solidFill>
                <a:srgbClr val="660033"/>
              </a:solidFill>
              <a:effectLst/>
              <a:highlight>
                <a:srgbClr val="FFFF00"/>
              </a:highlight>
              <a:uLnTx/>
              <a:uFillTx/>
              <a:latin typeface="宋体" panose="02010600030101010101" pitchFamily="2" charset="-122"/>
              <a:ea typeface="+mn-ea"/>
              <a:cs typeface="Times New Roman" panose="02020603050405020304" pitchFamily="18" charset="0"/>
            </a:endParaRPr>
          </a:p>
        </p:txBody>
      </p:sp>
      <p:sp>
        <p:nvSpPr>
          <p:cNvPr id="13" name="AutoShape 5"/>
          <p:cNvSpPr>
            <a:spLocks noChangeArrowheads="1"/>
          </p:cNvSpPr>
          <p:nvPr/>
        </p:nvSpPr>
        <p:spPr bwMode="auto">
          <a:xfrm>
            <a:off x="6372225" y="168275"/>
            <a:ext cx="1584325" cy="792163"/>
          </a:xfrm>
          <a:prstGeom prst="wedgeRoundRectCallout">
            <a:avLst>
              <a:gd name="adj1" fmla="val -88116"/>
              <a:gd name="adj2" fmla="val 60480"/>
              <a:gd name="adj3" fmla="val 16667"/>
            </a:avLst>
          </a:prstGeom>
          <a:noFill/>
          <a:ln w="19050" algn="ctr">
            <a:solidFill>
              <a:srgbClr val="0066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rPr>
              <a:t>重点！！</a:t>
            </a:r>
            <a:endParaRPr kumimoji="0" lang="zh-CN" altLang="en-US" sz="2400" b="1" i="0" u="none" strike="noStrike" kern="0" cap="none" spc="0" normalizeH="0" baseline="0" noProof="0" dirty="0" smtClean="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86019" name="Text Box 4"/>
          <p:cNvSpPr txBox="1"/>
          <p:nvPr/>
        </p:nvSpPr>
        <p:spPr>
          <a:xfrm>
            <a:off x="827088" y="1052513"/>
            <a:ext cx="7797800" cy="4894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lgn="just" eaLnBrk="1" hangingPunct="1">
              <a:spcBef>
                <a:spcPct val="0"/>
              </a:spcBef>
              <a:buNone/>
            </a:pPr>
            <a:r>
              <a:rPr lang="zh-CN" altLang="en-US" sz="2400" dirty="0">
                <a:solidFill>
                  <a:srgbClr val="000000"/>
                </a:solidFill>
                <a:latin typeface="Times New Roman" panose="02020603050405020304" pitchFamily="18" charset="0"/>
              </a:rPr>
              <a:t>为计算所有非终结符</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的后继符号集合</a:t>
            </a:r>
            <a:r>
              <a:rPr lang="en-US" altLang="zh-CN" sz="2400" dirty="0">
                <a:solidFill>
                  <a:srgbClr val="000000"/>
                </a:solidFill>
                <a:latin typeface="Times New Roman" panose="02020603050405020304" pitchFamily="18" charset="0"/>
              </a:rPr>
              <a:t>FOLLOW(A)</a:t>
            </a:r>
            <a:r>
              <a:rPr lang="zh-CN" altLang="en-US" sz="2400" dirty="0">
                <a:solidFill>
                  <a:srgbClr val="000000"/>
                </a:solidFill>
                <a:latin typeface="Times New Roman" panose="02020603050405020304" pitchFamily="18" charset="0"/>
              </a:rPr>
              <a:t>，可</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400" dirty="0">
                <a:solidFill>
                  <a:srgbClr val="000000"/>
                </a:solidFill>
                <a:latin typeface="Times New Roman" panose="02020603050405020304" pitchFamily="18" charset="0"/>
              </a:rPr>
              <a:t>以应用如下规则，直到每个</a:t>
            </a:r>
            <a:r>
              <a:rPr lang="en-US" altLang="zh-CN" sz="2400" dirty="0">
                <a:solidFill>
                  <a:srgbClr val="000000"/>
                </a:solidFill>
                <a:latin typeface="Times New Roman" panose="02020603050405020304" pitchFamily="18" charset="0"/>
              </a:rPr>
              <a:t>FOLLOW</a:t>
            </a:r>
            <a:r>
              <a:rPr lang="zh-CN" altLang="en-US" sz="2400" dirty="0">
                <a:solidFill>
                  <a:srgbClr val="000000"/>
                </a:solidFill>
                <a:latin typeface="Times New Roman" panose="02020603050405020304" pitchFamily="18" charset="0"/>
              </a:rPr>
              <a:t>集合都不能再加入</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zh-CN" altLang="en-US" sz="2400" dirty="0">
                <a:solidFill>
                  <a:srgbClr val="000000"/>
                </a:solidFill>
                <a:latin typeface="Times New Roman" panose="02020603050405020304" pitchFamily="18" charset="0"/>
              </a:rPr>
              <a:t>符号或</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为止：</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AutoNum type="arabicPeriod"/>
            </a:pPr>
            <a:r>
              <a:rPr lang="zh-CN" altLang="en-US" sz="2400" dirty="0">
                <a:solidFill>
                  <a:srgbClr val="0000FF"/>
                </a:solidFill>
                <a:latin typeface="Times New Roman" panose="02020603050405020304" pitchFamily="18" charset="0"/>
              </a:rPr>
              <a:t>将</a:t>
            </a:r>
            <a:r>
              <a:rPr lang="en-US" altLang="zh-CN" sz="2400" dirty="0">
                <a:solidFill>
                  <a:srgbClr val="0000FF"/>
                </a:solidFill>
                <a:latin typeface="Times New Roman" panose="02020603050405020304" pitchFamily="18" charset="0"/>
              </a:rPr>
              <a:t>$</a:t>
            </a:r>
            <a:r>
              <a:rPr lang="zh-CN" altLang="en-US" sz="2400" dirty="0">
                <a:solidFill>
                  <a:srgbClr val="0000FF"/>
                </a:solidFill>
                <a:latin typeface="Times New Roman" panose="02020603050405020304" pitchFamily="18" charset="0"/>
              </a:rPr>
              <a:t>放入</a:t>
            </a:r>
            <a:r>
              <a:rPr lang="en-US" altLang="zh-CN" sz="2400" dirty="0">
                <a:solidFill>
                  <a:srgbClr val="0000FF"/>
                </a:solidFill>
                <a:latin typeface="Times New Roman" panose="02020603050405020304" pitchFamily="18" charset="0"/>
              </a:rPr>
              <a:t>FOLLOW(S)</a:t>
            </a:r>
            <a:r>
              <a:rPr lang="zh-CN" altLang="en-US" sz="2400" dirty="0">
                <a:solidFill>
                  <a:srgbClr val="0000FF"/>
                </a:solidFill>
                <a:latin typeface="Times New Roman" panose="02020603050405020304" pitchFamily="18" charset="0"/>
              </a:rPr>
              <a:t>中</a:t>
            </a:r>
            <a:r>
              <a:rPr lang="zh-CN" altLang="en-US" sz="2400" dirty="0">
                <a:solidFill>
                  <a:srgbClr val="000000"/>
                </a:solidFill>
                <a:latin typeface="Times New Roman" panose="02020603050405020304" pitchFamily="18" charset="0"/>
              </a:rPr>
              <a:t>，其中</a:t>
            </a:r>
            <a:r>
              <a:rPr lang="en-US" altLang="zh-CN" sz="2400" dirty="0">
                <a:solidFill>
                  <a:srgbClr val="000000"/>
                </a:solidFill>
                <a:highlight>
                  <a:srgbClr val="FFFF00"/>
                </a:highlight>
                <a:latin typeface="Times New Roman" panose="02020603050405020304" pitchFamily="18" charset="0"/>
              </a:rPr>
              <a:t>S</a:t>
            </a:r>
            <a:r>
              <a:rPr lang="zh-CN" altLang="en-US" sz="2400" dirty="0">
                <a:solidFill>
                  <a:srgbClr val="000000"/>
                </a:solidFill>
                <a:highlight>
                  <a:srgbClr val="FFFF00"/>
                </a:highlight>
                <a:latin typeface="Times New Roman" panose="02020603050405020304" pitchFamily="18" charset="0"/>
              </a:rPr>
              <a:t>是开始符号，</a:t>
            </a:r>
            <a:r>
              <a:rPr lang="en-US" altLang="zh-CN" sz="2400" dirty="0">
                <a:solidFill>
                  <a:srgbClr val="000000"/>
                </a:solidFill>
                <a:highlight>
                  <a:srgbClr val="FFFF00"/>
                </a:highlight>
                <a:latin typeface="Times New Roman" panose="02020603050405020304" pitchFamily="18" charset="0"/>
              </a:rPr>
              <a:t>$</a:t>
            </a:r>
            <a:r>
              <a:rPr lang="zh-CN" altLang="en-US" sz="2400" dirty="0">
                <a:solidFill>
                  <a:srgbClr val="000000"/>
                </a:solidFill>
                <a:highlight>
                  <a:srgbClr val="FFFF00"/>
                </a:highlight>
                <a:latin typeface="Times New Roman" panose="02020603050405020304" pitchFamily="18" charset="0"/>
              </a:rPr>
              <a:t>是输入串的结束符</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如果存在产生式</a:t>
            </a:r>
            <a:r>
              <a:rPr lang="en-US" altLang="zh-CN" sz="2400" dirty="0">
                <a:solidFill>
                  <a:srgbClr val="0000FF"/>
                </a:solidFill>
                <a:latin typeface="Times New Roman" panose="02020603050405020304" pitchFamily="18" charset="0"/>
              </a:rPr>
              <a:t>A →</a:t>
            </a:r>
            <a:r>
              <a:rPr lang="el-GR" altLang="zh-CN" sz="2400" b="1" dirty="0">
                <a:solidFill>
                  <a:srgbClr val="0000FF"/>
                </a:solidFill>
                <a:latin typeface="Times New Roman" panose="02020603050405020304" pitchFamily="18" charset="0"/>
              </a:rPr>
              <a:t>α</a:t>
            </a:r>
            <a:r>
              <a:rPr lang="en-US" altLang="zh-CN" sz="2400" dirty="0">
                <a:solidFill>
                  <a:srgbClr val="0000FF"/>
                </a:solidFill>
                <a:latin typeface="Times New Roman" panose="02020603050405020304" pitchFamily="18" charset="0"/>
              </a:rPr>
              <a:t>Bβ</a:t>
            </a:r>
            <a:r>
              <a:rPr lang="zh-CN" altLang="en-US" sz="2400" dirty="0">
                <a:solidFill>
                  <a:srgbClr val="000000"/>
                </a:solidFill>
                <a:latin typeface="Times New Roman" panose="02020603050405020304" pitchFamily="18" charset="0"/>
              </a:rPr>
              <a:t>，则</a:t>
            </a:r>
            <a:r>
              <a:rPr lang="zh-CN" altLang="en-US" sz="2400" dirty="0">
                <a:solidFill>
                  <a:srgbClr val="000000"/>
                </a:solidFill>
                <a:highlight>
                  <a:srgbClr val="FFFF00"/>
                </a:highlight>
                <a:latin typeface="Times New Roman" panose="02020603050405020304" pitchFamily="18" charset="0"/>
              </a:rPr>
              <a:t>将</a:t>
            </a:r>
            <a:r>
              <a:rPr lang="en-US" altLang="zh-CN" sz="2400" dirty="0">
                <a:solidFill>
                  <a:srgbClr val="000000"/>
                </a:solidFill>
                <a:highlight>
                  <a:srgbClr val="FFFF00"/>
                </a:highlight>
                <a:latin typeface="Times New Roman" panose="02020603050405020304" pitchFamily="18" charset="0"/>
              </a:rPr>
              <a:t>FIRST(β) </a:t>
            </a:r>
            <a:r>
              <a:rPr lang="zh-CN" altLang="en-US" sz="2400" dirty="0">
                <a:solidFill>
                  <a:srgbClr val="000000"/>
                </a:solidFill>
                <a:highlight>
                  <a:srgbClr val="FFFF00"/>
                </a:highlight>
                <a:latin typeface="Times New Roman" panose="02020603050405020304" pitchFamily="18" charset="0"/>
              </a:rPr>
              <a:t>中除</a:t>
            </a:r>
            <a:r>
              <a:rPr lang="en-US" altLang="zh-CN" sz="2400" dirty="0">
                <a:solidFill>
                  <a:srgbClr val="000000"/>
                </a:solidFill>
                <a:highlight>
                  <a:srgbClr val="FFFF00"/>
                </a:highlight>
                <a:latin typeface="Times New Roman" panose="02020603050405020304" pitchFamily="18" charset="0"/>
              </a:rPr>
              <a:t>ε</a:t>
            </a:r>
            <a:r>
              <a:rPr lang="zh-CN" altLang="en-US" sz="2400" dirty="0">
                <a:solidFill>
                  <a:srgbClr val="000000"/>
                </a:solidFill>
                <a:highlight>
                  <a:srgbClr val="FFFF00"/>
                </a:highlight>
                <a:latin typeface="Times New Roman" panose="02020603050405020304" pitchFamily="18" charset="0"/>
              </a:rPr>
              <a:t>以外的符号都放入</a:t>
            </a:r>
            <a:r>
              <a:rPr lang="en-US" altLang="zh-CN" sz="2400" dirty="0">
                <a:solidFill>
                  <a:srgbClr val="000000"/>
                </a:solidFill>
                <a:highlight>
                  <a:srgbClr val="FFFF00"/>
                </a:highlight>
                <a:latin typeface="Times New Roman" panose="02020603050405020304" pitchFamily="18" charset="0"/>
              </a:rPr>
              <a:t>FOLLOW(B)</a:t>
            </a:r>
            <a:r>
              <a:rPr lang="zh-CN" altLang="en-US" sz="2400" dirty="0">
                <a:solidFill>
                  <a:srgbClr val="000000"/>
                </a:solidFill>
                <a:highlight>
                  <a:srgbClr val="FFFF00"/>
                </a:highlight>
                <a:latin typeface="Times New Roman" panose="02020603050405020304" pitchFamily="18" charset="0"/>
              </a:rPr>
              <a:t>中</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endParaRPr lang="zh-CN" altLang="en-US" sz="2400" dirty="0">
              <a:solidFill>
                <a:srgbClr val="000000"/>
              </a:solidFill>
              <a:latin typeface="Times New Roman" panose="02020603050405020304" pitchFamily="18" charset="0"/>
            </a:endParaRPr>
          </a:p>
          <a:p>
            <a:pPr marL="342900" lvl="0" indent="-342900" algn="just" eaLnBrk="1" hangingPunct="1">
              <a:spcBef>
                <a:spcPct val="0"/>
              </a:spcBef>
              <a:buNone/>
            </a:pPr>
            <a:r>
              <a:rPr lang="en-US" altLang="zh-CN" sz="2400" dirty="0">
                <a:solidFill>
                  <a:srgbClr val="000000"/>
                </a:solidFill>
                <a:latin typeface="Times New Roman" panose="02020603050405020304" pitchFamily="18" charset="0"/>
              </a:rPr>
              <a:t>3.</a:t>
            </a:r>
            <a:r>
              <a:rPr lang="zh-CN" altLang="en-US" sz="2400" dirty="0">
                <a:solidFill>
                  <a:srgbClr val="000000"/>
                </a:solidFill>
                <a:latin typeface="Times New Roman" panose="02020603050405020304" pitchFamily="18" charset="0"/>
              </a:rPr>
              <a:t>如果存在产生式</a:t>
            </a:r>
            <a:r>
              <a:rPr lang="en-US" altLang="zh-CN" sz="2400" dirty="0">
                <a:solidFill>
                  <a:srgbClr val="0000FF"/>
                </a:solidFill>
                <a:latin typeface="Times New Roman" panose="02020603050405020304" pitchFamily="18" charset="0"/>
              </a:rPr>
              <a:t>A →</a:t>
            </a:r>
            <a:r>
              <a:rPr lang="el-GR" altLang="zh-CN" sz="2400" b="1" dirty="0">
                <a:solidFill>
                  <a:srgbClr val="0000FF"/>
                </a:solidFill>
                <a:latin typeface="Times New Roman" panose="02020603050405020304" pitchFamily="18" charset="0"/>
              </a:rPr>
              <a:t>α</a:t>
            </a:r>
            <a:r>
              <a:rPr lang="en-US" altLang="zh-CN" sz="2400" dirty="0">
                <a:solidFill>
                  <a:srgbClr val="0000FF"/>
                </a:solidFill>
                <a:latin typeface="Times New Roman" panose="02020603050405020304" pitchFamily="18" charset="0"/>
              </a:rPr>
              <a:t>B</a:t>
            </a:r>
            <a:r>
              <a:rPr lang="zh-CN" altLang="en-US" sz="2400" dirty="0">
                <a:solidFill>
                  <a:srgbClr val="0000FF"/>
                </a:solidFill>
                <a:latin typeface="Times New Roman" panose="02020603050405020304" pitchFamily="18" charset="0"/>
              </a:rPr>
              <a:t>或产生式</a:t>
            </a:r>
            <a:r>
              <a:rPr lang="en-US" altLang="zh-CN" sz="2400" dirty="0">
                <a:solidFill>
                  <a:srgbClr val="0000FF"/>
                </a:solidFill>
                <a:latin typeface="Times New Roman" panose="02020603050405020304" pitchFamily="18" charset="0"/>
              </a:rPr>
              <a:t>A→</a:t>
            </a:r>
            <a:r>
              <a:rPr lang="el-GR" altLang="zh-CN" sz="2400" b="1" dirty="0">
                <a:solidFill>
                  <a:srgbClr val="0000FF"/>
                </a:solidFill>
                <a:latin typeface="Times New Roman" panose="02020603050405020304" pitchFamily="18" charset="0"/>
              </a:rPr>
              <a:t>α</a:t>
            </a:r>
            <a:r>
              <a:rPr lang="en-US" altLang="zh-CN" sz="2400" dirty="0">
                <a:solidFill>
                  <a:srgbClr val="0000FF"/>
                </a:solidFill>
                <a:latin typeface="Times New Roman" panose="02020603050405020304" pitchFamily="18" charset="0"/>
              </a:rPr>
              <a:t>Bβ</a:t>
            </a:r>
            <a:r>
              <a:rPr lang="zh-CN" altLang="en-US" sz="2400" dirty="0">
                <a:solidFill>
                  <a:srgbClr val="000000"/>
                </a:solidFill>
                <a:latin typeface="Times New Roman" panose="02020603050405020304" pitchFamily="18" charset="0"/>
              </a:rPr>
              <a:t>，其中</a:t>
            </a:r>
            <a:r>
              <a:rPr lang="en-US" altLang="zh-CN" sz="2400" dirty="0">
                <a:solidFill>
                  <a:srgbClr val="000000"/>
                </a:solidFill>
                <a:latin typeface="Times New Roman" panose="02020603050405020304" pitchFamily="18" charset="0"/>
              </a:rPr>
              <a:t>FIRST(β)</a:t>
            </a:r>
            <a:r>
              <a:rPr lang="zh-CN" altLang="en-US" sz="2400" dirty="0">
                <a:solidFill>
                  <a:srgbClr val="000000"/>
                </a:solidFill>
                <a:latin typeface="Times New Roman" panose="02020603050405020304" pitchFamily="18" charset="0"/>
              </a:rPr>
              <a:t>包含</a:t>
            </a:r>
            <a:r>
              <a:rPr lang="en-US" altLang="zh-CN" sz="2400" dirty="0">
                <a:solidFill>
                  <a:srgbClr val="000000"/>
                </a:solidFill>
                <a:latin typeface="Times New Roman" panose="02020603050405020304" pitchFamily="18" charset="0"/>
              </a:rPr>
              <a:t>ε(</a:t>
            </a:r>
            <a:r>
              <a:rPr lang="zh-CN" altLang="en-US" sz="2400" dirty="0">
                <a:solidFill>
                  <a:srgbClr val="000000"/>
                </a:solidFill>
                <a:latin typeface="Times New Roman" panose="02020603050405020304" pitchFamily="18" charset="0"/>
              </a:rPr>
              <a:t>即</a:t>
            </a:r>
            <a:r>
              <a:rPr lang="en-US" altLang="zh-CN" sz="2400" dirty="0">
                <a:solidFill>
                  <a:srgbClr val="000000"/>
                </a:solidFill>
                <a:latin typeface="Times New Roman" panose="02020603050405020304" pitchFamily="18" charset="0"/>
              </a:rPr>
              <a:t>β  ε)</a:t>
            </a:r>
            <a:r>
              <a:rPr lang="zh-CN" altLang="en-US" sz="2400" dirty="0">
                <a:solidFill>
                  <a:srgbClr val="000000"/>
                </a:solidFill>
                <a:latin typeface="Times New Roman" panose="02020603050405020304" pitchFamily="18" charset="0"/>
              </a:rPr>
              <a:t>，则</a:t>
            </a:r>
            <a:r>
              <a:rPr lang="zh-CN" altLang="en-US" sz="2400" dirty="0">
                <a:solidFill>
                  <a:srgbClr val="000000"/>
                </a:solidFill>
                <a:highlight>
                  <a:srgbClr val="FFFF00"/>
                </a:highlight>
                <a:latin typeface="Times New Roman" panose="02020603050405020304" pitchFamily="18" charset="0"/>
              </a:rPr>
              <a:t>将</a:t>
            </a:r>
            <a:r>
              <a:rPr lang="en-US" altLang="zh-CN" sz="2400" dirty="0">
                <a:solidFill>
                  <a:srgbClr val="000000"/>
                </a:solidFill>
                <a:highlight>
                  <a:srgbClr val="FFFF00"/>
                </a:highlight>
                <a:latin typeface="Times New Roman" panose="02020603050405020304" pitchFamily="18" charset="0"/>
              </a:rPr>
              <a:t>FOLLOW(A)</a:t>
            </a:r>
            <a:r>
              <a:rPr lang="zh-CN" altLang="en-US" sz="2400" dirty="0">
                <a:solidFill>
                  <a:srgbClr val="000000"/>
                </a:solidFill>
                <a:highlight>
                  <a:srgbClr val="FFFF00"/>
                </a:highlight>
                <a:latin typeface="Times New Roman" panose="02020603050405020304" pitchFamily="18" charset="0"/>
              </a:rPr>
              <a:t>中的所有符号都放入</a:t>
            </a:r>
            <a:r>
              <a:rPr lang="en-US" altLang="zh-CN" sz="2400" dirty="0">
                <a:solidFill>
                  <a:srgbClr val="000000"/>
                </a:solidFill>
                <a:highlight>
                  <a:srgbClr val="FFFF00"/>
                </a:highlight>
                <a:latin typeface="Times New Roman" panose="02020603050405020304" pitchFamily="18" charset="0"/>
              </a:rPr>
              <a:t>FOLLOW(B)</a:t>
            </a:r>
            <a:r>
              <a:rPr lang="zh-CN" altLang="en-US" sz="2400" dirty="0">
                <a:solidFill>
                  <a:srgbClr val="000000"/>
                </a:solidFill>
                <a:highlight>
                  <a:srgbClr val="FFFF00"/>
                </a:highlight>
                <a:latin typeface="Times New Roman" panose="02020603050405020304" pitchFamily="18" charset="0"/>
              </a:rPr>
              <a:t>中。</a:t>
            </a:r>
            <a:endParaRPr lang="zh-CN" altLang="en-US" sz="2400" dirty="0">
              <a:solidFill>
                <a:srgbClr val="000000"/>
              </a:solidFill>
              <a:highlight>
                <a:srgbClr val="FFFF00"/>
              </a:highlight>
              <a:latin typeface="Times New Roman" panose="02020603050405020304" pitchFamily="18" charset="0"/>
            </a:endParaRPr>
          </a:p>
        </p:txBody>
      </p:sp>
      <p:pic>
        <p:nvPicPr>
          <p:cNvPr id="86020" name="Picture 5" descr="公式3"/>
          <p:cNvPicPr>
            <a:picLocks noChangeAspect="1"/>
          </p:cNvPicPr>
          <p:nvPr/>
        </p:nvPicPr>
        <p:blipFill>
          <a:blip r:embed="rId1"/>
          <a:stretch>
            <a:fillRect/>
          </a:stretch>
        </p:blipFill>
        <p:spPr>
          <a:xfrm>
            <a:off x="2571750" y="5133975"/>
            <a:ext cx="336550" cy="282575"/>
          </a:xfrm>
          <a:prstGeom prst="rect">
            <a:avLst/>
          </a:prstGeom>
          <a:noFill/>
          <a:ln w="9525">
            <a:noFill/>
          </a:ln>
        </p:spPr>
      </p:pic>
    </p:spTree>
  </p:cSld>
  <p:clrMapOvr>
    <a:masterClrMapping/>
  </p:clrMapOvr>
  <p:transition spd="med">
    <p:strips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23236" name="Text Box 4"/>
          <p:cNvSpPr txBox="1"/>
          <p:nvPr/>
        </p:nvSpPr>
        <p:spPr>
          <a:xfrm>
            <a:off x="395288" y="620713"/>
            <a:ext cx="8208962" cy="2232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6600"/>
                </a:solidFill>
                <a:latin typeface="华文新魏" panose="02010800040101010101" pitchFamily="2" charset="-122"/>
                <a:ea typeface="华文新魏" panose="02010800040101010101" pitchFamily="2" charset="-122"/>
              </a:rPr>
              <a:t>例</a:t>
            </a:r>
            <a:r>
              <a:rPr lang="en-US" altLang="zh-CN" sz="2400" b="1" dirty="0">
                <a:solidFill>
                  <a:srgbClr val="006600"/>
                </a:solidFill>
                <a:latin typeface="华文新魏" panose="02010800040101010101" pitchFamily="2" charset="-122"/>
                <a:ea typeface="华文新魏" panose="02010800040101010101" pitchFamily="2" charset="-122"/>
              </a:rPr>
              <a:t>4.17</a:t>
            </a:r>
            <a:r>
              <a:rPr lang="en-US" altLang="zh-CN" sz="2800" b="1" dirty="0">
                <a:solidFill>
                  <a:srgbClr val="006600"/>
                </a:solidFill>
                <a:latin typeface="华文新魏" panose="02010800040101010101" pitchFamily="2" charset="-122"/>
                <a:ea typeface="华文新魏" panose="02010800040101010101" pitchFamily="2" charset="-122"/>
              </a:rPr>
              <a:t>  </a:t>
            </a:r>
            <a:r>
              <a:rPr lang="zh-CN" altLang="en-US" sz="2800" b="1" dirty="0">
                <a:solidFill>
                  <a:srgbClr val="006600"/>
                </a:solidFill>
                <a:latin typeface="华文新魏" panose="02010800040101010101" pitchFamily="2" charset="-122"/>
                <a:ea typeface="华文新魏" panose="02010800040101010101" pitchFamily="2" charset="-122"/>
              </a:rPr>
              <a:t>已知文法</a:t>
            </a:r>
            <a:r>
              <a:rPr lang="en-US" altLang="zh-CN" sz="2800" b="1" dirty="0">
                <a:solidFill>
                  <a:srgbClr val="006600"/>
                </a:solidFill>
                <a:latin typeface="华文新魏" panose="02010800040101010101" pitchFamily="2" charset="-122"/>
                <a:ea typeface="华文新魏" panose="02010800040101010101" pitchFamily="2" charset="-122"/>
              </a:rPr>
              <a:t>G</a:t>
            </a:r>
            <a:r>
              <a:rPr lang="zh-CN" altLang="en-US" sz="2800" b="1" dirty="0">
                <a:solidFill>
                  <a:srgbClr val="006600"/>
                </a:solidFill>
                <a:latin typeface="华文新魏" panose="02010800040101010101" pitchFamily="2" charset="-122"/>
                <a:ea typeface="华文新魏" panose="02010800040101010101" pitchFamily="2" charset="-122"/>
              </a:rPr>
              <a:t>：</a:t>
            </a:r>
            <a:endParaRPr lang="zh-CN" altLang="en-US" sz="2800" b="1" dirty="0">
              <a:solidFill>
                <a:srgbClr val="006600"/>
              </a:solidFill>
              <a:latin typeface="华文新魏" panose="02010800040101010101" pitchFamily="2" charset="-122"/>
              <a:ea typeface="华文新魏" panose="02010800040101010101" pitchFamily="2" charset="-122"/>
            </a:endParaRPr>
          </a:p>
          <a:p>
            <a:pPr marL="1371600" lvl="3" indent="0" eaLnBrk="1" hangingPunct="1">
              <a:spcBef>
                <a:spcPct val="0"/>
              </a:spcBef>
              <a:buNone/>
            </a:pPr>
            <a:r>
              <a:rPr lang="en-US" altLang="zh-CN" sz="2400" b="1" dirty="0">
                <a:solidFill>
                  <a:srgbClr val="006600"/>
                </a:solidFill>
                <a:latin typeface="方正姚体" panose="02010601030101010101" pitchFamily="2" charset="-122"/>
                <a:ea typeface="方正姚体" panose="02010601030101010101" pitchFamily="2" charset="-122"/>
              </a:rPr>
              <a:t>E  </a:t>
            </a:r>
            <a:r>
              <a:rPr lang="en-US" altLang="zh-CN" sz="2400" b="1" dirty="0">
                <a:solidFill>
                  <a:srgbClr val="006600"/>
                </a:solidFill>
                <a:latin typeface="宋体" panose="02010600030101010101" pitchFamily="2" charset="-122"/>
                <a:ea typeface="方正姚体" panose="02010601030101010101" pitchFamily="2" charset="-122"/>
              </a:rPr>
              <a:t>—</a:t>
            </a:r>
            <a:r>
              <a:rPr lang="zh-CN" altLang="en-US" sz="2400" b="1" dirty="0">
                <a:solidFill>
                  <a:srgbClr val="006600"/>
                </a:solidFill>
                <a:latin typeface="方正姚体" panose="02010601030101010101" pitchFamily="2" charset="-122"/>
                <a:ea typeface="方正姚体" panose="02010601030101010101" pitchFamily="2" charset="-122"/>
              </a:rPr>
              <a:t>＞ </a:t>
            </a:r>
            <a:r>
              <a:rPr lang="en-US" altLang="zh-CN" sz="2400" b="1" dirty="0">
                <a:solidFill>
                  <a:srgbClr val="006600"/>
                </a:solidFill>
                <a:latin typeface="方正姚体" panose="02010601030101010101" pitchFamily="2" charset="-122"/>
                <a:ea typeface="方正姚体" panose="02010601030101010101" pitchFamily="2" charset="-122"/>
              </a:rPr>
              <a:t>TE′             T′</a:t>
            </a:r>
            <a:r>
              <a:rPr lang="en-US" altLang="zh-CN" sz="2400" b="1" dirty="0">
                <a:solidFill>
                  <a:srgbClr val="006600"/>
                </a:solidFill>
                <a:latin typeface="宋体" panose="02010600030101010101" pitchFamily="2" charset="-122"/>
                <a:ea typeface="方正姚体" panose="02010601030101010101" pitchFamily="2" charset="-122"/>
              </a:rPr>
              <a:t>—</a:t>
            </a:r>
            <a:r>
              <a:rPr lang="zh-CN" altLang="en-US" sz="2400" b="1" dirty="0">
                <a:solidFill>
                  <a:srgbClr val="006600"/>
                </a:solidFill>
                <a:latin typeface="方正姚体" panose="02010601030101010101" pitchFamily="2" charset="-122"/>
                <a:ea typeface="方正姚体" panose="02010601030101010101" pitchFamily="2" charset="-122"/>
              </a:rPr>
              <a:t>＞ *</a:t>
            </a:r>
            <a:r>
              <a:rPr lang="en-US" altLang="zh-CN" sz="2400" b="1" dirty="0">
                <a:solidFill>
                  <a:srgbClr val="006600"/>
                </a:solidFill>
                <a:latin typeface="方正姚体" panose="02010601030101010101" pitchFamily="2" charset="-122"/>
                <a:ea typeface="方正姚体" panose="02010601030101010101" pitchFamily="2" charset="-122"/>
              </a:rPr>
              <a:t>FT′|</a:t>
            </a:r>
            <a:r>
              <a:rPr lang="el-GR" altLang="zh-CN" sz="2400" b="1" dirty="0">
                <a:solidFill>
                  <a:srgbClr val="006600"/>
                </a:solidFill>
                <a:latin typeface="方正姚体" panose="02010601030101010101" pitchFamily="2" charset="-122"/>
                <a:ea typeface="方正姚体" panose="02010601030101010101" pitchFamily="2" charset="-122"/>
              </a:rPr>
              <a:t>ε</a:t>
            </a:r>
            <a:endParaRPr lang="en-US" altLang="zh-CN" sz="2400" b="1" dirty="0">
              <a:solidFill>
                <a:srgbClr val="006600"/>
              </a:solidFill>
              <a:latin typeface="方正姚体" panose="02010601030101010101" pitchFamily="2" charset="-122"/>
              <a:ea typeface="方正姚体" panose="02010601030101010101" pitchFamily="2" charset="-122"/>
            </a:endParaRPr>
          </a:p>
          <a:p>
            <a:pPr marL="1371600" lvl="3" indent="0" eaLnBrk="1" hangingPunct="1">
              <a:spcBef>
                <a:spcPct val="0"/>
              </a:spcBef>
              <a:buNone/>
            </a:pPr>
            <a:r>
              <a:rPr lang="en-US" altLang="zh-CN" sz="2400" b="1" dirty="0">
                <a:solidFill>
                  <a:srgbClr val="006600"/>
                </a:solidFill>
                <a:latin typeface="方正姚体" panose="02010601030101010101" pitchFamily="2" charset="-122"/>
                <a:ea typeface="方正姚体" panose="02010601030101010101" pitchFamily="2" charset="-122"/>
              </a:rPr>
              <a:t>E′</a:t>
            </a:r>
            <a:r>
              <a:rPr lang="en-US" altLang="zh-CN" sz="2400" b="1" dirty="0">
                <a:solidFill>
                  <a:srgbClr val="006600"/>
                </a:solidFill>
                <a:latin typeface="宋体" panose="02010600030101010101" pitchFamily="2" charset="-122"/>
                <a:ea typeface="方正姚体" panose="02010601030101010101" pitchFamily="2" charset="-122"/>
              </a:rPr>
              <a:t>—</a:t>
            </a:r>
            <a:r>
              <a:rPr lang="zh-CN" altLang="en-US" sz="2400" b="1" dirty="0">
                <a:solidFill>
                  <a:srgbClr val="006600"/>
                </a:solidFill>
                <a:latin typeface="方正姚体" panose="02010601030101010101" pitchFamily="2" charset="-122"/>
                <a:ea typeface="方正姚体" panose="02010601030101010101" pitchFamily="2" charset="-122"/>
              </a:rPr>
              <a:t>＞ </a:t>
            </a:r>
            <a:r>
              <a:rPr lang="en-US" altLang="zh-CN" sz="2400" b="1" dirty="0">
                <a:solidFill>
                  <a:srgbClr val="006600"/>
                </a:solidFill>
                <a:latin typeface="方正姚体" panose="02010601030101010101" pitchFamily="2" charset="-122"/>
                <a:ea typeface="方正姚体" panose="02010601030101010101" pitchFamily="2" charset="-122"/>
              </a:rPr>
              <a:t>+TE′|</a:t>
            </a:r>
            <a:r>
              <a:rPr lang="el-GR" altLang="zh-CN" sz="2400" b="1" dirty="0">
                <a:solidFill>
                  <a:srgbClr val="006600"/>
                </a:solidFill>
                <a:latin typeface="方正姚体" panose="02010601030101010101" pitchFamily="2" charset="-122"/>
                <a:ea typeface="方正姚体" panose="02010601030101010101" pitchFamily="2" charset="-122"/>
              </a:rPr>
              <a:t>ε</a:t>
            </a:r>
            <a:r>
              <a:rPr lang="en-US" altLang="zh-CN" sz="2400" b="1" dirty="0">
                <a:solidFill>
                  <a:srgbClr val="006600"/>
                </a:solidFill>
                <a:latin typeface="方正姚体" panose="02010601030101010101" pitchFamily="2" charset="-122"/>
                <a:ea typeface="方正姚体" panose="02010601030101010101" pitchFamily="2" charset="-122"/>
              </a:rPr>
              <a:t>         F  </a:t>
            </a:r>
            <a:r>
              <a:rPr lang="en-US" altLang="zh-CN" sz="2400" b="1" dirty="0">
                <a:solidFill>
                  <a:srgbClr val="006600"/>
                </a:solidFill>
                <a:latin typeface="宋体" panose="02010600030101010101" pitchFamily="2" charset="-122"/>
                <a:ea typeface="方正姚体" panose="02010601030101010101" pitchFamily="2" charset="-122"/>
              </a:rPr>
              <a:t>—</a:t>
            </a:r>
            <a:r>
              <a:rPr lang="zh-CN" altLang="en-US" sz="2400" b="1" dirty="0">
                <a:solidFill>
                  <a:srgbClr val="006600"/>
                </a:solidFill>
                <a:latin typeface="方正姚体" panose="02010601030101010101" pitchFamily="2" charset="-122"/>
                <a:ea typeface="方正姚体" panose="02010601030101010101" pitchFamily="2" charset="-122"/>
              </a:rPr>
              <a:t>＞（</a:t>
            </a:r>
            <a:r>
              <a:rPr lang="en-US" altLang="zh-CN" sz="2400" b="1" dirty="0">
                <a:solidFill>
                  <a:srgbClr val="006600"/>
                </a:solidFill>
                <a:latin typeface="方正姚体" panose="02010601030101010101" pitchFamily="2" charset="-122"/>
                <a:ea typeface="方正姚体" panose="02010601030101010101" pitchFamily="2" charset="-122"/>
              </a:rPr>
              <a:t>E</a:t>
            </a:r>
            <a:r>
              <a:rPr lang="zh-CN" altLang="en-US" sz="2400" b="1" dirty="0">
                <a:solidFill>
                  <a:srgbClr val="006600"/>
                </a:solidFill>
                <a:latin typeface="方正姚体" panose="02010601030101010101" pitchFamily="2" charset="-122"/>
                <a:ea typeface="方正姚体" panose="02010601030101010101" pitchFamily="2" charset="-122"/>
              </a:rPr>
              <a:t>）</a:t>
            </a:r>
            <a:r>
              <a:rPr lang="en-US" altLang="zh-CN" sz="2400" b="1" dirty="0">
                <a:solidFill>
                  <a:srgbClr val="006600"/>
                </a:solidFill>
                <a:latin typeface="方正姚体" panose="02010601030101010101" pitchFamily="2" charset="-122"/>
                <a:ea typeface="方正姚体" panose="02010601030101010101" pitchFamily="2" charset="-122"/>
              </a:rPr>
              <a:t>| id</a:t>
            </a:r>
            <a:endParaRPr lang="en-US" altLang="zh-CN" sz="2400" b="1" dirty="0">
              <a:solidFill>
                <a:srgbClr val="006600"/>
              </a:solidFill>
              <a:latin typeface="方正姚体" panose="02010601030101010101" pitchFamily="2" charset="-122"/>
              <a:ea typeface="方正姚体" panose="02010601030101010101" pitchFamily="2" charset="-122"/>
            </a:endParaRPr>
          </a:p>
          <a:p>
            <a:pPr marL="1371600" lvl="3" indent="0" eaLnBrk="1" hangingPunct="1">
              <a:spcBef>
                <a:spcPct val="0"/>
              </a:spcBef>
              <a:buNone/>
            </a:pPr>
            <a:r>
              <a:rPr lang="en-US" altLang="zh-CN" sz="2400" b="1" dirty="0">
                <a:solidFill>
                  <a:srgbClr val="006600"/>
                </a:solidFill>
                <a:latin typeface="方正姚体" panose="02010601030101010101" pitchFamily="2" charset="-122"/>
                <a:ea typeface="方正姚体" panose="02010601030101010101" pitchFamily="2" charset="-122"/>
              </a:rPr>
              <a:t>T  </a:t>
            </a:r>
            <a:r>
              <a:rPr lang="en-US" altLang="zh-CN" sz="2400" b="1" dirty="0">
                <a:solidFill>
                  <a:srgbClr val="006600"/>
                </a:solidFill>
                <a:latin typeface="宋体" panose="02010600030101010101" pitchFamily="2" charset="-122"/>
                <a:ea typeface="方正姚体" panose="02010601030101010101" pitchFamily="2" charset="-122"/>
              </a:rPr>
              <a:t>—</a:t>
            </a:r>
            <a:r>
              <a:rPr lang="zh-CN" altLang="en-US" sz="2400" b="1" dirty="0">
                <a:solidFill>
                  <a:srgbClr val="006600"/>
                </a:solidFill>
                <a:latin typeface="方正姚体" panose="02010601030101010101" pitchFamily="2" charset="-122"/>
                <a:ea typeface="方正姚体" panose="02010601030101010101" pitchFamily="2" charset="-122"/>
              </a:rPr>
              <a:t>＞ </a:t>
            </a:r>
            <a:r>
              <a:rPr lang="en-US" altLang="zh-CN" sz="2400" b="1" dirty="0">
                <a:solidFill>
                  <a:srgbClr val="006600"/>
                </a:solidFill>
                <a:latin typeface="方正姚体" panose="02010601030101010101" pitchFamily="2" charset="-122"/>
                <a:ea typeface="方正姚体" panose="02010601030101010101" pitchFamily="2" charset="-122"/>
              </a:rPr>
              <a:t>FT′</a:t>
            </a:r>
            <a:endParaRPr lang="en-US" altLang="zh-CN" sz="2400" b="1" dirty="0">
              <a:solidFill>
                <a:srgbClr val="006600"/>
              </a:solidFill>
              <a:latin typeface="方正姚体" panose="02010601030101010101" pitchFamily="2" charset="-122"/>
              <a:ea typeface="方正姚体" panose="02010601030101010101" pitchFamily="2" charset="-122"/>
            </a:endParaRPr>
          </a:p>
          <a:p>
            <a:pPr marL="0" lvl="0" indent="0" eaLnBrk="1" hangingPunct="1">
              <a:spcBef>
                <a:spcPct val="50000"/>
              </a:spcBef>
              <a:buNone/>
            </a:pPr>
            <a:r>
              <a:rPr lang="zh-CN" altLang="en-US" sz="2600" b="1" dirty="0">
                <a:solidFill>
                  <a:srgbClr val="006600"/>
                </a:solidFill>
                <a:latin typeface="华文新魏" panose="02010800040101010101" pitchFamily="2" charset="-122"/>
                <a:ea typeface="华文新魏" panose="02010800040101010101" pitchFamily="2" charset="-122"/>
              </a:rPr>
              <a:t>求它的</a:t>
            </a:r>
            <a:r>
              <a:rPr lang="en-US" altLang="zh-CN" sz="2600" b="1" dirty="0">
                <a:solidFill>
                  <a:srgbClr val="006600"/>
                </a:solidFill>
                <a:latin typeface="华文新魏" panose="02010800040101010101" pitchFamily="2" charset="-122"/>
                <a:ea typeface="华文新魏" panose="02010800040101010101" pitchFamily="2" charset="-122"/>
              </a:rPr>
              <a:t>FIRST(</a:t>
            </a:r>
            <a:r>
              <a:rPr lang="el-GR" altLang="zh-CN" sz="2600" b="1" dirty="0">
                <a:solidFill>
                  <a:srgbClr val="006600"/>
                </a:solidFill>
                <a:latin typeface="华文新魏" panose="02010800040101010101" pitchFamily="2" charset="-122"/>
                <a:ea typeface="华文新魏" panose="02010800040101010101" pitchFamily="2" charset="-122"/>
              </a:rPr>
              <a:t>α</a:t>
            </a:r>
            <a:r>
              <a:rPr lang="en-US" altLang="zh-CN" sz="2600" b="1" dirty="0">
                <a:solidFill>
                  <a:srgbClr val="006600"/>
                </a:solidFill>
                <a:latin typeface="华文新魏" panose="02010800040101010101" pitchFamily="2" charset="-122"/>
                <a:ea typeface="华文新魏" panose="02010800040101010101" pitchFamily="2" charset="-122"/>
              </a:rPr>
              <a:t>),FOLLOW(A)</a:t>
            </a:r>
            <a:endParaRPr lang="en-US" altLang="zh-CN" sz="2600" b="1" dirty="0">
              <a:solidFill>
                <a:srgbClr val="006600"/>
              </a:solidFill>
              <a:latin typeface="华文新魏" panose="02010800040101010101" pitchFamily="2" charset="-122"/>
              <a:ea typeface="华文新魏" panose="02010800040101010101" pitchFamily="2" charset="-122"/>
            </a:endParaRPr>
          </a:p>
        </p:txBody>
      </p:sp>
      <p:grpSp>
        <p:nvGrpSpPr>
          <p:cNvPr id="223237" name="Group 5"/>
          <p:cNvGrpSpPr/>
          <p:nvPr/>
        </p:nvGrpSpPr>
        <p:grpSpPr>
          <a:xfrm>
            <a:off x="827088" y="3284538"/>
            <a:ext cx="7416800" cy="2447925"/>
            <a:chOff x="385" y="2160"/>
            <a:chExt cx="4672" cy="1542"/>
          </a:xfrm>
        </p:grpSpPr>
        <p:pic>
          <p:nvPicPr>
            <p:cNvPr id="87045" name="Picture 6"/>
            <p:cNvPicPr>
              <a:picLocks noChangeAspect="1"/>
            </p:cNvPicPr>
            <p:nvPr/>
          </p:nvPicPr>
          <p:blipFill>
            <a:blip r:embed="rId1"/>
            <a:stretch>
              <a:fillRect/>
            </a:stretch>
          </p:blipFill>
          <p:spPr>
            <a:xfrm>
              <a:off x="385" y="2160"/>
              <a:ext cx="4672" cy="1542"/>
            </a:xfrm>
            <a:prstGeom prst="rect">
              <a:avLst/>
            </a:prstGeom>
            <a:noFill/>
            <a:ln w="9525">
              <a:noFill/>
            </a:ln>
          </p:spPr>
        </p:pic>
        <p:sp>
          <p:nvSpPr>
            <p:cNvPr id="87046" name="Text Box 7"/>
            <p:cNvSpPr txBox="1"/>
            <p:nvPr/>
          </p:nvSpPr>
          <p:spPr>
            <a:xfrm>
              <a:off x="521" y="2296"/>
              <a:ext cx="3992" cy="122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70000"/>
                </a:spcBef>
                <a:buNone/>
              </a:pPr>
              <a:r>
                <a:rPr lang="en-US" altLang="zh-CN" sz="2000" b="1" dirty="0">
                  <a:solidFill>
                    <a:srgbClr val="660033"/>
                  </a:solidFill>
                  <a:latin typeface="Arial" panose="020B0604020202020204" pitchFamily="34" charset="0"/>
                </a:rPr>
                <a:t>FIRST</a:t>
              </a:r>
              <a:r>
                <a:rPr lang="zh-CN" altLang="en-US" sz="2000" b="1" dirty="0">
                  <a:solidFill>
                    <a:srgbClr val="660033"/>
                  </a:solidFill>
                  <a:latin typeface="Arial" panose="020B0604020202020204" pitchFamily="34" charset="0"/>
                </a:rPr>
                <a:t>集的构造：</a:t>
              </a:r>
              <a:endParaRPr lang="zh-CN" altLang="en-US" sz="2000" b="1" dirty="0">
                <a:solidFill>
                  <a:srgbClr val="660033"/>
                </a:solidFill>
                <a:latin typeface="Arial" panose="020B0604020202020204" pitchFamily="34" charset="0"/>
              </a:endParaRPr>
            </a:p>
            <a:p>
              <a:pPr marL="457200" lvl="1" indent="0">
                <a:spcBef>
                  <a:spcPct val="70000"/>
                </a:spcBef>
                <a:buNone/>
              </a:pPr>
              <a:r>
                <a:rPr lang="en-US" altLang="zh-CN" sz="2000" b="1" dirty="0">
                  <a:solidFill>
                    <a:srgbClr val="660033"/>
                  </a:solidFill>
                  <a:latin typeface="Arial" panose="020B0604020202020204" pitchFamily="34" charset="0"/>
                </a:rPr>
                <a:t>FIRST(E) = FIRST(T) = FIRST(F) = { ( , id }</a:t>
              </a:r>
              <a:endParaRPr lang="en-US" altLang="zh-CN" sz="2000" b="1" dirty="0">
                <a:solidFill>
                  <a:srgbClr val="660033"/>
                </a:solidFill>
                <a:latin typeface="Arial" panose="020B0604020202020204" pitchFamily="34" charset="0"/>
              </a:endParaRPr>
            </a:p>
            <a:p>
              <a:pPr marL="457200" lvl="1" indent="0">
                <a:spcBef>
                  <a:spcPct val="70000"/>
                </a:spcBef>
                <a:buNone/>
              </a:pPr>
              <a:r>
                <a:rPr lang="en-US" altLang="zh-CN" sz="2000" b="1" dirty="0">
                  <a:solidFill>
                    <a:srgbClr val="660033"/>
                  </a:solidFill>
                  <a:latin typeface="Arial" panose="020B0604020202020204" pitchFamily="34" charset="0"/>
                </a:rPr>
                <a:t>FIRST(E’) = { + , </a:t>
              </a:r>
              <a:r>
                <a:rPr lang="el-GR" altLang="zh-CN" sz="2000" b="1" dirty="0">
                  <a:solidFill>
                    <a:srgbClr val="660033"/>
                  </a:solidFill>
                  <a:latin typeface="Arial" panose="020B0604020202020204" pitchFamily="34" charset="0"/>
                  <a:cs typeface="Arial" panose="020B0604020202020204" pitchFamily="34" charset="0"/>
                </a:rPr>
                <a:t>ε</a:t>
              </a:r>
              <a:r>
                <a:rPr lang="en-US" altLang="zh-CN" sz="2000" b="1" dirty="0">
                  <a:solidFill>
                    <a:srgbClr val="660033"/>
                  </a:solidFill>
                  <a:latin typeface="Arial" panose="020B0604020202020204" pitchFamily="34" charset="0"/>
                  <a:cs typeface="Arial" panose="020B0604020202020204" pitchFamily="34" charset="0"/>
                </a:rPr>
                <a:t>}</a:t>
              </a:r>
              <a:endParaRPr lang="en-US" altLang="zh-CN" sz="2000" b="1" dirty="0">
                <a:solidFill>
                  <a:srgbClr val="660033"/>
                </a:solidFill>
                <a:latin typeface="Arial" panose="020B0604020202020204" pitchFamily="34" charset="0"/>
                <a:cs typeface="Arial" panose="020B0604020202020204" pitchFamily="34" charset="0"/>
              </a:endParaRPr>
            </a:p>
            <a:p>
              <a:pPr marL="457200" lvl="1"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FIRST(T’) = { * , </a:t>
              </a:r>
              <a:r>
                <a:rPr lang="el-GR" altLang="zh-CN" sz="2000" b="1" dirty="0">
                  <a:solidFill>
                    <a:srgbClr val="660033"/>
                  </a:solidFill>
                  <a:latin typeface="Arial" panose="020B0604020202020204" pitchFamily="34" charset="0"/>
                  <a:cs typeface="Arial" panose="020B0604020202020204" pitchFamily="34" charset="0"/>
                </a:rPr>
                <a:t>ε</a:t>
              </a:r>
              <a:r>
                <a:rPr lang="en-US" altLang="zh-CN" sz="2000" b="1" dirty="0">
                  <a:solidFill>
                    <a:srgbClr val="660033"/>
                  </a:solidFill>
                  <a:latin typeface="Arial" panose="020B0604020202020204" pitchFamily="34" charset="0"/>
                  <a:cs typeface="Arial" panose="020B0604020202020204" pitchFamily="34" charset="0"/>
                </a:rPr>
                <a:t>}</a:t>
              </a:r>
              <a:endParaRPr lang="en-US" altLang="zh-CN" sz="2000" b="1" dirty="0">
                <a:solidFill>
                  <a:srgbClr val="660033"/>
                </a:solidFill>
                <a:latin typeface="Arial" panose="020B0604020202020204" pitchFamily="34" charset="0"/>
                <a:ea typeface="Arial" panose="020B0604020202020204" pitchFamily="34"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fade">
                                      <p:cBhvr>
                                        <p:cTn id="7" dur="1000"/>
                                        <p:tgtEl>
                                          <p:spTgt spid="223236"/>
                                        </p:tgtEl>
                                      </p:cBhvr>
                                    </p:animEffect>
                                    <p:anim calcmode="lin" valueType="num">
                                      <p:cBhvr>
                                        <p:cTn id="8" dur="1000" fill="hold"/>
                                        <p:tgtEl>
                                          <p:spTgt spid="223236"/>
                                        </p:tgtEl>
                                        <p:attrNameLst>
                                          <p:attrName>ppt_x</p:attrName>
                                        </p:attrNameLst>
                                      </p:cBhvr>
                                      <p:tavLst>
                                        <p:tav tm="0">
                                          <p:val>
                                            <p:strVal val="#ppt_x"/>
                                          </p:val>
                                        </p:tav>
                                        <p:tav tm="100000">
                                          <p:val>
                                            <p:strVal val="#ppt_x"/>
                                          </p:val>
                                        </p:tav>
                                      </p:tavLst>
                                    </p:anim>
                                    <p:anim calcmode="lin" valueType="num">
                                      <p:cBhvr>
                                        <p:cTn id="9" dur="1000" fill="hold"/>
                                        <p:tgtEl>
                                          <p:spTgt spid="2232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223237"/>
                                        </p:tgtEl>
                                        <p:attrNameLst>
                                          <p:attrName>style.visibility</p:attrName>
                                        </p:attrNameLst>
                                      </p:cBhvr>
                                      <p:to>
                                        <p:strVal val="visible"/>
                                      </p:to>
                                    </p:set>
                                    <p:animEffect transition="in" filter="fade">
                                      <p:cBhvr>
                                        <p:cTn id="14" dur="800" decel="100000"/>
                                        <p:tgtEl>
                                          <p:spTgt spid="223237"/>
                                        </p:tgtEl>
                                      </p:cBhvr>
                                    </p:animEffect>
                                    <p:anim calcmode="lin" valueType="num">
                                      <p:cBhvr>
                                        <p:cTn id="15" dur="800" decel="100000" fill="hold"/>
                                        <p:tgtEl>
                                          <p:spTgt spid="223237"/>
                                        </p:tgtEl>
                                        <p:attrNameLst>
                                          <p:attrName>style.rotation</p:attrName>
                                        </p:attrNameLst>
                                      </p:cBhvr>
                                      <p:tavLst>
                                        <p:tav tm="0">
                                          <p:val>
                                            <p:fltVal val="-90.000000"/>
                                          </p:val>
                                        </p:tav>
                                        <p:tav tm="100000">
                                          <p:val>
                                            <p:fltVal val="0.000000"/>
                                          </p:val>
                                        </p:tav>
                                      </p:tavLst>
                                    </p:anim>
                                    <p:anim calcmode="lin" valueType="num">
                                      <p:cBhvr>
                                        <p:cTn id="16" dur="800" decel="100000" fill="hold"/>
                                        <p:tgtEl>
                                          <p:spTgt spid="223237"/>
                                        </p:tgtEl>
                                        <p:attrNameLst>
                                          <p:attrName>ppt_x</p:attrName>
                                        </p:attrNameLst>
                                      </p:cBhvr>
                                      <p:tavLst>
                                        <p:tav tm="0">
                                          <p:val>
                                            <p:strVal val="#ppt_x+0.4"/>
                                          </p:val>
                                        </p:tav>
                                        <p:tav tm="100000">
                                          <p:val>
                                            <p:strVal val="#ppt_x-0.05"/>
                                          </p:val>
                                        </p:tav>
                                      </p:tavLst>
                                    </p:anim>
                                    <p:anim calcmode="lin" valueType="num">
                                      <p:cBhvr>
                                        <p:cTn id="17" dur="800" decel="100000" fill="hold"/>
                                        <p:tgtEl>
                                          <p:spTgt spid="22323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2323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2323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24263" name="Text Box 7"/>
          <p:cNvSpPr txBox="1">
            <a:spLocks noChangeArrowheads="1"/>
          </p:cNvSpPr>
          <p:nvPr/>
        </p:nvSpPr>
        <p:spPr bwMode="auto">
          <a:xfrm>
            <a:off x="4716463" y="692150"/>
            <a:ext cx="4392613" cy="42703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marR="0" lvl="2" indent="0" algn="l" defTabSz="914400" rtl="0" eaLnBrk="0" fontAlgn="base" latinLnBrk="0" hangingPunct="0">
              <a:lnSpc>
                <a:spcPct val="100000"/>
              </a:lnSpc>
              <a:spcBef>
                <a:spcPct val="50000"/>
              </a:spcBef>
              <a:spcAft>
                <a:spcPct val="0"/>
              </a:spcAft>
              <a:buClrTx/>
              <a:buSzTx/>
              <a:buFontTx/>
              <a:buNone/>
              <a:defRPr/>
            </a:pPr>
            <a:r>
              <a:rPr kumimoji="0" lang="en-US" altLang="zh-CN" sz="2200" b="1" i="0" u="none" strike="noStrike" kern="1200" cap="none" spc="0" normalizeH="0" baseline="0" noProof="0">
                <a:ln>
                  <a:noFill/>
                </a:ln>
                <a:solidFill>
                  <a:srgbClr val="000066"/>
                </a:solidFill>
                <a:effectLst/>
                <a:uLnTx/>
                <a:uFillTx/>
                <a:latin typeface="方正姚体" panose="02010601030101010101" pitchFamily="2" charset="-122"/>
                <a:ea typeface="方正姚体" panose="02010601030101010101" pitchFamily="2" charset="-122"/>
                <a:cs typeface="+mn-cs"/>
              </a:rPr>
              <a:t>① $</a:t>
            </a:r>
            <a:r>
              <a:rPr kumimoji="0" lang="zh-CN" altLang="en-US" sz="2200" b="1" i="0" u="none" strike="noStrike" kern="1200" cap="none" spc="0" normalizeH="0" baseline="0" noProof="0">
                <a:ln>
                  <a:noFill/>
                </a:ln>
                <a:solidFill>
                  <a:srgbClr val="000066"/>
                </a:solidFill>
                <a:effectLst/>
                <a:uLnTx/>
                <a:uFillTx/>
                <a:latin typeface="方正姚体" panose="02010601030101010101" pitchFamily="2" charset="-122"/>
                <a:ea typeface="方正姚体" panose="02010601030101010101" pitchFamily="2" charset="-122"/>
                <a:cs typeface="+mn-cs"/>
              </a:rPr>
              <a:t>属于</a:t>
            </a:r>
            <a:r>
              <a:rPr kumimoji="0" lang="en-US" altLang="zh-CN" sz="2200" b="1" i="0" u="none" strike="noStrike" kern="1200" cap="none" spc="0" normalizeH="0" baseline="0" noProof="0">
                <a:ln>
                  <a:noFill/>
                </a:ln>
                <a:solidFill>
                  <a:srgbClr val="000066"/>
                </a:solidFill>
                <a:effectLst/>
                <a:uLnTx/>
                <a:uFillTx/>
                <a:latin typeface="方正姚体" panose="02010601030101010101" pitchFamily="2" charset="-122"/>
                <a:ea typeface="方正姚体" panose="02010601030101010101" pitchFamily="2" charset="-122"/>
                <a:cs typeface="+mn-cs"/>
              </a:rPr>
              <a:t>FOLLOW(S)</a:t>
            </a:r>
            <a:endParaRPr kumimoji="0" lang="en-US" altLang="zh-CN" sz="2200" b="1" i="0" u="none" strike="noStrike" kern="1200" cap="none" spc="0" normalizeH="0" baseline="0" noProof="0">
              <a:ln>
                <a:noFill/>
              </a:ln>
              <a:solidFill>
                <a:srgbClr val="000066"/>
              </a:solidFill>
              <a:effectLst/>
              <a:uLnTx/>
              <a:uFillTx/>
              <a:latin typeface="方正姚体" panose="02010601030101010101" pitchFamily="2" charset="-122"/>
              <a:ea typeface="方正姚体" panose="02010601030101010101" pitchFamily="2" charset="-122"/>
              <a:cs typeface="+mn-cs"/>
            </a:endParaRPr>
          </a:p>
        </p:txBody>
      </p:sp>
      <p:grpSp>
        <p:nvGrpSpPr>
          <p:cNvPr id="224264" name="Group 8"/>
          <p:cNvGrpSpPr/>
          <p:nvPr/>
        </p:nvGrpSpPr>
        <p:grpSpPr>
          <a:xfrm>
            <a:off x="4140200" y="260350"/>
            <a:ext cx="4752975" cy="1108075"/>
            <a:chOff x="385" y="0"/>
            <a:chExt cx="2994" cy="698"/>
          </a:xfrm>
        </p:grpSpPr>
        <p:sp>
          <p:nvSpPr>
            <p:cNvPr id="224265" name="Text Box 9"/>
            <p:cNvSpPr txBox="1">
              <a:spLocks noChangeArrowheads="1"/>
            </p:cNvSpPr>
            <p:nvPr/>
          </p:nvSpPr>
          <p:spPr bwMode="auto">
            <a:xfrm>
              <a:off x="385" y="0"/>
              <a:ext cx="2994" cy="698"/>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914400" marR="0" lvl="2" indent="0" algn="l" defTabSz="914400" rtl="0" eaLnBrk="0" fontAlgn="base" latinLnBrk="0" hangingPunct="0">
                <a:lnSpc>
                  <a:spcPct val="100000"/>
                </a:lnSpc>
                <a:spcBef>
                  <a:spcPct val="50000"/>
                </a:spcBef>
                <a:spcAft>
                  <a:spcPct val="0"/>
                </a:spcAft>
                <a:buClrTx/>
                <a:buSzTx/>
                <a:buFontTx/>
                <a:buNone/>
                <a:defRPr/>
              </a:pPr>
              <a:r>
                <a:rPr kumimoji="0" lang="en-US"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②</a:t>
              </a:r>
              <a:r>
                <a:rPr kumimoji="0" lang="zh-CN" altLang="en-US"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若存在</a:t>
              </a:r>
              <a:r>
                <a:rPr kumimoji="0" lang="en-US"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A-&gt;</a:t>
              </a:r>
              <a:r>
                <a:rPr kumimoji="0" lang="el-GR"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α</a:t>
              </a:r>
              <a:r>
                <a:rPr kumimoji="0" lang="en-US"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B</a:t>
              </a:r>
              <a:r>
                <a:rPr kumimoji="0" lang="el-GR"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β</a:t>
              </a:r>
              <a:r>
                <a:rPr kumimoji="0" lang="zh-CN" altLang="en-US"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，则</a:t>
              </a:r>
              <a:r>
                <a:rPr kumimoji="0" lang="en-US"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FIRST(</a:t>
              </a:r>
              <a:r>
                <a:rPr kumimoji="0" lang="el-GR"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β</a:t>
              </a:r>
              <a:r>
                <a:rPr kumimoji="0" lang="en-US"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      FOLLOW(B),</a:t>
              </a:r>
              <a:r>
                <a:rPr kumimoji="0" lang="zh-CN" altLang="en-US"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除</a:t>
              </a:r>
              <a:r>
                <a:rPr kumimoji="0" lang="el-GR" altLang="zh-CN"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ε</a:t>
              </a:r>
              <a:r>
                <a:rPr kumimoji="0" lang="zh-CN" altLang="en-US"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外</a:t>
              </a:r>
              <a:endParaRPr kumimoji="0" lang="zh-CN" altLang="en-US" sz="22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endParaRPr>
            </a:p>
          </p:txBody>
        </p:sp>
        <p:graphicFrame>
          <p:nvGraphicFramePr>
            <p:cNvPr id="88077" name="Object 10"/>
            <p:cNvGraphicFramePr>
              <a:graphicFrameLocks noChangeAspect="1"/>
            </p:cNvGraphicFramePr>
            <p:nvPr/>
          </p:nvGraphicFramePr>
          <p:xfrm>
            <a:off x="2018" y="300"/>
            <a:ext cx="168" cy="128"/>
          </p:xfrm>
          <a:graphic>
            <a:graphicData uri="http://schemas.openxmlformats.org/presentationml/2006/ole">
              <mc:AlternateContent xmlns:mc="http://schemas.openxmlformats.org/markup-compatibility/2006">
                <mc:Choice xmlns:v="urn:schemas-microsoft-com:vml" Requires="v">
                  <p:oleObj spid="_x0000_s3076" name="" r:id="rId1" imgW="266700" imgH="203200" progId="Equation.3">
                    <p:embed/>
                  </p:oleObj>
                </mc:Choice>
                <mc:Fallback>
                  <p:oleObj name="" r:id="rId1" imgW="266700" imgH="203200" progId="Equation.3">
                    <p:embed/>
                    <p:pic>
                      <p:nvPicPr>
                        <p:cNvPr id="0" name="图片 3075"/>
                        <p:cNvPicPr/>
                        <p:nvPr/>
                      </p:nvPicPr>
                      <p:blipFill>
                        <a:blip r:embed="rId2"/>
                        <a:stretch>
                          <a:fillRect/>
                        </a:stretch>
                      </p:blipFill>
                      <p:spPr>
                        <a:xfrm>
                          <a:off x="2018" y="300"/>
                          <a:ext cx="168" cy="128"/>
                        </a:xfrm>
                        <a:prstGeom prst="rect">
                          <a:avLst/>
                        </a:prstGeom>
                        <a:noFill/>
                        <a:ln w="38100">
                          <a:noFill/>
                          <a:miter/>
                        </a:ln>
                      </p:spPr>
                    </p:pic>
                  </p:oleObj>
                </mc:Fallback>
              </mc:AlternateContent>
            </a:graphicData>
          </a:graphic>
        </p:graphicFrame>
      </p:grpSp>
      <p:grpSp>
        <p:nvGrpSpPr>
          <p:cNvPr id="224267" name="Group 11"/>
          <p:cNvGrpSpPr/>
          <p:nvPr/>
        </p:nvGrpSpPr>
        <p:grpSpPr>
          <a:xfrm>
            <a:off x="827088" y="1412875"/>
            <a:ext cx="7921625" cy="4464050"/>
            <a:chOff x="521" y="890"/>
            <a:chExt cx="4990" cy="2812"/>
          </a:xfrm>
        </p:grpSpPr>
        <p:pic>
          <p:nvPicPr>
            <p:cNvPr id="88074" name="Picture 12"/>
            <p:cNvPicPr>
              <a:picLocks noChangeAspect="1"/>
            </p:cNvPicPr>
            <p:nvPr/>
          </p:nvPicPr>
          <p:blipFill>
            <a:blip r:embed="rId3"/>
            <a:stretch>
              <a:fillRect/>
            </a:stretch>
          </p:blipFill>
          <p:spPr>
            <a:xfrm>
              <a:off x="657" y="890"/>
              <a:ext cx="4672" cy="2812"/>
            </a:xfrm>
            <a:prstGeom prst="rect">
              <a:avLst/>
            </a:prstGeom>
            <a:noFill/>
            <a:ln w="9525">
              <a:noFill/>
            </a:ln>
          </p:spPr>
        </p:pic>
        <p:sp>
          <p:nvSpPr>
            <p:cNvPr id="88075" name="Text Box 13"/>
            <p:cNvSpPr txBox="1"/>
            <p:nvPr/>
          </p:nvSpPr>
          <p:spPr>
            <a:xfrm>
              <a:off x="521" y="1026"/>
              <a:ext cx="4990" cy="253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1" indent="0">
                <a:spcBef>
                  <a:spcPct val="70000"/>
                </a:spcBef>
                <a:buNone/>
              </a:pPr>
              <a:r>
                <a:rPr lang="zh-CN" altLang="en-US" sz="2000" b="1" dirty="0">
                  <a:solidFill>
                    <a:srgbClr val="660033"/>
                  </a:solidFill>
                  <a:latin typeface="宋体" panose="02010600030101010101" pitchFamily="2" charset="-122"/>
                </a:rPr>
                <a:t>由①</a:t>
              </a:r>
              <a:r>
                <a:rPr lang="zh-CN" altLang="en-US" sz="2000" b="1" dirty="0">
                  <a:solidFill>
                    <a:srgbClr val="660033"/>
                  </a:solidFill>
                  <a:latin typeface="Arial" panose="020B0604020202020204" pitchFamily="34" charset="0"/>
                </a:rPr>
                <a:t>得： </a:t>
              </a:r>
              <a:r>
                <a:rPr lang="en-US" altLang="zh-CN" sz="2000" b="1" dirty="0">
                  <a:solidFill>
                    <a:srgbClr val="660033"/>
                  </a:solidFill>
                  <a:latin typeface="Arial" panose="020B0604020202020204" pitchFamily="34" charset="0"/>
                  <a:ea typeface="方正姚体" panose="02010601030101010101" pitchFamily="2" charset="-122"/>
                </a:rPr>
                <a:t>FOLLOW(E) = { $ }</a:t>
              </a:r>
              <a:endParaRPr lang="en-US" altLang="zh-CN" sz="2000" b="1" dirty="0">
                <a:solidFill>
                  <a:srgbClr val="660033"/>
                </a:solidFill>
                <a:latin typeface="Arial" panose="020B0604020202020204" pitchFamily="34" charset="0"/>
                <a:ea typeface="方正姚体" panose="02010601030101010101" pitchFamily="2" charset="-122"/>
              </a:endParaRPr>
            </a:p>
            <a:p>
              <a:pPr marL="457200" lvl="1" indent="0">
                <a:spcBef>
                  <a:spcPct val="70000"/>
                </a:spcBef>
                <a:buNone/>
              </a:pPr>
              <a:r>
                <a:rPr lang="zh-CN" altLang="en-US" sz="2000" b="1" dirty="0">
                  <a:solidFill>
                    <a:srgbClr val="660033"/>
                  </a:solidFill>
                  <a:latin typeface="宋体" panose="02010600030101010101" pitchFamily="2" charset="-122"/>
                </a:rPr>
                <a:t>由②得：</a:t>
              </a:r>
              <a:endParaRPr lang="zh-CN" altLang="en-US" sz="2000" b="1" dirty="0">
                <a:solidFill>
                  <a:srgbClr val="660033"/>
                </a:solidFill>
                <a:latin typeface="宋体" panose="02010600030101010101" pitchFamily="2" charset="-122"/>
              </a:endParaRPr>
            </a:p>
            <a:p>
              <a:pPr marL="457200" lvl="1" indent="0">
                <a:spcBef>
                  <a:spcPct val="70000"/>
                </a:spcBef>
                <a:buNone/>
              </a:pPr>
              <a:r>
                <a:rPr lang="en-US" altLang="zh-CN" sz="2000" b="1" dirty="0">
                  <a:solidFill>
                    <a:srgbClr val="006600"/>
                  </a:solidFill>
                  <a:latin typeface="方正姚体" panose="02010601030101010101" pitchFamily="2" charset="-122"/>
                  <a:ea typeface="方正姚体" panose="02010601030101010101" pitchFamily="2" charset="-122"/>
                </a:rPr>
                <a:t>E  </a:t>
              </a:r>
              <a:r>
                <a:rPr lang="en-US" altLang="zh-CN" sz="2000" b="1" dirty="0">
                  <a:solidFill>
                    <a:srgbClr val="006600"/>
                  </a:solidFill>
                  <a:latin typeface="宋体" panose="02010600030101010101" pitchFamily="2" charset="-122"/>
                  <a:ea typeface="方正姚体" panose="02010601030101010101" pitchFamily="2" charset="-122"/>
                </a:rPr>
                <a:t>—</a:t>
              </a:r>
              <a:r>
                <a:rPr lang="zh-CN" altLang="en-US" sz="2000" b="1" dirty="0">
                  <a:solidFill>
                    <a:srgbClr val="006600"/>
                  </a:solidFill>
                  <a:latin typeface="方正姚体" panose="02010601030101010101" pitchFamily="2" charset="-122"/>
                  <a:ea typeface="方正姚体" panose="02010601030101010101" pitchFamily="2" charset="-122"/>
                </a:rPr>
                <a:t>＞ </a:t>
              </a:r>
              <a:r>
                <a:rPr lang="en-US" altLang="zh-CN" sz="2000" b="1" dirty="0">
                  <a:solidFill>
                    <a:srgbClr val="006600"/>
                  </a:solidFill>
                  <a:latin typeface="方正姚体" panose="02010601030101010101" pitchFamily="2" charset="-122"/>
                  <a:ea typeface="方正姚体" panose="02010601030101010101" pitchFamily="2" charset="-122"/>
                </a:rPr>
                <a:t>TE′</a:t>
              </a:r>
              <a:r>
                <a:rPr lang="zh-CN" altLang="en-US" sz="2000" b="1" dirty="0">
                  <a:solidFill>
                    <a:srgbClr val="006600"/>
                  </a:solidFill>
                  <a:latin typeface="宋体" panose="02010600030101010101" pitchFamily="2" charset="-122"/>
                </a:rPr>
                <a:t>则 </a:t>
              </a:r>
              <a:r>
                <a:rPr lang="en-US" altLang="zh-CN" sz="2000" b="1" dirty="0">
                  <a:solidFill>
                    <a:srgbClr val="006600"/>
                  </a:solidFill>
                  <a:latin typeface="宋体" panose="02010600030101010101" pitchFamily="2" charset="-122"/>
                </a:rPr>
                <a:t>FIRST(E’)\{</a:t>
              </a:r>
              <a:r>
                <a:rPr lang="el-GR" altLang="zh-CN" sz="2000" b="1" dirty="0">
                  <a:solidFill>
                    <a:srgbClr val="006600"/>
                  </a:solidFill>
                  <a:latin typeface="Arial" panose="020B0604020202020204" pitchFamily="34" charset="0"/>
                  <a:cs typeface="Arial" panose="020B0604020202020204" pitchFamily="34" charset="0"/>
                </a:rPr>
                <a:t>ε</a:t>
              </a:r>
              <a:r>
                <a:rPr lang="en-US" altLang="zh-CN" sz="2000" b="1" dirty="0">
                  <a:solidFill>
                    <a:srgbClr val="006600"/>
                  </a:solidFill>
                  <a:latin typeface="宋体" panose="02010600030101010101" pitchFamily="2" charset="-122"/>
                  <a:cs typeface="Arial" panose="020B0604020202020204" pitchFamily="34" charset="0"/>
                </a:rPr>
                <a:t>}</a:t>
              </a:r>
              <a:r>
                <a:rPr lang="en-US" altLang="zh-CN" sz="2000" b="1" dirty="0">
                  <a:solidFill>
                    <a:srgbClr val="006600"/>
                  </a:solidFill>
                  <a:latin typeface="Arial" panose="020B0604020202020204" pitchFamily="34" charset="0"/>
                  <a:cs typeface="Arial" panose="020B0604020202020204" pitchFamily="34" charset="0"/>
                </a:rPr>
                <a:t> </a:t>
              </a:r>
              <a:r>
                <a:rPr lang="el-GR" altLang="zh-CN" sz="2000" b="1" dirty="0">
                  <a:solidFill>
                    <a:srgbClr val="006600"/>
                  </a:solidFill>
                  <a:latin typeface="Arial" panose="020B0604020202020204" pitchFamily="34" charset="0"/>
                  <a:cs typeface="Arial" panose="020B0604020202020204" pitchFamily="34" charset="0"/>
                </a:rPr>
                <a:t>∈</a:t>
              </a:r>
              <a:r>
                <a:rPr lang="en-US" altLang="zh-CN" sz="2000" b="1" dirty="0">
                  <a:solidFill>
                    <a:srgbClr val="006600"/>
                  </a:solidFill>
                  <a:latin typeface="Arial" panose="020B0604020202020204" pitchFamily="34" charset="0"/>
                  <a:cs typeface="Arial" panose="020B0604020202020204" pitchFamily="34" charset="0"/>
                </a:rPr>
                <a:t> FOLLOW(T)</a:t>
              </a:r>
              <a:r>
                <a:rPr lang="zh-CN" altLang="en-US" sz="2000" b="1" dirty="0">
                  <a:solidFill>
                    <a:srgbClr val="006600"/>
                  </a:solidFill>
                  <a:latin typeface="Arial" panose="020B0604020202020204" pitchFamily="34" charset="0"/>
                  <a:cs typeface="Arial" panose="020B0604020202020204" pitchFamily="34" charset="0"/>
                </a:rPr>
                <a:t>，</a:t>
              </a:r>
              <a:endParaRPr lang="zh-CN" altLang="en-US" sz="2000" b="1" dirty="0">
                <a:solidFill>
                  <a:srgbClr val="006600"/>
                </a:solidFill>
                <a:latin typeface="Arial" panose="020B0604020202020204" pitchFamily="34" charset="0"/>
                <a:cs typeface="Arial" panose="020B0604020202020204" pitchFamily="34" charset="0"/>
              </a:endParaRPr>
            </a:p>
            <a:p>
              <a:pPr marL="457200" lvl="1" indent="0">
                <a:spcBef>
                  <a:spcPct val="70000"/>
                </a:spcBef>
                <a:buNone/>
              </a:pPr>
              <a:r>
                <a:rPr lang="zh-CN" altLang="en-US" sz="2000" b="1" dirty="0">
                  <a:solidFill>
                    <a:srgbClr val="660033"/>
                  </a:solidFill>
                  <a:latin typeface="Arial" panose="020B0604020202020204" pitchFamily="34" charset="0"/>
                  <a:cs typeface="Arial" panose="020B0604020202020204" pitchFamily="34" charset="0"/>
                </a:rPr>
                <a:t>			即 </a:t>
              </a:r>
              <a:r>
                <a:rPr lang="en-US" altLang="zh-CN" sz="2000" b="1" dirty="0">
                  <a:solidFill>
                    <a:srgbClr val="660033"/>
                  </a:solidFill>
                  <a:latin typeface="Arial" panose="020B0604020202020204" pitchFamily="34" charset="0"/>
                  <a:cs typeface="Arial" panose="020B0604020202020204" pitchFamily="34" charset="0"/>
                </a:rPr>
                <a:t>FOLLOW(T) = { + }</a:t>
              </a:r>
              <a:endParaRPr lang="en-US" altLang="zh-CN" sz="2000" b="1" dirty="0">
                <a:solidFill>
                  <a:srgbClr val="660033"/>
                </a:solidFill>
                <a:latin typeface="Arial" panose="020B0604020202020204" pitchFamily="34" charset="0"/>
                <a:cs typeface="Arial" panose="020B0604020202020204" pitchFamily="34" charset="0"/>
              </a:endParaRPr>
            </a:p>
            <a:p>
              <a:pPr marL="457200" lvl="1" indent="0">
                <a:spcBef>
                  <a:spcPct val="70000"/>
                </a:spcBef>
                <a:buNone/>
              </a:pPr>
              <a:r>
                <a:rPr lang="en-US" altLang="zh-CN" sz="2000" b="1" dirty="0">
                  <a:solidFill>
                    <a:srgbClr val="006600"/>
                  </a:solidFill>
                  <a:latin typeface="方正姚体" panose="02010601030101010101" pitchFamily="2" charset="-122"/>
                  <a:ea typeface="方正姚体" panose="02010601030101010101" pitchFamily="2" charset="-122"/>
                </a:rPr>
                <a:t>T  </a:t>
              </a:r>
              <a:r>
                <a:rPr lang="en-US" altLang="zh-CN" sz="2000" b="1" dirty="0">
                  <a:solidFill>
                    <a:srgbClr val="006600"/>
                  </a:solidFill>
                  <a:latin typeface="宋体" panose="02010600030101010101" pitchFamily="2" charset="-122"/>
                  <a:ea typeface="方正姚体" panose="02010601030101010101" pitchFamily="2" charset="-122"/>
                </a:rPr>
                <a:t>—</a:t>
              </a:r>
              <a:r>
                <a:rPr lang="zh-CN" altLang="en-US" sz="2000" b="1" dirty="0">
                  <a:solidFill>
                    <a:srgbClr val="006600"/>
                  </a:solidFill>
                  <a:latin typeface="方正姚体" panose="02010601030101010101" pitchFamily="2" charset="-122"/>
                  <a:ea typeface="方正姚体" panose="02010601030101010101" pitchFamily="2" charset="-122"/>
                </a:rPr>
                <a:t>＞ </a:t>
              </a:r>
              <a:r>
                <a:rPr lang="en-US" altLang="zh-CN" sz="2000" b="1" dirty="0">
                  <a:solidFill>
                    <a:srgbClr val="006600"/>
                  </a:solidFill>
                  <a:latin typeface="方正姚体" panose="02010601030101010101" pitchFamily="2" charset="-122"/>
                  <a:ea typeface="方正姚体" panose="02010601030101010101" pitchFamily="2" charset="-122"/>
                </a:rPr>
                <a:t>FT′</a:t>
              </a:r>
              <a:r>
                <a:rPr lang="zh-CN" altLang="en-US" sz="2000" b="1" dirty="0">
                  <a:solidFill>
                    <a:srgbClr val="006600"/>
                  </a:solidFill>
                  <a:latin typeface="宋体" panose="02010600030101010101" pitchFamily="2" charset="-122"/>
                </a:rPr>
                <a:t>则 </a:t>
              </a:r>
              <a:r>
                <a:rPr lang="en-US" altLang="zh-CN" sz="2000" b="1" dirty="0">
                  <a:solidFill>
                    <a:srgbClr val="006600"/>
                  </a:solidFill>
                  <a:latin typeface="宋体" panose="02010600030101010101" pitchFamily="2" charset="-122"/>
                </a:rPr>
                <a:t>FIRST(T’)\{</a:t>
              </a:r>
              <a:r>
                <a:rPr lang="el-GR" altLang="zh-CN" sz="2000" b="1" dirty="0">
                  <a:solidFill>
                    <a:srgbClr val="006600"/>
                  </a:solidFill>
                  <a:latin typeface="Arial" panose="020B0604020202020204" pitchFamily="34" charset="0"/>
                  <a:cs typeface="Arial" panose="020B0604020202020204" pitchFamily="34" charset="0"/>
                </a:rPr>
                <a:t>ε</a:t>
              </a:r>
              <a:r>
                <a:rPr lang="en-US" altLang="zh-CN" sz="2000" b="1" dirty="0">
                  <a:solidFill>
                    <a:srgbClr val="006600"/>
                  </a:solidFill>
                  <a:latin typeface="宋体" panose="02010600030101010101" pitchFamily="2" charset="-122"/>
                  <a:cs typeface="Arial" panose="020B0604020202020204" pitchFamily="34" charset="0"/>
                </a:rPr>
                <a:t>}</a:t>
              </a:r>
              <a:r>
                <a:rPr lang="en-US" altLang="zh-CN" sz="2000" b="1" dirty="0">
                  <a:solidFill>
                    <a:srgbClr val="006600"/>
                  </a:solidFill>
                  <a:latin typeface="Arial" panose="020B0604020202020204" pitchFamily="34" charset="0"/>
                  <a:cs typeface="Arial" panose="020B0604020202020204" pitchFamily="34" charset="0"/>
                </a:rPr>
                <a:t> </a:t>
              </a:r>
              <a:r>
                <a:rPr lang="el-GR" altLang="zh-CN" sz="2000" b="1" dirty="0">
                  <a:solidFill>
                    <a:srgbClr val="006600"/>
                  </a:solidFill>
                  <a:latin typeface="Arial" panose="020B0604020202020204" pitchFamily="34" charset="0"/>
                  <a:cs typeface="Arial" panose="020B0604020202020204" pitchFamily="34" charset="0"/>
                </a:rPr>
                <a:t>∈</a:t>
              </a:r>
              <a:r>
                <a:rPr lang="en-US" altLang="zh-CN" sz="2000" b="1" dirty="0">
                  <a:solidFill>
                    <a:srgbClr val="006600"/>
                  </a:solidFill>
                  <a:latin typeface="Arial" panose="020B0604020202020204" pitchFamily="34" charset="0"/>
                  <a:cs typeface="Arial" panose="020B0604020202020204" pitchFamily="34" charset="0"/>
                </a:rPr>
                <a:t> FOLLOW(F) ,</a:t>
              </a:r>
              <a:endParaRPr lang="en-US" altLang="zh-CN" sz="2000" b="1" dirty="0">
                <a:solidFill>
                  <a:srgbClr val="006600"/>
                </a:solidFill>
                <a:latin typeface="Arial" panose="020B0604020202020204" pitchFamily="34" charset="0"/>
                <a:cs typeface="Arial" panose="020B0604020202020204" pitchFamily="34" charset="0"/>
              </a:endParaRPr>
            </a:p>
            <a:p>
              <a:pPr marL="457200" lvl="1"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			</a:t>
              </a:r>
              <a:r>
                <a:rPr lang="zh-CN" altLang="en-US" sz="2000" b="1" dirty="0">
                  <a:solidFill>
                    <a:srgbClr val="660033"/>
                  </a:solidFill>
                  <a:latin typeface="Arial" panose="020B0604020202020204" pitchFamily="34" charset="0"/>
                  <a:cs typeface="Arial" panose="020B0604020202020204" pitchFamily="34" charset="0"/>
                </a:rPr>
                <a:t>即 </a:t>
              </a:r>
              <a:r>
                <a:rPr lang="en-US" altLang="zh-CN" sz="2000" b="1" dirty="0">
                  <a:solidFill>
                    <a:srgbClr val="660033"/>
                  </a:solidFill>
                  <a:latin typeface="Arial" panose="020B0604020202020204" pitchFamily="34" charset="0"/>
                  <a:cs typeface="Arial" panose="020B0604020202020204" pitchFamily="34" charset="0"/>
                </a:rPr>
                <a:t>FOLLOW(F) = { * }</a:t>
              </a:r>
              <a:endParaRPr lang="en-US" altLang="zh-CN" sz="2000" b="1" dirty="0">
                <a:solidFill>
                  <a:srgbClr val="660033"/>
                </a:solidFill>
                <a:latin typeface="Arial" panose="020B0604020202020204" pitchFamily="34" charset="0"/>
                <a:cs typeface="Arial" panose="020B0604020202020204" pitchFamily="34" charset="0"/>
              </a:endParaRPr>
            </a:p>
            <a:p>
              <a:pPr marL="457200" lvl="1" indent="0">
                <a:spcBef>
                  <a:spcPct val="70000"/>
                </a:spcBef>
                <a:buNone/>
              </a:pPr>
              <a:r>
                <a:rPr lang="en-US" altLang="zh-CN" sz="2000" b="1" dirty="0">
                  <a:solidFill>
                    <a:srgbClr val="006600"/>
                  </a:solidFill>
                  <a:latin typeface="方正姚体" panose="02010601030101010101" pitchFamily="2" charset="-122"/>
                  <a:ea typeface="方正姚体" panose="02010601030101010101" pitchFamily="2" charset="-122"/>
                </a:rPr>
                <a:t>F  </a:t>
              </a:r>
              <a:r>
                <a:rPr lang="en-US" altLang="zh-CN" sz="2000" b="1" dirty="0">
                  <a:solidFill>
                    <a:srgbClr val="006600"/>
                  </a:solidFill>
                  <a:latin typeface="宋体" panose="02010600030101010101" pitchFamily="2" charset="-122"/>
                  <a:ea typeface="方正姚体" panose="02010601030101010101" pitchFamily="2" charset="-122"/>
                </a:rPr>
                <a:t>—</a:t>
              </a:r>
              <a:r>
                <a:rPr lang="zh-CN" altLang="en-US" sz="2000" b="1" dirty="0">
                  <a:solidFill>
                    <a:srgbClr val="006600"/>
                  </a:solidFill>
                  <a:latin typeface="方正姚体" panose="02010601030101010101" pitchFamily="2" charset="-122"/>
                  <a:ea typeface="方正姚体" panose="02010601030101010101" pitchFamily="2" charset="-122"/>
                </a:rPr>
                <a:t>＞（</a:t>
              </a:r>
              <a:r>
                <a:rPr lang="en-US" altLang="zh-CN" sz="2000" b="1" dirty="0">
                  <a:solidFill>
                    <a:srgbClr val="006600"/>
                  </a:solidFill>
                  <a:latin typeface="方正姚体" panose="02010601030101010101" pitchFamily="2" charset="-122"/>
                  <a:ea typeface="方正姚体" panose="02010601030101010101" pitchFamily="2" charset="-122"/>
                </a:rPr>
                <a:t>E</a:t>
              </a:r>
              <a:r>
                <a:rPr lang="zh-CN" altLang="en-US" sz="2000" b="1" dirty="0">
                  <a:solidFill>
                    <a:srgbClr val="006600"/>
                  </a:solidFill>
                  <a:latin typeface="方正姚体" panose="02010601030101010101" pitchFamily="2" charset="-122"/>
                  <a:ea typeface="方正姚体" panose="02010601030101010101" pitchFamily="2" charset="-122"/>
                </a:rPr>
                <a:t>）</a:t>
              </a:r>
              <a:r>
                <a:rPr lang="zh-CN" altLang="en-US" sz="2000" b="1" dirty="0">
                  <a:solidFill>
                    <a:srgbClr val="006600"/>
                  </a:solidFill>
                  <a:latin typeface="宋体" panose="02010600030101010101" pitchFamily="2" charset="-122"/>
                </a:rPr>
                <a:t>则 </a:t>
              </a:r>
              <a:r>
                <a:rPr lang="en-US" altLang="zh-CN" sz="2000" b="1" dirty="0">
                  <a:solidFill>
                    <a:srgbClr val="006600"/>
                  </a:solidFill>
                  <a:latin typeface="宋体" panose="02010600030101010101" pitchFamily="2" charset="-122"/>
                </a:rPr>
                <a:t>FIRST( </a:t>
              </a:r>
              <a:r>
                <a:rPr lang="en-US" altLang="zh-CN" sz="2000" b="1" dirty="0">
                  <a:solidFill>
                    <a:srgbClr val="CC0000"/>
                  </a:solidFill>
                  <a:latin typeface="宋体" panose="02010600030101010101" pitchFamily="2" charset="-122"/>
                </a:rPr>
                <a:t>)</a:t>
              </a:r>
              <a:r>
                <a:rPr lang="en-US" altLang="zh-CN" sz="2000" b="1" dirty="0">
                  <a:solidFill>
                    <a:srgbClr val="006600"/>
                  </a:solidFill>
                  <a:latin typeface="宋体" panose="02010600030101010101" pitchFamily="2" charset="-122"/>
                </a:rPr>
                <a:t> )</a:t>
              </a:r>
              <a:r>
                <a:rPr lang="el-GR" altLang="zh-CN" sz="2000" b="1" dirty="0">
                  <a:solidFill>
                    <a:srgbClr val="006600"/>
                  </a:solidFill>
                  <a:latin typeface="Arial" panose="020B0604020202020204" pitchFamily="34" charset="0"/>
                  <a:cs typeface="Arial" panose="020B0604020202020204" pitchFamily="34" charset="0"/>
                </a:rPr>
                <a:t>∈</a:t>
              </a:r>
              <a:r>
                <a:rPr lang="en-US" altLang="zh-CN" sz="2000" b="1" dirty="0">
                  <a:solidFill>
                    <a:srgbClr val="006600"/>
                  </a:solidFill>
                  <a:latin typeface="Arial" panose="020B0604020202020204" pitchFamily="34" charset="0"/>
                  <a:cs typeface="Arial" panose="020B0604020202020204" pitchFamily="34" charset="0"/>
                </a:rPr>
                <a:t> FOLLOW(E) ,</a:t>
              </a:r>
              <a:endParaRPr lang="en-US" altLang="zh-CN" sz="2000" b="1" dirty="0">
                <a:solidFill>
                  <a:srgbClr val="006600"/>
                </a:solidFill>
                <a:latin typeface="Arial" panose="020B0604020202020204" pitchFamily="34" charset="0"/>
                <a:cs typeface="Arial" panose="020B0604020202020204" pitchFamily="34" charset="0"/>
              </a:endParaRPr>
            </a:p>
            <a:p>
              <a:pPr marL="457200" lvl="1"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			</a:t>
              </a:r>
              <a:r>
                <a:rPr lang="zh-CN" altLang="en-US" sz="2000" b="1" dirty="0">
                  <a:solidFill>
                    <a:srgbClr val="660033"/>
                  </a:solidFill>
                  <a:latin typeface="Arial" panose="020B0604020202020204" pitchFamily="34" charset="0"/>
                  <a:cs typeface="Arial" panose="020B0604020202020204" pitchFamily="34" charset="0"/>
                </a:rPr>
                <a:t>即 </a:t>
              </a:r>
              <a:r>
                <a:rPr lang="en-US" altLang="zh-CN" sz="2000" b="1" dirty="0">
                  <a:solidFill>
                    <a:srgbClr val="660033"/>
                  </a:solidFill>
                  <a:latin typeface="Arial" panose="020B0604020202020204" pitchFamily="34" charset="0"/>
                  <a:cs typeface="Arial" panose="020B0604020202020204" pitchFamily="34" charset="0"/>
                </a:rPr>
                <a:t>FOLLOW(E) = { $ , </a:t>
              </a:r>
              <a:r>
                <a:rPr lang="en-US" altLang="zh-CN" sz="2000" b="1" dirty="0">
                  <a:solidFill>
                    <a:srgbClr val="CC0000"/>
                  </a:solidFill>
                  <a:latin typeface="Arial" panose="020B0604020202020204" pitchFamily="34" charset="0"/>
                  <a:cs typeface="Arial" panose="020B0604020202020204" pitchFamily="34" charset="0"/>
                </a:rPr>
                <a:t>)</a:t>
              </a:r>
              <a:r>
                <a:rPr lang="en-US" altLang="zh-CN" sz="2000" b="1" dirty="0">
                  <a:solidFill>
                    <a:srgbClr val="660033"/>
                  </a:solidFill>
                  <a:latin typeface="Arial" panose="020B0604020202020204" pitchFamily="34" charset="0"/>
                  <a:cs typeface="Arial" panose="020B0604020202020204" pitchFamily="34" charset="0"/>
                </a:rPr>
                <a:t> }</a:t>
              </a:r>
              <a:r>
                <a:rPr lang="en-US" altLang="zh-CN" sz="2000" b="1" dirty="0">
                  <a:solidFill>
                    <a:srgbClr val="006600"/>
                  </a:solidFill>
                  <a:latin typeface="方正姚体" panose="02010601030101010101" pitchFamily="2" charset="-122"/>
                  <a:ea typeface="方正姚体" panose="02010601030101010101" pitchFamily="2" charset="-122"/>
                </a:rPr>
                <a:t>	</a:t>
              </a:r>
              <a:endParaRPr lang="en-US" altLang="zh-CN" sz="2000" b="1" dirty="0">
                <a:solidFill>
                  <a:srgbClr val="006600"/>
                </a:solidFill>
                <a:latin typeface="方正姚体" panose="02010601030101010101" pitchFamily="2" charset="-122"/>
                <a:ea typeface="方正姚体" panose="02010601030101010101" pitchFamily="2" charset="-122"/>
              </a:endParaRPr>
            </a:p>
          </p:txBody>
        </p:sp>
      </p:grpSp>
      <p:sp>
        <p:nvSpPr>
          <p:cNvPr id="224270" name="Text Box 14"/>
          <p:cNvSpPr txBox="1">
            <a:spLocks noChangeArrowheads="1"/>
          </p:cNvSpPr>
          <p:nvPr/>
        </p:nvSpPr>
        <p:spPr bwMode="auto">
          <a:xfrm>
            <a:off x="684213" y="800100"/>
            <a:ext cx="640873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a:spcBef>
                <a:spcPct val="7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方正姚体" panose="02010601030101010101" pitchFamily="2" charset="-122"/>
                <a:cs typeface="+mn-cs"/>
              </a:rPr>
              <a:t>FOLLOW</a:t>
            </a:r>
            <a:r>
              <a:rPr kumimoji="0" lang="zh-CN" altLang="en-US" sz="2000" b="1" kern="1200" cap="none" spc="0" normalizeH="0" baseline="0" noProof="0">
                <a:solidFill>
                  <a:srgbClr val="660033"/>
                </a:solidFill>
                <a:latin typeface="宋体" panose="02010600030101010101" pitchFamily="2" charset="-122"/>
                <a:ea typeface="宋体" panose="02010600030101010101" pitchFamily="2" charset="-122"/>
                <a:cs typeface="+mn-cs"/>
              </a:rPr>
              <a:t>集的构造：</a:t>
            </a:r>
            <a:endParaRPr kumimoji="0" lang="zh-CN" altLang="en-US"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4271" name="Text Box 15"/>
          <p:cNvSpPr txBox="1">
            <a:spLocks noChangeArrowheads="1"/>
          </p:cNvSpPr>
          <p:nvPr/>
        </p:nvSpPr>
        <p:spPr bwMode="auto">
          <a:xfrm>
            <a:off x="4284663" y="5949950"/>
            <a:ext cx="4608513" cy="4619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0" fontAlgn="base" latinLnBrk="0" hangingPunct="0">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FIRST(T</a:t>
            </a:r>
            <a:r>
              <a:rPr kumimoji="0"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方正姚体" panose="02010601030101010101" pitchFamily="2" charset="-122"/>
                <a:cs typeface="+mn-cs"/>
              </a:rPr>
              <a:t>’</a:t>
            </a: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 = { * , </a:t>
            </a:r>
            <a:r>
              <a:rPr kumimoji="0" lang="el-GR"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ε</a:t>
            </a: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a:t>
            </a:r>
            <a:endPar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endParaRPr>
          </a:p>
        </p:txBody>
      </p:sp>
      <p:sp>
        <p:nvSpPr>
          <p:cNvPr id="224272" name="Text Box 16"/>
          <p:cNvSpPr txBox="1">
            <a:spLocks noChangeArrowheads="1"/>
          </p:cNvSpPr>
          <p:nvPr/>
        </p:nvSpPr>
        <p:spPr bwMode="auto">
          <a:xfrm>
            <a:off x="0" y="5949950"/>
            <a:ext cx="4500563" cy="46196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l" defTabSz="914400" rtl="0" eaLnBrk="0" fontAlgn="base" latinLnBrk="0" hangingPunct="0">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FIRST(E</a:t>
            </a:r>
            <a:r>
              <a:rPr kumimoji="0" lang="en-US" altLang="zh-CN" sz="2400" b="1" i="0" u="none" strike="noStrike" kern="1200" cap="none" spc="0" normalizeH="0" baseline="0" noProof="0" dirty="0">
                <a:ln>
                  <a:noFill/>
                </a:ln>
                <a:solidFill>
                  <a:srgbClr val="000066"/>
                </a:solidFill>
                <a:effectLst/>
                <a:uLnTx/>
                <a:uFillTx/>
                <a:latin typeface="宋体" panose="02010600030101010101" pitchFamily="2" charset="-122"/>
                <a:ea typeface="方正姚体" panose="02010601030101010101" pitchFamily="2" charset="-122"/>
                <a:cs typeface="+mn-cs"/>
              </a:rPr>
              <a:t>’</a:t>
            </a: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 = { + , </a:t>
            </a:r>
            <a:r>
              <a:rPr kumimoji="0" lang="el-GR"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ε</a:t>
            </a:r>
            <a:r>
              <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rPr>
              <a:t>}</a:t>
            </a:r>
            <a:endParaRPr kumimoji="0" lang="en-US" altLang="zh-CN" sz="2400" b="1" i="0" u="none" strike="noStrike" kern="1200" cap="none" spc="0" normalizeH="0" baseline="0" noProof="0" dirty="0">
              <a:ln>
                <a:noFill/>
              </a:ln>
              <a:solidFill>
                <a:srgbClr val="000066"/>
              </a:solidFill>
              <a:effectLst/>
              <a:uLnTx/>
              <a:uFillTx/>
              <a:latin typeface="方正姚体" panose="02010601030101010101" pitchFamily="2" charset="-122"/>
              <a:ea typeface="方正姚体" panose="02010601030101010101" pitchFamily="2" charset="-122"/>
              <a:cs typeface="+mn-cs"/>
            </a:endParaRPr>
          </a:p>
        </p:txBody>
      </p:sp>
      <p:sp>
        <p:nvSpPr>
          <p:cNvPr id="224273" name="Line 17"/>
          <p:cNvSpPr/>
          <p:nvPr/>
        </p:nvSpPr>
        <p:spPr>
          <a:xfrm>
            <a:off x="4500563" y="1989138"/>
            <a:ext cx="1439862" cy="3311525"/>
          </a:xfrm>
          <a:prstGeom prst="line">
            <a:avLst/>
          </a:prstGeom>
          <a:ln w="38100" cap="flat" cmpd="dbl">
            <a:solidFill>
              <a:srgbClr val="000099"/>
            </a:solidFill>
            <a:prstDash val="solid"/>
            <a:headEnd type="none" w="med" len="med"/>
            <a:tailEnd type="stealth" w="med" len="lg"/>
          </a:ln>
        </p:spPr>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4270"/>
                                        </p:tgtEl>
                                        <p:attrNameLst>
                                          <p:attrName>style.visibility</p:attrName>
                                        </p:attrNameLst>
                                      </p:cBhvr>
                                      <p:to>
                                        <p:strVal val="visible"/>
                                      </p:to>
                                    </p:set>
                                    <p:animEffect transition="in" filter="slide(fromBottom)">
                                      <p:cBhvr>
                                        <p:cTn id="7" dur="500"/>
                                        <p:tgtEl>
                                          <p:spTgt spid="224270"/>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nodeType="clickEffect">
                                  <p:stCondLst>
                                    <p:cond delay="0"/>
                                  </p:stCondLst>
                                  <p:childTnLst>
                                    <p:set>
                                      <p:cBhvr>
                                        <p:cTn id="11" dur="1" fill="hold">
                                          <p:stCondLst>
                                            <p:cond delay="0"/>
                                          </p:stCondLst>
                                        </p:cTn>
                                        <p:tgtEl>
                                          <p:spTgt spid="224267"/>
                                        </p:tgtEl>
                                        <p:attrNameLst>
                                          <p:attrName>style.visibility</p:attrName>
                                        </p:attrNameLst>
                                      </p:cBhvr>
                                      <p:to>
                                        <p:strVal val="visible"/>
                                      </p:to>
                                    </p:set>
                                    <p:anim from="(-#ppt_w/2)" to="(#ppt_x)" calcmode="lin" valueType="num">
                                      <p:cBhvr>
                                        <p:cTn id="12" dur="600" fill="hold">
                                          <p:stCondLst>
                                            <p:cond delay="0"/>
                                          </p:stCondLst>
                                        </p:cTn>
                                        <p:tgtEl>
                                          <p:spTgt spid="224267"/>
                                        </p:tgtEl>
                                        <p:attrNameLst>
                                          <p:attrName>ppt_x</p:attrName>
                                        </p:attrNameLst>
                                      </p:cBhvr>
                                    </p:anim>
                                    <p:anim from="0" to="-1.0" calcmode="lin" valueType="num">
                                      <p:cBhvr>
                                        <p:cTn id="13" dur="200" decel="50000" autoRev="1" fill="hold">
                                          <p:stCondLst>
                                            <p:cond delay="600"/>
                                          </p:stCondLst>
                                        </p:cTn>
                                        <p:tgtEl>
                                          <p:spTgt spid="224267"/>
                                        </p:tgtEl>
                                        <p:attrNameLst>
                                          <p:attrName>xshear</p:attrName>
                                        </p:attrNameLst>
                                      </p:cBhvr>
                                    </p:anim>
                                    <p:animScale>
                                      <p:cBhvr>
                                        <p:cTn id="14" dur="200" decel="100000" autoRev="1" fill="hold">
                                          <p:stCondLst>
                                            <p:cond delay="600"/>
                                          </p:stCondLst>
                                        </p:cTn>
                                        <p:tgtEl>
                                          <p:spTgt spid="224267"/>
                                        </p:tgtEl>
                                      </p:cBhvr>
                                      <p:from x="100000" y="100000"/>
                                      <p:to x="80000" y="100000"/>
                                    </p:animScale>
                                    <p:anim by="(#ppt_h/3+#ppt_w*0.1)" calcmode="lin" valueType="num">
                                      <p:cBhvr additive="sum">
                                        <p:cTn id="15" dur="200" decel="100000" autoRev="1" fill="hold">
                                          <p:stCondLst>
                                            <p:cond delay="600"/>
                                          </p:stCondLst>
                                        </p:cTn>
                                        <p:tgtEl>
                                          <p:spTgt spid="224267"/>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224263"/>
                                        </p:tgtEl>
                                        <p:attrNameLst>
                                          <p:attrName>style.visibility</p:attrName>
                                        </p:attrNameLst>
                                      </p:cBhvr>
                                      <p:to>
                                        <p:strVal val="visible"/>
                                      </p:to>
                                    </p:set>
                                    <p:anim calcmode="discrete" valueType="clr">
                                      <p:cBhvr override="childStyle">
                                        <p:cTn id="20" dur="80"/>
                                        <p:tgtEl>
                                          <p:spTgt spid="224263"/>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24263"/>
                                        </p:tgtEl>
                                        <p:attrNameLst>
                                          <p:attrName>fillcolor</p:attrName>
                                        </p:attrNameLst>
                                      </p:cBhvr>
                                      <p:tavLst>
                                        <p:tav tm="0">
                                          <p:val>
                                            <p:clrVal>
                                              <a:schemeClr val="accent2"/>
                                            </p:clrVal>
                                          </p:val>
                                        </p:tav>
                                        <p:tav tm="50000">
                                          <p:val>
                                            <p:clrVal>
                                              <a:schemeClr val="hlink"/>
                                            </p:clrVal>
                                          </p:val>
                                        </p:tav>
                                      </p:tavLst>
                                    </p:anim>
                                    <p:set>
                                      <p:cBhvr>
                                        <p:cTn id="22" dur="80"/>
                                        <p:tgtEl>
                                          <p:spTgt spid="224263"/>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xit" presetSubtype="0" fill="hold" grpId="1" nodeType="clickEffect">
                                  <p:stCondLst>
                                    <p:cond delay="0"/>
                                  </p:stCondLst>
                                  <p:iterate type="lt">
                                    <p:tmPct val="50000"/>
                                  </p:iterate>
                                  <p:childTnLst>
                                    <p:anim calcmode="discrete" valueType="clr">
                                      <p:cBhvr override="childStyle">
                                        <p:cTn id="26" dur="80"/>
                                        <p:tgtEl>
                                          <p:spTgt spid="224263"/>
                                        </p:tgtEl>
                                        <p:attrNameLst>
                                          <p:attrName>style.color</p:attrName>
                                        </p:attrNameLst>
                                      </p:cBhvr>
                                      <p:tavLst>
                                        <p:tav tm="0">
                                          <p:val>
                                            <p:clrVal>
                                              <a:schemeClr val="hlink"/>
                                            </p:clrVal>
                                          </p:val>
                                        </p:tav>
                                        <p:tav tm="50000">
                                          <p:val>
                                            <p:clrVal>
                                              <a:schemeClr val="accent2"/>
                                            </p:clrVal>
                                          </p:val>
                                        </p:tav>
                                      </p:tavLst>
                                    </p:anim>
                                    <p:anim calcmode="discrete" valueType="clr">
                                      <p:cBhvr>
                                        <p:cTn id="27" dur="80"/>
                                        <p:tgtEl>
                                          <p:spTgt spid="224263"/>
                                        </p:tgtEl>
                                        <p:attrNameLst>
                                          <p:attrName>fillcolor</p:attrName>
                                        </p:attrNameLst>
                                      </p:cBhvr>
                                      <p:tavLst>
                                        <p:tav tm="0">
                                          <p:val>
                                            <p:clrVal>
                                              <a:schemeClr val="hlink"/>
                                            </p:clrVal>
                                          </p:val>
                                        </p:tav>
                                        <p:tav tm="50000">
                                          <p:val>
                                            <p:clrVal>
                                              <a:schemeClr val="accent2"/>
                                            </p:clrVal>
                                          </p:val>
                                        </p:tav>
                                      </p:tavLst>
                                    </p:anim>
                                    <p:set>
                                      <p:cBhvr>
                                        <p:cTn id="28" dur="80"/>
                                        <p:tgtEl>
                                          <p:spTgt spid="224263"/>
                                        </p:tgtEl>
                                        <p:attrNameLst>
                                          <p:attrName>fill.type</p:attrName>
                                        </p:attrNameLst>
                                      </p:cBhvr>
                                      <p:to>
                                        <p:strVal val="solid"/>
                                      </p:to>
                                    </p:set>
                                    <p:set>
                                      <p:cBhvr>
                                        <p:cTn id="29" dur="1" fill="hold">
                                          <p:stCondLst>
                                            <p:cond delay="79"/>
                                          </p:stCondLst>
                                        </p:cTn>
                                        <p:tgtEl>
                                          <p:spTgt spid="224263"/>
                                        </p:tgtEl>
                                        <p:attrNameLst>
                                          <p:attrName>style.visibility</p:attrName>
                                        </p:attrNameLst>
                                      </p:cBhvr>
                                      <p:to>
                                        <p:strVal val="hidden"/>
                                      </p:to>
                                    </p:set>
                                  </p:childTnLst>
                                </p:cTn>
                              </p:par>
                            </p:childTnLst>
                          </p:cTn>
                        </p:par>
                        <p:par>
                          <p:cTn id="30" fill="hold">
                            <p:stCondLst>
                              <p:cond delay="599"/>
                            </p:stCondLst>
                            <p:childTnLst>
                              <p:par>
                                <p:cTn id="31" presetID="12" presetClass="entr" presetSubtype="2" fill="hold" nodeType="afterEffect">
                                  <p:stCondLst>
                                    <p:cond delay="0"/>
                                  </p:stCondLst>
                                  <p:childTnLst>
                                    <p:set>
                                      <p:cBhvr>
                                        <p:cTn id="32" dur="1" fill="hold">
                                          <p:stCondLst>
                                            <p:cond delay="0"/>
                                          </p:stCondLst>
                                        </p:cTn>
                                        <p:tgtEl>
                                          <p:spTgt spid="224264"/>
                                        </p:tgtEl>
                                        <p:attrNameLst>
                                          <p:attrName>style.visibility</p:attrName>
                                        </p:attrNameLst>
                                      </p:cBhvr>
                                      <p:to>
                                        <p:strVal val="visible"/>
                                      </p:to>
                                    </p:set>
                                    <p:animEffect transition="in" filter="slide(fromRight)">
                                      <p:cBhvr>
                                        <p:cTn id="33" dur="500"/>
                                        <p:tgtEl>
                                          <p:spTgt spid="224264"/>
                                        </p:tgtEl>
                                      </p:cBhvr>
                                    </p:animEffect>
                                  </p:childTnLst>
                                </p:cTn>
                              </p:par>
                            </p:childTnLst>
                          </p:cTn>
                        </p:par>
                        <p:par>
                          <p:cTn id="34" fill="hold">
                            <p:stCondLst>
                              <p:cond delay="1099"/>
                            </p:stCondLst>
                            <p:childTnLst>
                              <p:par>
                                <p:cTn id="35" presetID="12" presetClass="entr" presetSubtype="4" fill="hold" grpId="0" nodeType="afterEffect">
                                  <p:stCondLst>
                                    <p:cond delay="0"/>
                                  </p:stCondLst>
                                  <p:childTnLst>
                                    <p:set>
                                      <p:cBhvr>
                                        <p:cTn id="36" dur="1" fill="hold">
                                          <p:stCondLst>
                                            <p:cond delay="0"/>
                                          </p:stCondLst>
                                        </p:cTn>
                                        <p:tgtEl>
                                          <p:spTgt spid="224272"/>
                                        </p:tgtEl>
                                        <p:attrNameLst>
                                          <p:attrName>style.visibility</p:attrName>
                                        </p:attrNameLst>
                                      </p:cBhvr>
                                      <p:to>
                                        <p:strVal val="visible"/>
                                      </p:to>
                                    </p:set>
                                    <p:animEffect transition="in" filter="slide(fromBottom)">
                                      <p:cBhvr>
                                        <p:cTn id="37" dur="500"/>
                                        <p:tgtEl>
                                          <p:spTgt spid="224272"/>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224271"/>
                                        </p:tgtEl>
                                        <p:attrNameLst>
                                          <p:attrName>style.visibility</p:attrName>
                                        </p:attrNameLst>
                                      </p:cBhvr>
                                      <p:to>
                                        <p:strVal val="visible"/>
                                      </p:to>
                                    </p:set>
                                    <p:animEffect transition="in" filter="slide(fromBottom)">
                                      <p:cBhvr>
                                        <p:cTn id="40" dur="500"/>
                                        <p:tgtEl>
                                          <p:spTgt spid="224271"/>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224273"/>
                                        </p:tgtEl>
                                        <p:attrNameLst>
                                          <p:attrName>style.visibility</p:attrName>
                                        </p:attrNameLst>
                                      </p:cBhvr>
                                      <p:to>
                                        <p:strVal val="visible"/>
                                      </p:to>
                                    </p:set>
                                    <p:animEffect transition="in" filter="strips(downLeft)">
                                      <p:cBhvr>
                                        <p:cTn id="45" dur="500"/>
                                        <p:tgtEl>
                                          <p:spTgt spid="22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p:bldP spid="224263" grpId="1"/>
      <p:bldP spid="224270" grpId="0"/>
      <p:bldP spid="224271" grpId="0"/>
      <p:bldP spid="22427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225284" name="Text Box 4"/>
          <p:cNvSpPr txBox="1">
            <a:spLocks noChangeArrowheads="1"/>
          </p:cNvSpPr>
          <p:nvPr/>
        </p:nvSpPr>
        <p:spPr bwMode="auto">
          <a:xfrm>
            <a:off x="827088" y="5984875"/>
            <a:ext cx="410368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000" b="1" kern="1200" cap="none" spc="0" normalizeH="0" baseline="0" noProof="0">
                <a:solidFill>
                  <a:srgbClr val="660033"/>
                </a:solidFill>
                <a:latin typeface="Arial" panose="020B0604020202020204" pitchFamily="34" charset="0"/>
                <a:ea typeface="宋体" panose="02010600030101010101" pitchFamily="2" charset="-122"/>
                <a:cs typeface="+mn-cs"/>
              </a:rPr>
              <a:t>即 </a:t>
            </a: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FOLLOW( F ) = {  *  ,    ,     ,     } </a:t>
            </a:r>
            <a:endPar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endParaRPr>
          </a:p>
        </p:txBody>
      </p:sp>
      <p:grpSp>
        <p:nvGrpSpPr>
          <p:cNvPr id="225285" name="Group 5"/>
          <p:cNvGrpSpPr/>
          <p:nvPr/>
        </p:nvGrpSpPr>
        <p:grpSpPr>
          <a:xfrm>
            <a:off x="4859338" y="434975"/>
            <a:ext cx="4392612" cy="1265238"/>
            <a:chOff x="2880" y="251"/>
            <a:chExt cx="2767" cy="797"/>
          </a:xfrm>
        </p:grpSpPr>
        <p:sp>
          <p:nvSpPr>
            <p:cNvPr id="225286" name="Text Box 6"/>
            <p:cNvSpPr txBox="1">
              <a:spLocks noChangeArrowheads="1"/>
            </p:cNvSpPr>
            <p:nvPr/>
          </p:nvSpPr>
          <p:spPr bwMode="auto">
            <a:xfrm>
              <a:off x="2880" y="251"/>
              <a:ext cx="2767" cy="797"/>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79705">
                <a:defRPr>
                  <a:solidFill>
                    <a:schemeClr val="tx1"/>
                  </a:solidFill>
                  <a:latin typeface="Arial" panose="020B0604020202020204" pitchFamily="34" charset="0"/>
                  <a:ea typeface="宋体" panose="02010600030101010101" pitchFamily="2" charset="-122"/>
                </a:defRPr>
              </a:lvl2pPr>
              <a:lvl3pPr indent="-555625">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914400" marR="0" lvl="2" indent="-555625" algn="l" defTabSz="914400" rtl="0" eaLnBrk="1" fontAlgn="base" latinLnBrk="0" hangingPunct="1">
                <a:lnSpc>
                  <a:spcPct val="100000"/>
                </a:lnSpc>
                <a:spcBef>
                  <a:spcPct val="50000"/>
                </a:spcBef>
                <a:spcAft>
                  <a:spcPct val="0"/>
                </a:spcAft>
                <a:buClrTx/>
                <a:buSzTx/>
                <a:buFontTx/>
                <a:buNone/>
                <a:defRPr/>
              </a:pP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③</a:t>
              </a:r>
              <a:r>
                <a:rPr kumimoji="0" lang="zh-CN" altLang="en-US"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若有</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A-&gt;</a:t>
              </a: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α</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B</a:t>
              </a:r>
              <a:r>
                <a:rPr kumimoji="0" lang="zh-CN" altLang="en-US"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，或 </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A-&gt;</a:t>
              </a: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α</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B</a:t>
              </a: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β</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 </a:t>
              </a:r>
              <a:r>
                <a:rPr kumimoji="0" lang="zh-CN" altLang="en-US"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且</a:t>
              </a: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ε∈</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FIRST(</a:t>
              </a:r>
              <a:r>
                <a:rPr kumimoji="0" lang="el-GR"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β</a:t>
              </a: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a:t>
              </a:r>
              <a:r>
                <a:rPr kumimoji="0" lang="zh-CN" altLang="en-US"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则</a:t>
              </a:r>
              <a:endParaRPr kumimoji="0" lang="zh-CN" altLang="en-US"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endParaRPr>
            </a:p>
            <a:p>
              <a:pPr marL="914400" marR="0" lvl="2" indent="-555625" algn="l" defTabSz="914400" rtl="0" eaLnBrk="1" fontAlgn="base" latinLnBrk="0" hangingPunct="1">
                <a:lnSpc>
                  <a:spcPct val="100000"/>
                </a:lnSpc>
                <a:spcBef>
                  <a:spcPct val="50000"/>
                </a:spcBef>
                <a:spcAft>
                  <a:spcPct val="0"/>
                </a:spcAft>
                <a:buClrTx/>
                <a:buSzTx/>
                <a:buFontTx/>
                <a:buNone/>
                <a:defRPr/>
              </a:pPr>
              <a:r>
                <a:rPr kumimoji="0" lang="en-US" altLang="zh-CN"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rPr>
                <a:t>FOLLOW(B)     FOLLOW(A)</a:t>
              </a:r>
              <a:endParaRPr kumimoji="0" lang="en-US" altLang="el-GR" sz="2200" b="1" i="0" u="none" strike="noStrike" kern="1200" cap="none" spc="0" normalizeH="0" baseline="0" noProof="0" smtClean="0">
                <a:ln>
                  <a:noFill/>
                </a:ln>
                <a:solidFill>
                  <a:srgbClr val="000066"/>
                </a:solidFill>
                <a:effectLst/>
                <a:uLnTx/>
                <a:uFillTx/>
                <a:latin typeface="方正姚体" panose="02010601030101010101" pitchFamily="2" charset="-122"/>
                <a:ea typeface="方正姚体" panose="02010601030101010101" pitchFamily="2" charset="-122"/>
                <a:cs typeface="+mn-cs"/>
              </a:endParaRPr>
            </a:p>
          </p:txBody>
        </p:sp>
        <p:graphicFrame>
          <p:nvGraphicFramePr>
            <p:cNvPr id="89115" name="Object 7"/>
            <p:cNvGraphicFramePr>
              <a:graphicFrameLocks noChangeAspect="1"/>
            </p:cNvGraphicFramePr>
            <p:nvPr/>
          </p:nvGraphicFramePr>
          <p:xfrm>
            <a:off x="4027" y="845"/>
            <a:ext cx="168" cy="128"/>
          </p:xfrm>
          <a:graphic>
            <a:graphicData uri="http://schemas.openxmlformats.org/presentationml/2006/ole">
              <mc:AlternateContent xmlns:mc="http://schemas.openxmlformats.org/markup-compatibility/2006">
                <mc:Choice xmlns:v="urn:schemas-microsoft-com:vml" Requires="v">
                  <p:oleObj spid="_x0000_s3077" name="" r:id="rId1" imgW="266700" imgH="203200" progId="Equation.3">
                    <p:embed/>
                  </p:oleObj>
                </mc:Choice>
                <mc:Fallback>
                  <p:oleObj name="" r:id="rId1" imgW="266700" imgH="203200" progId="Equation.3">
                    <p:embed/>
                    <p:pic>
                      <p:nvPicPr>
                        <p:cNvPr id="0" name="图片 3076"/>
                        <p:cNvPicPr/>
                        <p:nvPr/>
                      </p:nvPicPr>
                      <p:blipFill>
                        <a:blip r:embed="rId2"/>
                        <a:stretch>
                          <a:fillRect/>
                        </a:stretch>
                      </p:blipFill>
                      <p:spPr>
                        <a:xfrm>
                          <a:off x="4027" y="845"/>
                          <a:ext cx="168" cy="128"/>
                        </a:xfrm>
                        <a:prstGeom prst="rect">
                          <a:avLst/>
                        </a:prstGeom>
                        <a:noFill/>
                        <a:ln w="38100">
                          <a:noFill/>
                          <a:miter/>
                        </a:ln>
                      </p:spPr>
                    </p:pic>
                  </p:oleObj>
                </mc:Fallback>
              </mc:AlternateContent>
            </a:graphicData>
          </a:graphic>
        </p:graphicFrame>
      </p:grpSp>
      <p:grpSp>
        <p:nvGrpSpPr>
          <p:cNvPr id="225288" name="Group 8"/>
          <p:cNvGrpSpPr/>
          <p:nvPr/>
        </p:nvGrpSpPr>
        <p:grpSpPr>
          <a:xfrm>
            <a:off x="5148263" y="3357563"/>
            <a:ext cx="3924300" cy="1655762"/>
            <a:chOff x="2925" y="3110"/>
            <a:chExt cx="2744" cy="1363"/>
          </a:xfrm>
        </p:grpSpPr>
        <p:pic>
          <p:nvPicPr>
            <p:cNvPr id="89112" name="Picture 9"/>
            <p:cNvPicPr>
              <a:picLocks noChangeAspect="1"/>
            </p:cNvPicPr>
            <p:nvPr/>
          </p:nvPicPr>
          <p:blipFill>
            <a:blip r:embed="rId3"/>
            <a:stretch>
              <a:fillRect/>
            </a:stretch>
          </p:blipFill>
          <p:spPr>
            <a:xfrm>
              <a:off x="3107" y="3110"/>
              <a:ext cx="2562" cy="1363"/>
            </a:xfrm>
            <a:prstGeom prst="rect">
              <a:avLst/>
            </a:prstGeom>
            <a:noFill/>
            <a:ln w="9525">
              <a:noFill/>
            </a:ln>
          </p:spPr>
        </p:pic>
        <p:sp>
          <p:nvSpPr>
            <p:cNvPr id="225290" name="Text Box 10"/>
            <p:cNvSpPr txBox="1">
              <a:spLocks noChangeArrowheads="1"/>
            </p:cNvSpPr>
            <p:nvPr/>
          </p:nvSpPr>
          <p:spPr bwMode="auto">
            <a:xfrm>
              <a:off x="2925" y="3245"/>
              <a:ext cx="2677" cy="1030"/>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79705">
                <a:defRPr>
                  <a:solidFill>
                    <a:schemeClr val="tx1"/>
                  </a:solidFill>
                  <a:latin typeface="Arial" panose="020B0604020202020204" pitchFamily="34" charset="0"/>
                  <a:ea typeface="宋体" panose="02010600030101010101" pitchFamily="2" charset="-122"/>
                </a:defRPr>
              </a:lvl2pPr>
              <a:lvl3pPr marL="358775">
                <a:defRPr>
                  <a:solidFill>
                    <a:schemeClr val="tx1"/>
                  </a:solidFill>
                  <a:latin typeface="Arial" panose="020B0604020202020204" pitchFamily="34" charset="0"/>
                  <a:ea typeface="宋体" panose="02010600030101010101" pitchFamily="2" charset="-122"/>
                </a:defRPr>
              </a:lvl3pPr>
              <a:lvl4pPr marL="53848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38480" marR="0" lvl="3"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smtClean="0">
                  <a:ln>
                    <a:noFill/>
                  </a:ln>
                  <a:solidFill>
                    <a:srgbClr val="660033"/>
                  </a:solidFill>
                  <a:effectLst/>
                  <a:uLnTx/>
                  <a:uFillTx/>
                  <a:latin typeface="Arial" panose="020B0604020202020204" pitchFamily="34" charset="0"/>
                  <a:ea typeface="宋体" panose="02010600030101010101" pitchFamily="2" charset="-122"/>
                  <a:cs typeface="+mn-cs"/>
                </a:rPr>
                <a:t>FOLLOW( E ) = { ) , $ } </a:t>
              </a:r>
              <a:endParaRPr kumimoji="0" lang="en-US" altLang="zh-CN" sz="2000" b="1" i="0" u="none" strike="noStrike" kern="1200" cap="none" spc="0" normalizeH="0" baseline="0" noProof="0" smtClean="0">
                <a:ln>
                  <a:noFill/>
                </a:ln>
                <a:solidFill>
                  <a:srgbClr val="660033"/>
                </a:solidFill>
                <a:effectLst/>
                <a:uLnTx/>
                <a:uFillTx/>
                <a:latin typeface="Arial" panose="020B0604020202020204" pitchFamily="34" charset="0"/>
                <a:ea typeface="宋体" panose="02010600030101010101" pitchFamily="2" charset="-122"/>
                <a:cs typeface="+mn-cs"/>
              </a:endParaRPr>
            </a:p>
            <a:p>
              <a:pPr marL="179705" marR="0" lvl="1"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smtClean="0">
                  <a:ln>
                    <a:noFill/>
                  </a:ln>
                  <a:solidFill>
                    <a:srgbClr val="660033"/>
                  </a:solidFill>
                  <a:effectLst/>
                  <a:uLnTx/>
                  <a:uFillTx/>
                  <a:latin typeface="Arial" panose="020B0604020202020204" pitchFamily="34" charset="0"/>
                  <a:ea typeface="宋体" panose="02010600030101010101" pitchFamily="2" charset="-122"/>
                  <a:cs typeface="+mn-cs"/>
                </a:rPr>
                <a:t>     FOLLOW( T )  = { + }</a:t>
              </a:r>
              <a:endParaRPr kumimoji="0" lang="en-US" altLang="zh-CN" sz="2000" b="1" i="0" u="none" strike="noStrike" kern="1200" cap="none" spc="0" normalizeH="0" baseline="0" noProof="0" smtClean="0">
                <a:ln>
                  <a:noFill/>
                </a:ln>
                <a:solidFill>
                  <a:srgbClr val="660033"/>
                </a:solidFill>
                <a:effectLst/>
                <a:uLnTx/>
                <a:uFillTx/>
                <a:latin typeface="方正姚体" panose="02010601030101010101" pitchFamily="2" charset="-122"/>
                <a:ea typeface="宋体" panose="02010600030101010101" pitchFamily="2" charset="-122"/>
                <a:cs typeface="+mn-cs"/>
              </a:endParaRPr>
            </a:p>
            <a:p>
              <a:pPr marL="179705" marR="0" lvl="1" indent="0" algn="l" defTabSz="914400" rtl="0" eaLnBrk="1" fontAlgn="base" latinLnBrk="0" hangingPunct="1">
                <a:lnSpc>
                  <a:spcPct val="100000"/>
                </a:lnSpc>
                <a:spcBef>
                  <a:spcPct val="30000"/>
                </a:spcBef>
                <a:spcAft>
                  <a:spcPct val="0"/>
                </a:spcAft>
                <a:buClrTx/>
                <a:buSzTx/>
                <a:buFontTx/>
                <a:buNone/>
                <a:defRPr/>
              </a:pPr>
              <a:r>
                <a:rPr kumimoji="0" lang="en-US" altLang="zh-CN" sz="2000" b="1" i="0" u="none" strike="noStrike" kern="1200" cap="none" spc="0" normalizeH="0" baseline="0" noProof="0" smtClean="0">
                  <a:ln>
                    <a:noFill/>
                  </a:ln>
                  <a:solidFill>
                    <a:srgbClr val="660033"/>
                  </a:solidFill>
                  <a:effectLst/>
                  <a:uLnTx/>
                  <a:uFillTx/>
                  <a:latin typeface="Arial" panose="020B0604020202020204" pitchFamily="34" charset="0"/>
                  <a:ea typeface="宋体" panose="02010600030101010101" pitchFamily="2" charset="-122"/>
                  <a:cs typeface="+mn-cs"/>
                </a:rPr>
                <a:t>     FOLLOW( F ) = { * }</a:t>
              </a:r>
              <a:endParaRPr kumimoji="0" lang="en-US" altLang="zh-CN" sz="2000" b="1" i="0" u="none" strike="noStrike" kern="1200" cap="none" spc="0" normalizeH="0" baseline="0" noProof="0" smtClean="0">
                <a:ln>
                  <a:noFill/>
                </a:ln>
                <a:solidFill>
                  <a:srgbClr val="660033"/>
                </a:solidFill>
                <a:effectLst/>
                <a:uLnTx/>
                <a:uFillTx/>
                <a:latin typeface="方正姚体" panose="02010601030101010101" pitchFamily="2" charset="-122"/>
                <a:ea typeface="方正姚体" panose="02010601030101010101" pitchFamily="2" charset="-122"/>
                <a:cs typeface="+mn-cs"/>
              </a:endParaRPr>
            </a:p>
          </p:txBody>
        </p:sp>
      </p:grpSp>
      <p:sp>
        <p:nvSpPr>
          <p:cNvPr id="225291" name="Text Box 11"/>
          <p:cNvSpPr txBox="1">
            <a:spLocks noChangeArrowheads="1"/>
          </p:cNvSpPr>
          <p:nvPr/>
        </p:nvSpPr>
        <p:spPr bwMode="auto">
          <a:xfrm>
            <a:off x="323850" y="1109663"/>
            <a:ext cx="388778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l-GR" sz="2000" b="1" kern="1200" cap="none" spc="0" normalizeH="0" baseline="0" noProof="0">
                <a:solidFill>
                  <a:srgbClr val="660033"/>
                </a:solidFill>
                <a:latin typeface="宋体" panose="02010600030101010101" pitchFamily="2" charset="-122"/>
                <a:ea typeface="宋体" panose="02010600030101010101" pitchFamily="2" charset="-122"/>
                <a:cs typeface="+mn-cs"/>
              </a:rPr>
              <a:t>由</a:t>
            </a:r>
            <a:r>
              <a:rPr kumimoji="0" lang="el-GR" altLang="zh-CN" sz="2000" b="1" kern="1200" cap="none" spc="0" normalizeH="0" baseline="0" noProof="0">
                <a:solidFill>
                  <a:srgbClr val="660033"/>
                </a:solidFill>
                <a:latin typeface="宋体" panose="02010600030101010101" pitchFamily="2" charset="-122"/>
                <a:ea typeface="宋体" panose="02010600030101010101" pitchFamily="2" charset="-122"/>
                <a:cs typeface="+mn-cs"/>
              </a:rPr>
              <a:t>③</a:t>
            </a:r>
            <a:r>
              <a:rPr kumimoji="0" lang="zh-CN" altLang="el-GR" sz="2000" b="1" kern="1200" cap="none" spc="0" normalizeH="0" baseline="0" noProof="0">
                <a:solidFill>
                  <a:srgbClr val="660033"/>
                </a:solidFill>
                <a:latin typeface="宋体" panose="02010600030101010101" pitchFamily="2" charset="-122"/>
                <a:ea typeface="宋体" panose="02010600030101010101" pitchFamily="2" charset="-122"/>
                <a:cs typeface="+mn-cs"/>
              </a:rPr>
              <a:t>得</a:t>
            </a:r>
            <a:r>
              <a:rPr kumimoji="0" lang="zh-CN" altLang="el-GR" sz="2000" b="1" kern="1200" cap="none" spc="0" normalizeH="0" baseline="0" noProof="0">
                <a:solidFill>
                  <a:srgbClr val="660033"/>
                </a:solidFill>
                <a:latin typeface="方正姚体" panose="02010601030101010101" pitchFamily="2" charset="-122"/>
                <a:ea typeface="方正姚体" panose="02010601030101010101" pitchFamily="2" charset="-122"/>
                <a:cs typeface="+mn-cs"/>
              </a:rPr>
              <a:t>：</a:t>
            </a:r>
            <a:endParaRPr kumimoji="0" lang="zh-CN" altLang="en-US" sz="2000" b="1" kern="1200" cap="none" spc="0" normalizeH="0" baseline="0" noProof="0">
              <a:solidFill>
                <a:srgbClr val="660033"/>
              </a:solidFill>
              <a:latin typeface="方正姚体" panose="02010601030101010101" pitchFamily="2" charset="-122"/>
              <a:ea typeface="方正姚体" panose="02010601030101010101" pitchFamily="2" charset="-122"/>
              <a:cs typeface="+mn-cs"/>
            </a:endParaRPr>
          </a:p>
        </p:txBody>
      </p:sp>
      <p:sp>
        <p:nvSpPr>
          <p:cNvPr id="225292" name="Text Box 12"/>
          <p:cNvSpPr txBox="1">
            <a:spLocks noChangeArrowheads="1"/>
          </p:cNvSpPr>
          <p:nvPr/>
        </p:nvSpPr>
        <p:spPr bwMode="auto">
          <a:xfrm>
            <a:off x="323850" y="1614488"/>
            <a:ext cx="662463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E  </a:t>
            </a:r>
            <a:r>
              <a:rPr kumimoji="0" lang="en-US" altLang="zh-CN" sz="2000" b="1" kern="1200" cap="none" spc="0" normalizeH="0" baseline="0" noProof="0">
                <a:solidFill>
                  <a:srgbClr val="006600"/>
                </a:solidFill>
                <a:latin typeface="宋体" panose="02010600030101010101" pitchFamily="2" charset="-122"/>
                <a:ea typeface="方正姚体" panose="02010601030101010101" pitchFamily="2" charset="-122"/>
                <a:cs typeface="+mn-cs"/>
              </a:rPr>
              <a:t>—</a:t>
            </a:r>
            <a:r>
              <a:rPr kumimoji="0" lang="zh-CN" altLang="en-US"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 </a:t>
            </a:r>
            <a:r>
              <a:rPr kumimoji="0" lang="en-US" altLang="zh-CN"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TE′</a:t>
            </a:r>
            <a:r>
              <a:rPr kumimoji="0" lang="zh-CN" altLang="en-US" sz="2000" b="1" kern="1200" cap="none" spc="0" normalizeH="0" baseline="0" noProof="0">
                <a:solidFill>
                  <a:srgbClr val="006600"/>
                </a:solidFill>
                <a:latin typeface="宋体" panose="02010600030101010101" pitchFamily="2" charset="-122"/>
                <a:ea typeface="宋体" panose="02010600030101010101" pitchFamily="2" charset="-122"/>
                <a:cs typeface="+mn-cs"/>
              </a:rPr>
              <a:t>得 </a:t>
            </a:r>
            <a:r>
              <a:rPr kumimoji="0" lang="en-US" altLang="zh-CN" sz="2000" b="1" kern="1200" cap="none" spc="0" normalizeH="0" baseline="0" noProof="0">
                <a:solidFill>
                  <a:srgbClr val="006600"/>
                </a:solidFill>
                <a:latin typeface="Arial" panose="020B0604020202020204" pitchFamily="34" charset="0"/>
                <a:ea typeface="宋体" panose="02010600030101010101" pitchFamily="2" charset="-122"/>
                <a:cs typeface="+mn-cs"/>
              </a:rPr>
              <a:t>FOLLOW(E) </a:t>
            </a:r>
            <a:r>
              <a:rPr kumimoji="0" lang="el-GR" altLang="zh-CN" sz="2000" b="1" kern="1200" cap="none" spc="0" normalizeH="0" baseline="0" noProof="0">
                <a:solidFill>
                  <a:srgbClr val="006600"/>
                </a:solidFill>
                <a:latin typeface="Arial" panose="020B0604020202020204" pitchFamily="34" charset="0"/>
                <a:ea typeface="宋体" panose="02010600030101010101" pitchFamily="2" charset="-122"/>
                <a:cs typeface="+mn-cs"/>
              </a:rPr>
              <a:t>∈</a:t>
            </a:r>
            <a:r>
              <a:rPr kumimoji="0" lang="en-US" altLang="zh-CN" sz="2000" b="1" kern="1200" cap="none" spc="0" normalizeH="0" baseline="0" noProof="0">
                <a:solidFill>
                  <a:srgbClr val="006600"/>
                </a:solidFill>
                <a:latin typeface="Arial" panose="020B0604020202020204" pitchFamily="34" charset="0"/>
                <a:ea typeface="宋体" panose="02010600030101010101" pitchFamily="2" charset="-122"/>
                <a:cs typeface="+mn-cs"/>
              </a:rPr>
              <a:t> FOLLOW(E’)</a:t>
            </a:r>
            <a:r>
              <a:rPr kumimoji="0" lang="zh-CN" altLang="en-US" sz="2000" b="1" kern="1200" cap="none" spc="0" normalizeH="0" baseline="0" noProof="0">
                <a:solidFill>
                  <a:srgbClr val="006600"/>
                </a:solidFill>
                <a:latin typeface="Arial" panose="020B0604020202020204" pitchFamily="34" charset="0"/>
                <a:ea typeface="宋体" panose="02010600030101010101" pitchFamily="2" charset="-122"/>
                <a:cs typeface="+mn-cs"/>
              </a:rPr>
              <a:t>，</a:t>
            </a:r>
            <a:endParaRPr kumimoji="0" lang="zh-CN" altLang="en-US"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293" name="Text Box 13"/>
          <p:cNvSpPr txBox="1">
            <a:spLocks noChangeArrowheads="1"/>
          </p:cNvSpPr>
          <p:nvPr/>
        </p:nvSpPr>
        <p:spPr bwMode="auto">
          <a:xfrm>
            <a:off x="827088" y="2262188"/>
            <a:ext cx="388778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000" b="1" kern="1200" cap="none" spc="0" normalizeH="0" baseline="0" noProof="0">
                <a:solidFill>
                  <a:srgbClr val="660033"/>
                </a:solidFill>
                <a:latin typeface="Arial" panose="020B0604020202020204" pitchFamily="34" charset="0"/>
                <a:ea typeface="宋体" panose="02010600030101010101" pitchFamily="2" charset="-122"/>
                <a:cs typeface="+mn-cs"/>
              </a:rPr>
              <a:t>即 </a:t>
            </a: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FOLLOW( E ’ ) = {    ,      } </a:t>
            </a:r>
            <a:endPar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endParaRPr>
          </a:p>
        </p:txBody>
      </p:sp>
      <p:sp>
        <p:nvSpPr>
          <p:cNvPr id="225294" name="Text Box 14"/>
          <p:cNvSpPr txBox="1">
            <a:spLocks noChangeArrowheads="1"/>
          </p:cNvSpPr>
          <p:nvPr/>
        </p:nvSpPr>
        <p:spPr bwMode="auto">
          <a:xfrm>
            <a:off x="7669213" y="3486150"/>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295" name="Text Box 15"/>
          <p:cNvSpPr txBox="1">
            <a:spLocks noChangeArrowheads="1"/>
          </p:cNvSpPr>
          <p:nvPr/>
        </p:nvSpPr>
        <p:spPr bwMode="auto">
          <a:xfrm>
            <a:off x="8027988" y="3429000"/>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296" name="Text Box 16"/>
          <p:cNvSpPr txBox="1">
            <a:spLocks noChangeArrowheads="1"/>
          </p:cNvSpPr>
          <p:nvPr/>
        </p:nvSpPr>
        <p:spPr bwMode="auto">
          <a:xfrm>
            <a:off x="323850" y="2909888"/>
            <a:ext cx="7345363"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E  </a:t>
            </a:r>
            <a:r>
              <a:rPr kumimoji="0" lang="en-US" altLang="zh-CN" sz="2000" b="1" kern="1200" cap="none" spc="0" normalizeH="0" baseline="0" noProof="0" dirty="0">
                <a:solidFill>
                  <a:srgbClr val="006600"/>
                </a:solidFill>
                <a:latin typeface="宋体" panose="02010600030101010101" pitchFamily="2" charset="-122"/>
                <a:ea typeface="方正姚体" panose="02010601030101010101" pitchFamily="2" charset="-122"/>
                <a:cs typeface="+mn-cs"/>
              </a:rPr>
              <a:t>—</a:t>
            </a:r>
            <a:r>
              <a:rPr kumimoji="0" lang="zh-CN" altLang="en-US"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 </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TE′</a:t>
            </a:r>
            <a:r>
              <a:rPr kumimoji="0" lang="zh-CN" altLang="en-US" sz="2000" b="1" kern="1200" cap="none" spc="0" normalizeH="0" baseline="0" noProof="0" dirty="0">
                <a:solidFill>
                  <a:srgbClr val="006600"/>
                </a:solidFill>
                <a:latin typeface="宋体" panose="02010600030101010101" pitchFamily="2" charset="-122"/>
                <a:ea typeface="宋体" panose="02010600030101010101" pitchFamily="2" charset="-122"/>
                <a:cs typeface="+mn-cs"/>
              </a:rPr>
              <a:t>且 </a:t>
            </a:r>
            <a:r>
              <a:rPr kumimoji="0" lang="en-US" altLang="zh-CN" sz="2000" b="1" kern="1200" cap="none" spc="0" normalizeH="0" baseline="0" noProof="0" dirty="0">
                <a:solidFill>
                  <a:srgbClr val="006600"/>
                </a:solidFill>
                <a:latin typeface="宋体" panose="02010600030101010101" pitchFamily="2" charset="-122"/>
                <a:ea typeface="宋体" panose="02010600030101010101" pitchFamily="2" charset="-122"/>
                <a:cs typeface="+mn-cs"/>
              </a:rPr>
              <a:t>E’—&gt;</a:t>
            </a:r>
            <a:r>
              <a:rPr kumimoji="0" lang="el-GR"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ε</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 </a:t>
            </a:r>
            <a:r>
              <a:rPr kumimoji="0" lang="zh-CN" altLang="en-US" sz="2000" b="1" kern="1200" cap="none" spc="0" normalizeH="0" baseline="0" noProof="0" dirty="0">
                <a:solidFill>
                  <a:srgbClr val="006600"/>
                </a:solidFill>
                <a:latin typeface="宋体" panose="02010600030101010101" pitchFamily="2" charset="-122"/>
                <a:ea typeface="宋体" panose="02010600030101010101" pitchFamily="2" charset="-122"/>
                <a:cs typeface="+mn-cs"/>
              </a:rPr>
              <a:t>得</a:t>
            </a:r>
            <a:r>
              <a:rPr kumimoji="0" lang="zh-CN" altLang="en-US"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 </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FOLLOW(E) </a:t>
            </a:r>
            <a:r>
              <a:rPr kumimoji="0" lang="el-GR" altLang="zh-CN" sz="2000" b="1" kern="1200" cap="none" spc="0" normalizeH="0" baseline="0" noProof="0" dirty="0">
                <a:solidFill>
                  <a:srgbClr val="006600"/>
                </a:solidFill>
                <a:latin typeface="Arial" panose="020B0604020202020204" pitchFamily="34" charset="0"/>
                <a:ea typeface="宋体" panose="02010600030101010101" pitchFamily="2" charset="-122"/>
                <a:cs typeface="+mn-cs"/>
              </a:rPr>
              <a:t>∈</a:t>
            </a:r>
            <a:r>
              <a:rPr kumimoji="0" lang="en-US" altLang="zh-CN" sz="2000" b="1" kern="1200" cap="none" spc="0" normalizeH="0" baseline="0" noProof="0" dirty="0">
                <a:solidFill>
                  <a:srgbClr val="006600"/>
                </a:solidFill>
                <a:latin typeface="Arial" panose="020B0604020202020204" pitchFamily="34" charset="0"/>
                <a:ea typeface="宋体" panose="02010600030101010101" pitchFamily="2" charset="-122"/>
                <a:cs typeface="+mn-cs"/>
              </a:rPr>
              <a:t> FOLLOW(T)</a:t>
            </a:r>
            <a:r>
              <a:rPr kumimoji="0" lang="zh-CN" altLang="en-US" sz="2000" b="1" kern="1200" cap="none" spc="0" normalizeH="0" baseline="0" noProof="0" dirty="0">
                <a:solidFill>
                  <a:srgbClr val="006600"/>
                </a:solidFill>
                <a:latin typeface="Arial" panose="020B0604020202020204" pitchFamily="34" charset="0"/>
                <a:ea typeface="宋体" panose="02010600030101010101" pitchFamily="2" charset="-122"/>
                <a:cs typeface="+mn-cs"/>
              </a:rPr>
              <a:t>，</a:t>
            </a:r>
            <a:endParaRPr kumimoji="0" lang="zh-CN" altLang="en-US"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225297" name="Text Box 17"/>
          <p:cNvSpPr txBox="1">
            <a:spLocks noChangeArrowheads="1"/>
          </p:cNvSpPr>
          <p:nvPr/>
        </p:nvSpPr>
        <p:spPr bwMode="auto">
          <a:xfrm>
            <a:off x="827088" y="3557588"/>
            <a:ext cx="388778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000" b="1" kern="1200" cap="none" spc="0" normalizeH="0" baseline="0" noProof="0">
                <a:solidFill>
                  <a:srgbClr val="660033"/>
                </a:solidFill>
                <a:latin typeface="Arial" panose="020B0604020202020204" pitchFamily="34" charset="0"/>
                <a:ea typeface="宋体" panose="02010600030101010101" pitchFamily="2" charset="-122"/>
                <a:cs typeface="+mn-cs"/>
              </a:rPr>
              <a:t>即 </a:t>
            </a: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FOLLOW( T )  = { + ,    ,      }</a:t>
            </a:r>
            <a:endPar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endParaRPr>
          </a:p>
        </p:txBody>
      </p:sp>
      <p:sp>
        <p:nvSpPr>
          <p:cNvPr id="225298" name="Text Box 18"/>
          <p:cNvSpPr txBox="1">
            <a:spLocks noChangeArrowheads="1"/>
          </p:cNvSpPr>
          <p:nvPr/>
        </p:nvSpPr>
        <p:spPr bwMode="auto">
          <a:xfrm>
            <a:off x="7740650" y="3500438"/>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299" name="Text Box 19"/>
          <p:cNvSpPr txBox="1">
            <a:spLocks noChangeArrowheads="1"/>
          </p:cNvSpPr>
          <p:nvPr/>
        </p:nvSpPr>
        <p:spPr bwMode="auto">
          <a:xfrm>
            <a:off x="8027988" y="3429000"/>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300" name="Text Box 20"/>
          <p:cNvSpPr txBox="1">
            <a:spLocks noChangeArrowheads="1"/>
          </p:cNvSpPr>
          <p:nvPr/>
        </p:nvSpPr>
        <p:spPr bwMode="auto">
          <a:xfrm>
            <a:off x="323850" y="4062413"/>
            <a:ext cx="662463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T </a:t>
            </a:r>
            <a:r>
              <a:rPr kumimoji="0" lang="en-US" altLang="zh-CN" sz="2000" b="1" kern="1200" cap="none" spc="0" normalizeH="0" baseline="0" noProof="0">
                <a:solidFill>
                  <a:srgbClr val="006600"/>
                </a:solidFill>
                <a:latin typeface="宋体" panose="02010600030101010101" pitchFamily="2" charset="-122"/>
                <a:ea typeface="方正姚体" panose="02010601030101010101" pitchFamily="2" charset="-122"/>
                <a:cs typeface="+mn-cs"/>
              </a:rPr>
              <a:t>—</a:t>
            </a:r>
            <a:r>
              <a:rPr kumimoji="0" lang="zh-CN" altLang="en-US"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 </a:t>
            </a:r>
            <a:r>
              <a:rPr kumimoji="0" lang="en-US" altLang="zh-CN"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FT′</a:t>
            </a:r>
            <a:r>
              <a:rPr kumimoji="0" lang="zh-CN" altLang="en-US" sz="2000" b="1" kern="1200" cap="none" spc="0" normalizeH="0" baseline="0" noProof="0">
                <a:solidFill>
                  <a:srgbClr val="006600"/>
                </a:solidFill>
                <a:latin typeface="宋体" panose="02010600030101010101" pitchFamily="2" charset="-122"/>
                <a:ea typeface="宋体" panose="02010600030101010101" pitchFamily="2" charset="-122"/>
                <a:cs typeface="+mn-cs"/>
              </a:rPr>
              <a:t>得 </a:t>
            </a:r>
            <a:r>
              <a:rPr kumimoji="0" lang="en-US" altLang="zh-CN" sz="2000" b="1" kern="1200" cap="none" spc="0" normalizeH="0" baseline="0" noProof="0">
                <a:solidFill>
                  <a:srgbClr val="006600"/>
                </a:solidFill>
                <a:latin typeface="方正姚体" panose="02010601030101010101" pitchFamily="2" charset="-122"/>
                <a:ea typeface="方正姚体" panose="02010601030101010101" pitchFamily="2" charset="-122"/>
                <a:cs typeface="+mn-cs"/>
              </a:rPr>
              <a:t>FOLLOW(T) </a:t>
            </a:r>
            <a:r>
              <a:rPr kumimoji="0" lang="el-GR" altLang="zh-CN" sz="2000" b="1" kern="1200" cap="none" spc="0" normalizeH="0" baseline="0" noProof="0">
                <a:solidFill>
                  <a:srgbClr val="006600"/>
                </a:solidFill>
                <a:latin typeface="Arial" panose="020B0604020202020204" pitchFamily="34" charset="0"/>
                <a:ea typeface="宋体" panose="02010600030101010101" pitchFamily="2" charset="-122"/>
                <a:cs typeface="+mn-cs"/>
              </a:rPr>
              <a:t>∈</a:t>
            </a:r>
            <a:r>
              <a:rPr kumimoji="0" lang="en-US" altLang="zh-CN" sz="2000" b="1" kern="1200" cap="none" spc="0" normalizeH="0" baseline="0" noProof="0">
                <a:solidFill>
                  <a:srgbClr val="006600"/>
                </a:solidFill>
                <a:latin typeface="Arial" panose="020B0604020202020204" pitchFamily="34" charset="0"/>
                <a:ea typeface="宋体" panose="02010600030101010101" pitchFamily="2" charset="-122"/>
                <a:cs typeface="+mn-cs"/>
              </a:rPr>
              <a:t> FOLLOW(T’),</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301" name="Text Box 21"/>
          <p:cNvSpPr txBox="1">
            <a:spLocks noChangeArrowheads="1"/>
          </p:cNvSpPr>
          <p:nvPr/>
        </p:nvSpPr>
        <p:spPr bwMode="auto">
          <a:xfrm>
            <a:off x="827088" y="4760913"/>
            <a:ext cx="3887788"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000" b="1" kern="1200" cap="none" spc="0" normalizeH="0" baseline="0" noProof="0">
                <a:solidFill>
                  <a:srgbClr val="660033"/>
                </a:solidFill>
                <a:latin typeface="Arial" panose="020B0604020202020204" pitchFamily="34" charset="0"/>
                <a:ea typeface="宋体" panose="02010600030101010101" pitchFamily="2" charset="-122"/>
                <a:cs typeface="+mn-cs"/>
              </a:rPr>
              <a:t>即 </a:t>
            </a: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FOLLOW( T  ’ ) = {     ,    ,    } </a:t>
            </a:r>
            <a:endPar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endParaRPr>
          </a:p>
        </p:txBody>
      </p:sp>
      <p:sp>
        <p:nvSpPr>
          <p:cNvPr id="225302" name="Text Box 22"/>
          <p:cNvSpPr txBox="1">
            <a:spLocks noChangeArrowheads="1"/>
          </p:cNvSpPr>
          <p:nvPr/>
        </p:nvSpPr>
        <p:spPr bwMode="auto">
          <a:xfrm>
            <a:off x="323850" y="5445125"/>
            <a:ext cx="7345363" cy="396875"/>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T </a:t>
            </a:r>
            <a:r>
              <a:rPr kumimoji="0" lang="en-US" altLang="zh-CN" sz="2000" b="1" kern="1200" cap="none" spc="0" normalizeH="0" baseline="0" noProof="0" dirty="0">
                <a:solidFill>
                  <a:srgbClr val="006600"/>
                </a:solidFill>
                <a:latin typeface="宋体" panose="02010600030101010101" pitchFamily="2" charset="-122"/>
                <a:ea typeface="方正姚体" panose="02010601030101010101" pitchFamily="2" charset="-122"/>
                <a:cs typeface="+mn-cs"/>
              </a:rPr>
              <a:t>—</a:t>
            </a:r>
            <a:r>
              <a:rPr kumimoji="0" lang="zh-CN" altLang="en-US"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 </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FT′</a:t>
            </a:r>
            <a:r>
              <a:rPr kumimoji="0" lang="zh-CN" altLang="en-US" sz="2000" b="1" kern="1200" cap="none" spc="0" normalizeH="0" baseline="0" noProof="0" dirty="0">
                <a:solidFill>
                  <a:srgbClr val="006600"/>
                </a:solidFill>
                <a:latin typeface="宋体" panose="02010600030101010101" pitchFamily="2" charset="-122"/>
                <a:ea typeface="宋体" panose="02010600030101010101" pitchFamily="2" charset="-122"/>
                <a:cs typeface="+mn-cs"/>
              </a:rPr>
              <a:t>且 </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T</a:t>
            </a:r>
            <a:r>
              <a:rPr kumimoji="0" lang="en-US" altLang="zh-CN" sz="2000" b="1" kern="1200" cap="none" spc="0" normalizeH="0" baseline="0" noProof="0" dirty="0">
                <a:solidFill>
                  <a:srgbClr val="006600"/>
                </a:solidFill>
                <a:latin typeface="宋体" panose="02010600030101010101" pitchFamily="2" charset="-122"/>
                <a:ea typeface="方正姚体" panose="02010601030101010101" pitchFamily="2" charset="-122"/>
                <a:cs typeface="+mn-cs"/>
              </a:rPr>
              <a:t>’—</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&gt; </a:t>
            </a:r>
            <a:r>
              <a:rPr kumimoji="0" lang="el-GR"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ε</a:t>
            </a:r>
            <a:r>
              <a:rPr kumimoji="0" lang="zh-CN" altLang="en-US" sz="2000" b="1" kern="1200" cap="none" spc="0" normalizeH="0" baseline="0" noProof="0" dirty="0">
                <a:solidFill>
                  <a:srgbClr val="006600"/>
                </a:solidFill>
                <a:latin typeface="宋体" panose="02010600030101010101" pitchFamily="2" charset="-122"/>
                <a:ea typeface="宋体" panose="02010600030101010101" pitchFamily="2" charset="-122"/>
                <a:cs typeface="+mn-cs"/>
              </a:rPr>
              <a:t>得 </a:t>
            </a:r>
            <a:r>
              <a:rPr kumimoji="0" lang="en-US" altLang="zh-CN" sz="2000" b="1" kern="1200" cap="none" spc="0" normalizeH="0" baseline="0" noProof="0" dirty="0">
                <a:solidFill>
                  <a:srgbClr val="006600"/>
                </a:solidFill>
                <a:latin typeface="Arial" panose="020B0604020202020204" pitchFamily="34" charset="0"/>
                <a:ea typeface="方正姚体" panose="02010601030101010101" pitchFamily="2" charset="-122"/>
                <a:cs typeface="+mn-cs"/>
              </a:rPr>
              <a:t>FOLLOW(T)</a:t>
            </a:r>
            <a:r>
              <a:rPr kumimoji="0" lang="en-US" altLang="zh-CN" sz="2000" b="1" kern="1200" cap="none" spc="0" normalizeH="0" baseline="0" noProof="0" dirty="0">
                <a:solidFill>
                  <a:srgbClr val="006600"/>
                </a:solidFill>
                <a:latin typeface="方正姚体" panose="02010601030101010101" pitchFamily="2" charset="-122"/>
                <a:ea typeface="方正姚体" panose="02010601030101010101" pitchFamily="2" charset="-122"/>
                <a:cs typeface="+mn-cs"/>
              </a:rPr>
              <a:t> </a:t>
            </a:r>
            <a:r>
              <a:rPr kumimoji="0" lang="el-GR" altLang="zh-CN" sz="2000" b="1" kern="1200" cap="none" spc="0" normalizeH="0" baseline="0" noProof="0" dirty="0">
                <a:solidFill>
                  <a:srgbClr val="006600"/>
                </a:solidFill>
                <a:latin typeface="Arial" panose="020B0604020202020204" pitchFamily="34" charset="0"/>
                <a:ea typeface="宋体" panose="02010600030101010101" pitchFamily="2" charset="-122"/>
                <a:cs typeface="+mn-cs"/>
              </a:rPr>
              <a:t>∈</a:t>
            </a:r>
            <a:r>
              <a:rPr kumimoji="0" lang="en-US" altLang="zh-CN" sz="2000" b="1" kern="1200" cap="none" spc="0" normalizeH="0" baseline="0" noProof="0" dirty="0">
                <a:solidFill>
                  <a:srgbClr val="006600"/>
                </a:solidFill>
                <a:latin typeface="Arial" panose="020B0604020202020204" pitchFamily="34" charset="0"/>
                <a:ea typeface="宋体" panose="02010600030101010101" pitchFamily="2" charset="-122"/>
                <a:cs typeface="+mn-cs"/>
              </a:rPr>
              <a:t> FOLLOW(F),</a:t>
            </a:r>
            <a:endParaRPr kumimoji="0" lang="en-US" altLang="zh-CN" sz="2000" b="1" kern="1200" cap="none" spc="0" normalizeH="0" baseline="0" noProof="0" dirty="0">
              <a:solidFill>
                <a:srgbClr val="006600"/>
              </a:solidFill>
              <a:latin typeface="Arial" panose="020B0604020202020204" pitchFamily="34" charset="0"/>
              <a:ea typeface="宋体" panose="02010600030101010101" pitchFamily="2" charset="-122"/>
              <a:cs typeface="+mn-cs"/>
            </a:endParaRPr>
          </a:p>
        </p:txBody>
      </p:sp>
      <p:sp>
        <p:nvSpPr>
          <p:cNvPr id="225303" name="Text Box 23"/>
          <p:cNvSpPr txBox="1">
            <a:spLocks noChangeArrowheads="1"/>
          </p:cNvSpPr>
          <p:nvPr/>
        </p:nvSpPr>
        <p:spPr bwMode="auto">
          <a:xfrm>
            <a:off x="3778250" y="3471863"/>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304" name="Text Box 24"/>
          <p:cNvSpPr txBox="1">
            <a:spLocks noChangeArrowheads="1"/>
          </p:cNvSpPr>
          <p:nvPr/>
        </p:nvSpPr>
        <p:spPr bwMode="auto">
          <a:xfrm>
            <a:off x="4137025" y="3486150"/>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305" name="Text Box 25"/>
          <p:cNvSpPr txBox="1">
            <a:spLocks noChangeArrowheads="1"/>
          </p:cNvSpPr>
          <p:nvPr/>
        </p:nvSpPr>
        <p:spPr bwMode="auto">
          <a:xfrm>
            <a:off x="3419475" y="3486150"/>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dirty="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225306" name="Text Box 26"/>
          <p:cNvSpPr txBox="1">
            <a:spLocks noChangeArrowheads="1"/>
          </p:cNvSpPr>
          <p:nvPr/>
        </p:nvSpPr>
        <p:spPr bwMode="auto">
          <a:xfrm>
            <a:off x="3781425" y="3414713"/>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dirty="0">
                <a:solidFill>
                  <a:srgbClr val="660033"/>
                </a:solidFill>
                <a:latin typeface="Arial" panose="020B0604020202020204" pitchFamily="34" charset="0"/>
                <a:ea typeface="宋体" panose="02010600030101010101" pitchFamily="2" charset="-122"/>
                <a:cs typeface="+mn-cs"/>
              </a:rPr>
              <a:t>)</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
        <p:nvSpPr>
          <p:cNvPr id="225307" name="Text Box 27"/>
          <p:cNvSpPr txBox="1">
            <a:spLocks noChangeArrowheads="1"/>
          </p:cNvSpPr>
          <p:nvPr/>
        </p:nvSpPr>
        <p:spPr bwMode="auto">
          <a:xfrm>
            <a:off x="4140200" y="3500438"/>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a:solidFill>
                <a:srgbClr val="660033"/>
              </a:solidFill>
              <a:latin typeface="华文新魏" panose="02010800040101010101" pitchFamily="2" charset="-122"/>
              <a:ea typeface="华文新魏" panose="02010800040101010101" pitchFamily="2" charset="-122"/>
              <a:cs typeface="+mn-cs"/>
            </a:endParaRPr>
          </a:p>
        </p:txBody>
      </p:sp>
      <p:sp>
        <p:nvSpPr>
          <p:cNvPr id="225308" name="Text Box 28"/>
          <p:cNvSpPr txBox="1">
            <a:spLocks noChangeArrowheads="1"/>
          </p:cNvSpPr>
          <p:nvPr/>
        </p:nvSpPr>
        <p:spPr bwMode="auto">
          <a:xfrm>
            <a:off x="3203575" y="3430588"/>
            <a:ext cx="358775"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en-US" altLang="zh-CN" sz="2000" b="1" kern="1200" cap="none" spc="0" normalizeH="0" baseline="0" noProof="0" dirty="0">
                <a:solidFill>
                  <a:srgbClr val="660033"/>
                </a:solidFill>
                <a:latin typeface="Arial" panose="020B0604020202020204" pitchFamily="34" charset="0"/>
                <a:ea typeface="宋体" panose="02010600030101010101" pitchFamily="2" charset="-122"/>
                <a:cs typeface="+mn-cs"/>
              </a:rPr>
              <a:t>+ </a:t>
            </a: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 </a:t>
            </a:r>
            <a:endPar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25291"/>
                                        </p:tgtEl>
                                        <p:attrNameLst>
                                          <p:attrName>style.visibility</p:attrName>
                                        </p:attrNameLst>
                                      </p:cBhvr>
                                      <p:to>
                                        <p:strVal val="visible"/>
                                      </p:to>
                                    </p:set>
                                    <p:animEffect transition="in" filter="fade">
                                      <p:cBhvr>
                                        <p:cTn id="7" dur="1000"/>
                                        <p:tgtEl>
                                          <p:spTgt spid="225291"/>
                                        </p:tgtEl>
                                      </p:cBhvr>
                                    </p:animEffect>
                                    <p:anim calcmode="lin" valueType="num">
                                      <p:cBhvr>
                                        <p:cTn id="8" dur="1000" fill="hold"/>
                                        <p:tgtEl>
                                          <p:spTgt spid="225291"/>
                                        </p:tgtEl>
                                        <p:attrNameLst>
                                          <p:attrName>ppt_x</p:attrName>
                                        </p:attrNameLst>
                                      </p:cBhvr>
                                      <p:tavLst>
                                        <p:tav tm="0">
                                          <p:val>
                                            <p:strVal val="#ppt_x"/>
                                          </p:val>
                                        </p:tav>
                                        <p:tav tm="100000">
                                          <p:val>
                                            <p:strVal val="#ppt_x"/>
                                          </p:val>
                                        </p:tav>
                                      </p:tavLst>
                                    </p:anim>
                                    <p:anim calcmode="lin" valueType="num">
                                      <p:cBhvr>
                                        <p:cTn id="9" dur="900" decel="100000" fill="hold"/>
                                        <p:tgtEl>
                                          <p:spTgt spid="22529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529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25292"/>
                                        </p:tgtEl>
                                        <p:attrNameLst>
                                          <p:attrName>style.visibility</p:attrName>
                                        </p:attrNameLst>
                                      </p:cBhvr>
                                      <p:to>
                                        <p:strVal val="visible"/>
                                      </p:to>
                                    </p:set>
                                    <p:animEffect transition="in" filter="fade">
                                      <p:cBhvr>
                                        <p:cTn id="13" dur="1000"/>
                                        <p:tgtEl>
                                          <p:spTgt spid="225292"/>
                                        </p:tgtEl>
                                      </p:cBhvr>
                                    </p:animEffect>
                                    <p:anim calcmode="lin" valueType="num">
                                      <p:cBhvr>
                                        <p:cTn id="14" dur="1000" fill="hold"/>
                                        <p:tgtEl>
                                          <p:spTgt spid="225292"/>
                                        </p:tgtEl>
                                        <p:attrNameLst>
                                          <p:attrName>ppt_x</p:attrName>
                                        </p:attrNameLst>
                                      </p:cBhvr>
                                      <p:tavLst>
                                        <p:tav tm="0">
                                          <p:val>
                                            <p:strVal val="#ppt_x"/>
                                          </p:val>
                                        </p:tav>
                                        <p:tav tm="100000">
                                          <p:val>
                                            <p:strVal val="#ppt_x"/>
                                          </p:val>
                                        </p:tav>
                                      </p:tavLst>
                                    </p:anim>
                                    <p:anim calcmode="lin" valueType="num">
                                      <p:cBhvr>
                                        <p:cTn id="15" dur="900" decel="100000" fill="hold"/>
                                        <p:tgtEl>
                                          <p:spTgt spid="22529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2529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25296"/>
                                        </p:tgtEl>
                                        <p:attrNameLst>
                                          <p:attrName>style.visibility</p:attrName>
                                        </p:attrNameLst>
                                      </p:cBhvr>
                                      <p:to>
                                        <p:strVal val="visible"/>
                                      </p:to>
                                    </p:set>
                                    <p:animEffect transition="in" filter="fade">
                                      <p:cBhvr>
                                        <p:cTn id="19" dur="1000"/>
                                        <p:tgtEl>
                                          <p:spTgt spid="225296"/>
                                        </p:tgtEl>
                                      </p:cBhvr>
                                    </p:animEffect>
                                    <p:anim calcmode="lin" valueType="num">
                                      <p:cBhvr>
                                        <p:cTn id="20" dur="1000" fill="hold"/>
                                        <p:tgtEl>
                                          <p:spTgt spid="225296"/>
                                        </p:tgtEl>
                                        <p:attrNameLst>
                                          <p:attrName>ppt_x</p:attrName>
                                        </p:attrNameLst>
                                      </p:cBhvr>
                                      <p:tavLst>
                                        <p:tav tm="0">
                                          <p:val>
                                            <p:strVal val="#ppt_x"/>
                                          </p:val>
                                        </p:tav>
                                        <p:tav tm="100000">
                                          <p:val>
                                            <p:strVal val="#ppt_x"/>
                                          </p:val>
                                        </p:tav>
                                      </p:tavLst>
                                    </p:anim>
                                    <p:anim calcmode="lin" valueType="num">
                                      <p:cBhvr>
                                        <p:cTn id="21" dur="900" decel="100000" fill="hold"/>
                                        <p:tgtEl>
                                          <p:spTgt spid="22529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2529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225300"/>
                                        </p:tgtEl>
                                        <p:attrNameLst>
                                          <p:attrName>style.visibility</p:attrName>
                                        </p:attrNameLst>
                                      </p:cBhvr>
                                      <p:to>
                                        <p:strVal val="visible"/>
                                      </p:to>
                                    </p:set>
                                    <p:animEffect transition="in" filter="fade">
                                      <p:cBhvr>
                                        <p:cTn id="25" dur="1000"/>
                                        <p:tgtEl>
                                          <p:spTgt spid="225300"/>
                                        </p:tgtEl>
                                      </p:cBhvr>
                                    </p:animEffect>
                                    <p:anim calcmode="lin" valueType="num">
                                      <p:cBhvr>
                                        <p:cTn id="26" dur="1000" fill="hold"/>
                                        <p:tgtEl>
                                          <p:spTgt spid="225300"/>
                                        </p:tgtEl>
                                        <p:attrNameLst>
                                          <p:attrName>ppt_x</p:attrName>
                                        </p:attrNameLst>
                                      </p:cBhvr>
                                      <p:tavLst>
                                        <p:tav tm="0">
                                          <p:val>
                                            <p:strVal val="#ppt_x"/>
                                          </p:val>
                                        </p:tav>
                                        <p:tav tm="100000">
                                          <p:val>
                                            <p:strVal val="#ppt_x"/>
                                          </p:val>
                                        </p:tav>
                                      </p:tavLst>
                                    </p:anim>
                                    <p:anim calcmode="lin" valueType="num">
                                      <p:cBhvr>
                                        <p:cTn id="27" dur="900" decel="100000" fill="hold"/>
                                        <p:tgtEl>
                                          <p:spTgt spid="22530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2530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25302"/>
                                        </p:tgtEl>
                                        <p:attrNameLst>
                                          <p:attrName>style.visibility</p:attrName>
                                        </p:attrNameLst>
                                      </p:cBhvr>
                                      <p:to>
                                        <p:strVal val="visible"/>
                                      </p:to>
                                    </p:set>
                                    <p:animEffect transition="in" filter="fade">
                                      <p:cBhvr>
                                        <p:cTn id="31" dur="1000"/>
                                        <p:tgtEl>
                                          <p:spTgt spid="225302"/>
                                        </p:tgtEl>
                                      </p:cBhvr>
                                    </p:animEffect>
                                    <p:anim calcmode="lin" valueType="num">
                                      <p:cBhvr>
                                        <p:cTn id="32" dur="1000" fill="hold"/>
                                        <p:tgtEl>
                                          <p:spTgt spid="225302"/>
                                        </p:tgtEl>
                                        <p:attrNameLst>
                                          <p:attrName>ppt_x</p:attrName>
                                        </p:attrNameLst>
                                      </p:cBhvr>
                                      <p:tavLst>
                                        <p:tav tm="0">
                                          <p:val>
                                            <p:strVal val="#ppt_x"/>
                                          </p:val>
                                        </p:tav>
                                        <p:tav tm="100000">
                                          <p:val>
                                            <p:strVal val="#ppt_x"/>
                                          </p:val>
                                        </p:tav>
                                      </p:tavLst>
                                    </p:anim>
                                    <p:anim calcmode="lin" valueType="num">
                                      <p:cBhvr>
                                        <p:cTn id="33" dur="900" decel="100000" fill="hold"/>
                                        <p:tgtEl>
                                          <p:spTgt spid="22530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5302"/>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225285"/>
                                        </p:tgtEl>
                                        <p:attrNameLst>
                                          <p:attrName>style.visibility</p:attrName>
                                        </p:attrNameLst>
                                      </p:cBhvr>
                                      <p:to>
                                        <p:strVal val="visible"/>
                                      </p:to>
                                    </p:set>
                                    <p:animEffect transition="in" filter="slide(fromRight)">
                                      <p:cBhvr>
                                        <p:cTn id="39" dur="500"/>
                                        <p:tgtEl>
                                          <p:spTgt spid="225285"/>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nodeType="clickEffect">
                                  <p:stCondLst>
                                    <p:cond delay="0"/>
                                  </p:stCondLst>
                                  <p:childTnLst>
                                    <p:set>
                                      <p:cBhvr>
                                        <p:cTn id="43" dur="1" fill="hold">
                                          <p:stCondLst>
                                            <p:cond delay="0"/>
                                          </p:stCondLst>
                                        </p:cTn>
                                        <p:tgtEl>
                                          <p:spTgt spid="225288"/>
                                        </p:tgtEl>
                                        <p:attrNameLst>
                                          <p:attrName>style.visibility</p:attrName>
                                        </p:attrNameLst>
                                      </p:cBhvr>
                                      <p:to>
                                        <p:strVal val="visible"/>
                                      </p:to>
                                    </p:set>
                                    <p:anim calcmode="lin" valueType="num">
                                      <p:cBhvr>
                                        <p:cTn id="44" dur="500" fill="hold"/>
                                        <p:tgtEl>
                                          <p:spTgt spid="225288"/>
                                        </p:tgtEl>
                                        <p:attrNameLst>
                                          <p:attrName>ppt_w</p:attrName>
                                        </p:attrNameLst>
                                      </p:cBhvr>
                                      <p:tavLst>
                                        <p:tav tm="0">
                                          <p:val>
                                            <p:fltVal val="0.000000"/>
                                          </p:val>
                                        </p:tav>
                                        <p:tav tm="100000">
                                          <p:val>
                                            <p:strVal val="#ppt_w"/>
                                          </p:val>
                                        </p:tav>
                                      </p:tavLst>
                                    </p:anim>
                                    <p:anim calcmode="lin" valueType="num">
                                      <p:cBhvr>
                                        <p:cTn id="45" dur="500" fill="hold"/>
                                        <p:tgtEl>
                                          <p:spTgt spid="22528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225293"/>
                                        </p:tgtEl>
                                        <p:attrNameLst>
                                          <p:attrName>style.visibility</p:attrName>
                                        </p:attrNameLst>
                                      </p:cBhvr>
                                      <p:to>
                                        <p:strVal val="visible"/>
                                      </p:to>
                                    </p:set>
                                    <p:anim calcmode="discrete" valueType="clr">
                                      <p:cBhvr override="childStyle">
                                        <p:cTn id="50" dur="80"/>
                                        <p:tgtEl>
                                          <p:spTgt spid="225293"/>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225293"/>
                                        </p:tgtEl>
                                        <p:attrNameLst>
                                          <p:attrName>fillcolor</p:attrName>
                                        </p:attrNameLst>
                                      </p:cBhvr>
                                      <p:tavLst>
                                        <p:tav tm="0">
                                          <p:val>
                                            <p:clrVal>
                                              <a:schemeClr val="accent2"/>
                                            </p:clrVal>
                                          </p:val>
                                        </p:tav>
                                        <p:tav tm="50000">
                                          <p:val>
                                            <p:clrVal>
                                              <a:schemeClr val="hlink"/>
                                            </p:clrVal>
                                          </p:val>
                                        </p:tav>
                                      </p:tavLst>
                                    </p:anim>
                                    <p:set>
                                      <p:cBhvr>
                                        <p:cTn id="52" dur="80"/>
                                        <p:tgtEl>
                                          <p:spTgt spid="225293"/>
                                        </p:tgtEl>
                                        <p:attrNameLst>
                                          <p:attrName>fill.type</p:attrName>
                                        </p:attrNameLst>
                                      </p:cBhvr>
                                      <p:to>
                                        <p:strVal val="solid"/>
                                      </p:to>
                                    </p:set>
                                  </p:childTnLst>
                                </p:cTn>
                              </p:par>
                              <p:par>
                                <p:cTn id="53" presetID="10" presetClass="entr" presetSubtype="0" fill="hold" grpId="0" nodeType="withEffect">
                                  <p:stCondLst>
                                    <p:cond delay="0"/>
                                  </p:stCondLst>
                                  <p:childTnLst>
                                    <p:set>
                                      <p:cBhvr>
                                        <p:cTn id="54" dur="1" fill="hold">
                                          <p:stCondLst>
                                            <p:cond delay="0"/>
                                          </p:stCondLst>
                                        </p:cTn>
                                        <p:tgtEl>
                                          <p:spTgt spid="225295"/>
                                        </p:tgtEl>
                                        <p:attrNameLst>
                                          <p:attrName>style.visibility</p:attrName>
                                        </p:attrNameLst>
                                      </p:cBhvr>
                                      <p:to>
                                        <p:strVal val="visible"/>
                                      </p:to>
                                    </p:set>
                                    <p:animEffect transition="in" filter="fade">
                                      <p:cBhvr>
                                        <p:cTn id="55" dur="2000"/>
                                        <p:tgtEl>
                                          <p:spTgt spid="225295"/>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225294"/>
                                        </p:tgtEl>
                                        <p:attrNameLst>
                                          <p:attrName>style.visibility</p:attrName>
                                        </p:attrNameLst>
                                      </p:cBhvr>
                                      <p:to>
                                        <p:strVal val="visible"/>
                                      </p:to>
                                    </p:set>
                                    <p:animEffect transition="in" filter="fade">
                                      <p:cBhvr>
                                        <p:cTn id="58" dur="2000"/>
                                        <p:tgtEl>
                                          <p:spTgt spid="225294"/>
                                        </p:tgtEl>
                                      </p:cBhvr>
                                    </p:animEffec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grpId="0" nodeType="clickEffect">
                                  <p:stCondLst>
                                    <p:cond delay="0"/>
                                  </p:stCondLst>
                                  <p:childTnLst>
                                    <p:animMotion origin="layout" path="M -3.33333E-6 2.48555E-6 L -0.47639 -0.1889 " pathEditMode="relative" rAng="0" ptsTypes="AA">
                                      <p:cBhvr>
                                        <p:cTn id="62" dur="2000" fill="hold"/>
                                        <p:tgtEl>
                                          <p:spTgt spid="225294"/>
                                        </p:tgtEl>
                                        <p:attrNameLst>
                                          <p:attrName>ppt_x</p:attrName>
                                          <p:attrName>ppt_y</p:attrName>
                                        </p:attrNameLst>
                                      </p:cBhvr>
                                      <p:rCtr x="-23800" y="-9500"/>
                                    </p:animMotion>
                                  </p:childTnLst>
                                </p:cTn>
                              </p:par>
                            </p:childTnLst>
                          </p:cTn>
                        </p:par>
                        <p:par>
                          <p:cTn id="63" fill="hold">
                            <p:stCondLst>
                              <p:cond delay="2000"/>
                            </p:stCondLst>
                            <p:childTnLst>
                              <p:par>
                                <p:cTn id="64" presetID="56" presetClass="path" presetSubtype="0" accel="50000" decel="50000" fill="hold" grpId="1" nodeType="afterEffect">
                                  <p:stCondLst>
                                    <p:cond delay="0"/>
                                  </p:stCondLst>
                                  <p:childTnLst>
                                    <p:animMotion origin="layout" path="M -3.05556E-6 0.00648 L -0.46059 -0.17803 " pathEditMode="relative" rAng="0" ptsTypes="AA">
                                      <p:cBhvr>
                                        <p:cTn id="65" dur="2000" fill="hold"/>
                                        <p:tgtEl>
                                          <p:spTgt spid="225295"/>
                                        </p:tgtEl>
                                        <p:attrNameLst>
                                          <p:attrName>ppt_x</p:attrName>
                                          <p:attrName>ppt_y</p:attrName>
                                        </p:attrNameLst>
                                      </p:cBhvr>
                                      <p:rCtr x="-23000" y="-9200"/>
                                    </p:animMotion>
                                  </p:childTnLst>
                                </p:cTn>
                              </p:par>
                            </p:childTnLst>
                          </p:cTn>
                        </p:par>
                      </p:childTnLst>
                    </p:cTn>
                  </p:par>
                  <p:par>
                    <p:cTn id="66" fill="hold">
                      <p:stCondLst>
                        <p:cond delay="indefinite"/>
                      </p:stCondLst>
                      <p:childTnLst>
                        <p:par>
                          <p:cTn id="67" fill="hold">
                            <p:stCondLst>
                              <p:cond delay="0"/>
                            </p:stCondLst>
                            <p:childTnLst>
                              <p:par>
                                <p:cTn id="68" presetID="27" presetClass="entr" presetSubtype="0" fill="hold" grpId="0" nodeType="clickEffect">
                                  <p:stCondLst>
                                    <p:cond delay="0"/>
                                  </p:stCondLst>
                                  <p:iterate type="lt">
                                    <p:tmPct val="50000"/>
                                  </p:iterate>
                                  <p:childTnLst>
                                    <p:set>
                                      <p:cBhvr>
                                        <p:cTn id="69" dur="1" fill="hold">
                                          <p:stCondLst>
                                            <p:cond delay="0"/>
                                          </p:stCondLst>
                                        </p:cTn>
                                        <p:tgtEl>
                                          <p:spTgt spid="225297"/>
                                        </p:tgtEl>
                                        <p:attrNameLst>
                                          <p:attrName>style.visibility</p:attrName>
                                        </p:attrNameLst>
                                      </p:cBhvr>
                                      <p:to>
                                        <p:strVal val="visible"/>
                                      </p:to>
                                    </p:set>
                                    <p:anim calcmode="discrete" valueType="clr">
                                      <p:cBhvr override="childStyle">
                                        <p:cTn id="70" dur="80"/>
                                        <p:tgtEl>
                                          <p:spTgt spid="225297"/>
                                        </p:tgtEl>
                                        <p:attrNameLst>
                                          <p:attrName>style.color</p:attrName>
                                        </p:attrNameLst>
                                      </p:cBhvr>
                                      <p:tavLst>
                                        <p:tav tm="0">
                                          <p:val>
                                            <p:clrVal>
                                              <a:schemeClr val="accent2"/>
                                            </p:clrVal>
                                          </p:val>
                                        </p:tav>
                                        <p:tav tm="50000">
                                          <p:val>
                                            <p:clrVal>
                                              <a:schemeClr val="hlink"/>
                                            </p:clrVal>
                                          </p:val>
                                        </p:tav>
                                      </p:tavLst>
                                    </p:anim>
                                    <p:anim calcmode="discrete" valueType="clr">
                                      <p:cBhvr>
                                        <p:cTn id="71" dur="80"/>
                                        <p:tgtEl>
                                          <p:spTgt spid="225297"/>
                                        </p:tgtEl>
                                        <p:attrNameLst>
                                          <p:attrName>fillcolor</p:attrName>
                                        </p:attrNameLst>
                                      </p:cBhvr>
                                      <p:tavLst>
                                        <p:tav tm="0">
                                          <p:val>
                                            <p:clrVal>
                                              <a:schemeClr val="accent2"/>
                                            </p:clrVal>
                                          </p:val>
                                        </p:tav>
                                        <p:tav tm="50000">
                                          <p:val>
                                            <p:clrVal>
                                              <a:schemeClr val="hlink"/>
                                            </p:clrVal>
                                          </p:val>
                                        </p:tav>
                                      </p:tavLst>
                                    </p:anim>
                                    <p:set>
                                      <p:cBhvr>
                                        <p:cTn id="72" dur="80"/>
                                        <p:tgtEl>
                                          <p:spTgt spid="225297"/>
                                        </p:tgtEl>
                                        <p:attrNameLst>
                                          <p:attrName>fill.type</p:attrName>
                                        </p:attrNameLst>
                                      </p:cBhvr>
                                      <p:to>
                                        <p:strVal val="solid"/>
                                      </p:to>
                                    </p:set>
                                  </p:childTnLst>
                                </p:cTn>
                              </p:par>
                              <p:par>
                                <p:cTn id="73" presetID="10" presetClass="entr" presetSubtype="0" fill="hold" grpId="0" nodeType="withEffect">
                                  <p:stCondLst>
                                    <p:cond delay="0"/>
                                  </p:stCondLst>
                                  <p:childTnLst>
                                    <p:set>
                                      <p:cBhvr>
                                        <p:cTn id="74" dur="1" fill="hold">
                                          <p:stCondLst>
                                            <p:cond delay="0"/>
                                          </p:stCondLst>
                                        </p:cTn>
                                        <p:tgtEl>
                                          <p:spTgt spid="225299"/>
                                        </p:tgtEl>
                                        <p:attrNameLst>
                                          <p:attrName>style.visibility</p:attrName>
                                        </p:attrNameLst>
                                      </p:cBhvr>
                                      <p:to>
                                        <p:strVal val="visible"/>
                                      </p:to>
                                    </p:set>
                                    <p:animEffect transition="in" filter="fade">
                                      <p:cBhvr>
                                        <p:cTn id="75" dur="2000"/>
                                        <p:tgtEl>
                                          <p:spTgt spid="22529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5298"/>
                                        </p:tgtEl>
                                        <p:attrNameLst>
                                          <p:attrName>style.visibility</p:attrName>
                                        </p:attrNameLst>
                                      </p:cBhvr>
                                      <p:to>
                                        <p:strVal val="visible"/>
                                      </p:to>
                                    </p:set>
                                    <p:animEffect transition="in" filter="fade">
                                      <p:cBhvr>
                                        <p:cTn id="78" dur="2000"/>
                                        <p:tgtEl>
                                          <p:spTgt spid="225298"/>
                                        </p:tgtEl>
                                      </p:cBhvr>
                                    </p:animEffect>
                                  </p:childTnLst>
                                </p:cTn>
                              </p:par>
                            </p:childTnLst>
                          </p:cTn>
                        </p:par>
                      </p:childTnLst>
                    </p:cTn>
                  </p:par>
                  <p:par>
                    <p:cTn id="79" fill="hold">
                      <p:stCondLst>
                        <p:cond delay="indefinite"/>
                      </p:stCondLst>
                      <p:childTnLst>
                        <p:par>
                          <p:cTn id="80" fill="hold">
                            <p:stCondLst>
                              <p:cond delay="0"/>
                            </p:stCondLst>
                            <p:childTnLst>
                              <p:par>
                                <p:cTn id="81" presetID="35" presetClass="path" presetSubtype="0" accel="50000" decel="50000" fill="hold" grpId="1" nodeType="clickEffect">
                                  <p:stCondLst>
                                    <p:cond delay="0"/>
                                  </p:stCondLst>
                                  <p:childTnLst>
                                    <p:animMotion origin="layout" path="M 5.55556E-7 -4.45087E-6 L -0.45295 0.0044 " pathEditMode="relative" rAng="0" ptsTypes="AA">
                                      <p:cBhvr>
                                        <p:cTn id="82" dur="2000" fill="hold"/>
                                        <p:tgtEl>
                                          <p:spTgt spid="225298"/>
                                        </p:tgtEl>
                                        <p:attrNameLst>
                                          <p:attrName>ppt_x</p:attrName>
                                          <p:attrName>ppt_y</p:attrName>
                                        </p:attrNameLst>
                                      </p:cBhvr>
                                      <p:rCtr x="-22700" y="200"/>
                                    </p:animMotion>
                                  </p:childTnLst>
                                </p:cTn>
                              </p:par>
                            </p:childTnLst>
                          </p:cTn>
                        </p:par>
                        <p:par>
                          <p:cTn id="83" fill="hold">
                            <p:stCondLst>
                              <p:cond delay="2000"/>
                            </p:stCondLst>
                            <p:childTnLst>
                              <p:par>
                                <p:cTn id="84" presetID="35" presetClass="path" presetSubtype="0" accel="50000" decel="50000" fill="hold" grpId="1" nodeType="afterEffect">
                                  <p:stCondLst>
                                    <p:cond delay="0"/>
                                  </p:stCondLst>
                                  <p:childTnLst>
                                    <p:animMotion origin="layout" path="M 5.55556E-7 -4.45087E-6 L -0.43698 0.0044 " pathEditMode="relative" rAng="0" ptsTypes="AA">
                                      <p:cBhvr>
                                        <p:cTn id="85" dur="2000" fill="hold"/>
                                        <p:tgtEl>
                                          <p:spTgt spid="225299"/>
                                        </p:tgtEl>
                                        <p:attrNameLst>
                                          <p:attrName>ppt_x</p:attrName>
                                          <p:attrName>ppt_y</p:attrName>
                                        </p:attrNameLst>
                                      </p:cBhvr>
                                      <p:rCtr x="-21900" y="200"/>
                                    </p:animMotion>
                                  </p:childTnLst>
                                </p:cTn>
                              </p:par>
                            </p:childTnLst>
                          </p:cTn>
                        </p:par>
                      </p:childTnLst>
                    </p:cTn>
                  </p:par>
                  <p:par>
                    <p:cTn id="86" fill="hold">
                      <p:stCondLst>
                        <p:cond delay="indefinite"/>
                      </p:stCondLst>
                      <p:childTnLst>
                        <p:par>
                          <p:cTn id="87" fill="hold">
                            <p:stCondLst>
                              <p:cond delay="0"/>
                            </p:stCondLst>
                            <p:childTnLst>
                              <p:par>
                                <p:cTn id="88" presetID="27" presetClass="entr" presetSubtype="0" fill="hold" grpId="0" nodeType="clickEffect">
                                  <p:stCondLst>
                                    <p:cond delay="0"/>
                                  </p:stCondLst>
                                  <p:iterate type="lt">
                                    <p:tmPct val="50000"/>
                                  </p:iterate>
                                  <p:childTnLst>
                                    <p:set>
                                      <p:cBhvr>
                                        <p:cTn id="89" dur="1" fill="hold">
                                          <p:stCondLst>
                                            <p:cond delay="0"/>
                                          </p:stCondLst>
                                        </p:cTn>
                                        <p:tgtEl>
                                          <p:spTgt spid="225301"/>
                                        </p:tgtEl>
                                        <p:attrNameLst>
                                          <p:attrName>style.visibility</p:attrName>
                                        </p:attrNameLst>
                                      </p:cBhvr>
                                      <p:to>
                                        <p:strVal val="visible"/>
                                      </p:to>
                                    </p:set>
                                    <p:anim calcmode="discrete" valueType="clr">
                                      <p:cBhvr override="childStyle">
                                        <p:cTn id="90" dur="80"/>
                                        <p:tgtEl>
                                          <p:spTgt spid="225301"/>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225301"/>
                                        </p:tgtEl>
                                        <p:attrNameLst>
                                          <p:attrName>fillcolor</p:attrName>
                                        </p:attrNameLst>
                                      </p:cBhvr>
                                      <p:tavLst>
                                        <p:tav tm="0">
                                          <p:val>
                                            <p:clrVal>
                                              <a:schemeClr val="accent2"/>
                                            </p:clrVal>
                                          </p:val>
                                        </p:tav>
                                        <p:tav tm="50000">
                                          <p:val>
                                            <p:clrVal>
                                              <a:schemeClr val="hlink"/>
                                            </p:clrVal>
                                          </p:val>
                                        </p:tav>
                                      </p:tavLst>
                                    </p:anim>
                                    <p:set>
                                      <p:cBhvr>
                                        <p:cTn id="92" dur="80"/>
                                        <p:tgtEl>
                                          <p:spTgt spid="225301"/>
                                        </p:tgtEl>
                                        <p:attrNameLst>
                                          <p:attrName>fill.type</p:attrName>
                                        </p:attrNameLst>
                                      </p:cBhvr>
                                      <p:to>
                                        <p:strVal val="solid"/>
                                      </p:to>
                                    </p:set>
                                  </p:childTnLst>
                                </p:cTn>
                              </p:par>
                              <p:par>
                                <p:cTn id="93" presetID="10" presetClass="entr" presetSubtype="0" fill="hold" grpId="0" nodeType="withEffect">
                                  <p:stCondLst>
                                    <p:cond delay="0"/>
                                  </p:stCondLst>
                                  <p:childTnLst>
                                    <p:set>
                                      <p:cBhvr>
                                        <p:cTn id="94" dur="1" fill="hold">
                                          <p:stCondLst>
                                            <p:cond delay="0"/>
                                          </p:stCondLst>
                                        </p:cTn>
                                        <p:tgtEl>
                                          <p:spTgt spid="225305"/>
                                        </p:tgtEl>
                                        <p:attrNameLst>
                                          <p:attrName>style.visibility</p:attrName>
                                        </p:attrNameLst>
                                      </p:cBhvr>
                                      <p:to>
                                        <p:strVal val="visible"/>
                                      </p:to>
                                    </p:set>
                                    <p:animEffect transition="in" filter="fade">
                                      <p:cBhvr>
                                        <p:cTn id="95" dur="2000"/>
                                        <p:tgtEl>
                                          <p:spTgt spid="22530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25303"/>
                                        </p:tgtEl>
                                        <p:attrNameLst>
                                          <p:attrName>style.visibility</p:attrName>
                                        </p:attrNameLst>
                                      </p:cBhvr>
                                      <p:to>
                                        <p:strVal val="visible"/>
                                      </p:to>
                                    </p:set>
                                    <p:animEffect transition="in" filter="fade">
                                      <p:cBhvr>
                                        <p:cTn id="98" dur="2000"/>
                                        <p:tgtEl>
                                          <p:spTgt spid="22530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25304"/>
                                        </p:tgtEl>
                                        <p:attrNameLst>
                                          <p:attrName>style.visibility</p:attrName>
                                        </p:attrNameLst>
                                      </p:cBhvr>
                                      <p:to>
                                        <p:strVal val="visible"/>
                                      </p:to>
                                    </p:set>
                                    <p:animEffect transition="in" filter="fade">
                                      <p:cBhvr>
                                        <p:cTn id="101" dur="2000"/>
                                        <p:tgtEl>
                                          <p:spTgt spid="225304"/>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1" nodeType="clickEffect">
                                  <p:stCondLst>
                                    <p:cond delay="0"/>
                                  </p:stCondLst>
                                  <p:childTnLst>
                                    <p:animMotion origin="layout" path="M 0.00416 0.00647 L 0.00416 0.18474 " pathEditMode="relative" rAng="0" ptsTypes="AA">
                                      <p:cBhvr>
                                        <p:cTn id="105" dur="2000" fill="hold"/>
                                        <p:tgtEl>
                                          <p:spTgt spid="225304"/>
                                        </p:tgtEl>
                                        <p:attrNameLst>
                                          <p:attrName>ppt_x</p:attrName>
                                          <p:attrName>ppt_y</p:attrName>
                                        </p:attrNameLst>
                                      </p:cBhvr>
                                      <p:rCtr x="0" y="8900"/>
                                    </p:animMotion>
                                  </p:childTnLst>
                                </p:cTn>
                              </p:par>
                              <p:par>
                                <p:cTn id="106" presetID="42" presetClass="path" presetSubtype="0" accel="50000" decel="50000" fill="hold" grpId="1" nodeType="withEffect">
                                  <p:stCondLst>
                                    <p:cond delay="0"/>
                                  </p:stCondLst>
                                  <p:childTnLst>
                                    <p:animMotion origin="layout" path="M -1.38889E-6 -3.52601E-6 L -1.38889E-6 0.18474 " pathEditMode="relative" rAng="0" ptsTypes="AA">
                                      <p:cBhvr>
                                        <p:cTn id="107" dur="2000" fill="hold"/>
                                        <p:tgtEl>
                                          <p:spTgt spid="225305"/>
                                        </p:tgtEl>
                                        <p:attrNameLst>
                                          <p:attrName>ppt_x</p:attrName>
                                          <p:attrName>ppt_y</p:attrName>
                                        </p:attrNameLst>
                                      </p:cBhvr>
                                      <p:rCtr x="0" y="9200"/>
                                    </p:animMotion>
                                  </p:childTnLst>
                                </p:cTn>
                              </p:par>
                              <p:par>
                                <p:cTn id="108" presetID="42" presetClass="path" presetSubtype="0" accel="50000" decel="50000" fill="hold" grpId="1" nodeType="withEffect">
                                  <p:stCondLst>
                                    <p:cond delay="0"/>
                                  </p:stCondLst>
                                  <p:childTnLst>
                                    <p:animMotion origin="layout" path="M -0.00382 0.00855 L -0.00382 0.18497 " pathEditMode="relative" rAng="0" ptsTypes="AA">
                                      <p:cBhvr>
                                        <p:cTn id="109" dur="2000" fill="hold"/>
                                        <p:tgtEl>
                                          <p:spTgt spid="225303"/>
                                        </p:tgtEl>
                                        <p:attrNameLst>
                                          <p:attrName>ppt_x</p:attrName>
                                          <p:attrName>ppt_y</p:attrName>
                                        </p:attrNameLst>
                                      </p:cBhvr>
                                      <p:rCtr x="0" y="8800"/>
                                    </p:animMotion>
                                  </p:childTnLst>
                                </p:cTn>
                              </p:par>
                            </p:childTnLst>
                          </p:cTn>
                        </p:par>
                      </p:childTnLst>
                    </p:cTn>
                  </p:par>
                  <p:par>
                    <p:cTn id="110" fill="hold">
                      <p:stCondLst>
                        <p:cond delay="indefinite"/>
                      </p:stCondLst>
                      <p:childTnLst>
                        <p:par>
                          <p:cTn id="111" fill="hold">
                            <p:stCondLst>
                              <p:cond delay="0"/>
                            </p:stCondLst>
                            <p:childTnLst>
                              <p:par>
                                <p:cTn id="112" presetID="27" presetClass="entr" presetSubtype="0" fill="hold" grpId="0" nodeType="clickEffect">
                                  <p:stCondLst>
                                    <p:cond delay="0"/>
                                  </p:stCondLst>
                                  <p:iterate type="lt">
                                    <p:tmPct val="50000"/>
                                  </p:iterate>
                                  <p:childTnLst>
                                    <p:set>
                                      <p:cBhvr>
                                        <p:cTn id="113" dur="1" fill="hold">
                                          <p:stCondLst>
                                            <p:cond delay="0"/>
                                          </p:stCondLst>
                                        </p:cTn>
                                        <p:tgtEl>
                                          <p:spTgt spid="225284"/>
                                        </p:tgtEl>
                                        <p:attrNameLst>
                                          <p:attrName>style.visibility</p:attrName>
                                        </p:attrNameLst>
                                      </p:cBhvr>
                                      <p:to>
                                        <p:strVal val="visible"/>
                                      </p:to>
                                    </p:set>
                                    <p:anim calcmode="discrete" valueType="clr">
                                      <p:cBhvr override="childStyle">
                                        <p:cTn id="114" dur="80"/>
                                        <p:tgtEl>
                                          <p:spTgt spid="225284"/>
                                        </p:tgtEl>
                                        <p:attrNameLst>
                                          <p:attrName>style.color</p:attrName>
                                        </p:attrNameLst>
                                      </p:cBhvr>
                                      <p:tavLst>
                                        <p:tav tm="0">
                                          <p:val>
                                            <p:clrVal>
                                              <a:schemeClr val="accent2"/>
                                            </p:clrVal>
                                          </p:val>
                                        </p:tav>
                                        <p:tav tm="50000">
                                          <p:val>
                                            <p:clrVal>
                                              <a:schemeClr val="hlink"/>
                                            </p:clrVal>
                                          </p:val>
                                        </p:tav>
                                      </p:tavLst>
                                    </p:anim>
                                    <p:anim calcmode="discrete" valueType="clr">
                                      <p:cBhvr>
                                        <p:cTn id="115" dur="80"/>
                                        <p:tgtEl>
                                          <p:spTgt spid="225284"/>
                                        </p:tgtEl>
                                        <p:attrNameLst>
                                          <p:attrName>fillcolor</p:attrName>
                                        </p:attrNameLst>
                                      </p:cBhvr>
                                      <p:tavLst>
                                        <p:tav tm="0">
                                          <p:val>
                                            <p:clrVal>
                                              <a:schemeClr val="accent2"/>
                                            </p:clrVal>
                                          </p:val>
                                        </p:tav>
                                        <p:tav tm="50000">
                                          <p:val>
                                            <p:clrVal>
                                              <a:schemeClr val="hlink"/>
                                            </p:clrVal>
                                          </p:val>
                                        </p:tav>
                                      </p:tavLst>
                                    </p:anim>
                                    <p:set>
                                      <p:cBhvr>
                                        <p:cTn id="116" dur="80"/>
                                        <p:tgtEl>
                                          <p:spTgt spid="225284"/>
                                        </p:tgtEl>
                                        <p:attrNameLst>
                                          <p:attrName>fill.type</p:attrName>
                                        </p:attrNameLst>
                                      </p:cBhvr>
                                      <p:to>
                                        <p:strVal val="solid"/>
                                      </p:to>
                                    </p:set>
                                  </p:childTnLst>
                                </p:cTn>
                              </p:par>
                              <p:par>
                                <p:cTn id="117" presetID="10" presetClass="entr" presetSubtype="0" fill="hold" grpId="0" nodeType="withEffect">
                                  <p:stCondLst>
                                    <p:cond delay="0"/>
                                  </p:stCondLst>
                                  <p:childTnLst>
                                    <p:set>
                                      <p:cBhvr>
                                        <p:cTn id="118" dur="1" fill="hold">
                                          <p:stCondLst>
                                            <p:cond delay="0"/>
                                          </p:stCondLst>
                                        </p:cTn>
                                        <p:tgtEl>
                                          <p:spTgt spid="225308"/>
                                        </p:tgtEl>
                                        <p:attrNameLst>
                                          <p:attrName>style.visibility</p:attrName>
                                        </p:attrNameLst>
                                      </p:cBhvr>
                                      <p:to>
                                        <p:strVal val="visible"/>
                                      </p:to>
                                    </p:set>
                                    <p:animEffect transition="in" filter="fade">
                                      <p:cBhvr>
                                        <p:cTn id="119" dur="2000"/>
                                        <p:tgtEl>
                                          <p:spTgt spid="22530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25306"/>
                                        </p:tgtEl>
                                        <p:attrNameLst>
                                          <p:attrName>style.visibility</p:attrName>
                                        </p:attrNameLst>
                                      </p:cBhvr>
                                      <p:to>
                                        <p:strVal val="visible"/>
                                      </p:to>
                                    </p:set>
                                    <p:animEffect transition="in" filter="fade">
                                      <p:cBhvr>
                                        <p:cTn id="122" dur="2000"/>
                                        <p:tgtEl>
                                          <p:spTgt spid="2253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25307"/>
                                        </p:tgtEl>
                                        <p:attrNameLst>
                                          <p:attrName>style.visibility</p:attrName>
                                        </p:attrNameLst>
                                      </p:cBhvr>
                                      <p:to>
                                        <p:strVal val="visible"/>
                                      </p:to>
                                    </p:set>
                                    <p:animEffect transition="in" filter="fade">
                                      <p:cBhvr>
                                        <p:cTn id="125" dur="2000"/>
                                        <p:tgtEl>
                                          <p:spTgt spid="225307"/>
                                        </p:tgtEl>
                                      </p:cBhvr>
                                    </p:animEffect>
                                  </p:childTnLst>
                                </p:cTn>
                              </p:par>
                            </p:childTnLst>
                          </p:cTn>
                        </p:par>
                      </p:childTnLst>
                    </p:cTn>
                  </p:par>
                  <p:par>
                    <p:cTn id="126" fill="hold">
                      <p:stCondLst>
                        <p:cond delay="indefinite"/>
                      </p:stCondLst>
                      <p:childTnLst>
                        <p:par>
                          <p:cTn id="127" fill="hold">
                            <p:stCondLst>
                              <p:cond delay="0"/>
                            </p:stCondLst>
                            <p:childTnLst>
                              <p:par>
                                <p:cTn id="128" presetID="49" presetClass="path" presetSubtype="0" accel="50000" decel="50000" fill="hold" grpId="1" nodeType="clickEffect">
                                  <p:stCondLst>
                                    <p:cond delay="0"/>
                                  </p:stCondLst>
                                  <p:childTnLst>
                                    <p:animMotion origin="layout" path="M 4.72222E-6 -1.04046E-6 L 0.0434 0.36069 " pathEditMode="relative" rAng="0" ptsTypes="AA">
                                      <p:cBhvr>
                                        <p:cTn id="129" dur="2000" fill="hold"/>
                                        <p:tgtEl>
                                          <p:spTgt spid="225308"/>
                                        </p:tgtEl>
                                        <p:attrNameLst>
                                          <p:attrName>ppt_x</p:attrName>
                                          <p:attrName>ppt_y</p:attrName>
                                        </p:attrNameLst>
                                      </p:cBhvr>
                                      <p:rCtr x="2200" y="18000"/>
                                    </p:animMotion>
                                  </p:childTnLst>
                                </p:cTn>
                              </p:par>
                              <p:par>
                                <p:cTn id="130" presetID="49" presetClass="path" presetSubtype="0" accel="50000" decel="50000" fill="hold" grpId="1" nodeType="withEffect">
                                  <p:stCondLst>
                                    <p:cond delay="0"/>
                                  </p:stCondLst>
                                  <p:childTnLst>
                                    <p:animMotion origin="layout" path="M -0.01979 0.01688 L 0.01563 0.35884 " pathEditMode="relative" rAng="0" ptsTypes="AA">
                                      <p:cBhvr>
                                        <p:cTn id="131" dur="2000" fill="hold"/>
                                        <p:tgtEl>
                                          <p:spTgt spid="225306"/>
                                        </p:tgtEl>
                                        <p:attrNameLst>
                                          <p:attrName>ppt_x</p:attrName>
                                          <p:attrName>ppt_y</p:attrName>
                                        </p:attrNameLst>
                                      </p:cBhvr>
                                      <p:rCtr x="1800" y="17100"/>
                                    </p:animMotion>
                                  </p:childTnLst>
                                </p:cTn>
                              </p:par>
                              <p:par>
                                <p:cTn id="132" presetID="49" presetClass="path" presetSubtype="0" accel="50000" decel="50000" fill="hold" grpId="1" nodeType="withEffect">
                                  <p:stCondLst>
                                    <p:cond delay="0"/>
                                  </p:stCondLst>
                                  <p:childTnLst>
                                    <p:animMotion origin="layout" path="M -2.77778E-7 2.48555E-6 L 0.0316 0.35653 " pathEditMode="relative" rAng="0" ptsTypes="AA">
                                      <p:cBhvr>
                                        <p:cTn id="133" dur="2000" fill="hold"/>
                                        <p:tgtEl>
                                          <p:spTgt spid="225307"/>
                                        </p:tgtEl>
                                        <p:attrNameLst>
                                          <p:attrName>ppt_x</p:attrName>
                                          <p:attrName>ppt_y</p:attrName>
                                        </p:attrNameLst>
                                      </p:cBhvr>
                                      <p:rCtr x="16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p:bldP spid="225291" grpId="0"/>
      <p:bldP spid="225292" grpId="0"/>
      <p:bldP spid="225293" grpId="0"/>
      <p:bldP spid="225294" grpId="0"/>
      <p:bldP spid="225294" grpId="1"/>
      <p:bldP spid="225295" grpId="0"/>
      <p:bldP spid="225295" grpId="1"/>
      <p:bldP spid="225296" grpId="0"/>
      <p:bldP spid="225297" grpId="0"/>
      <p:bldP spid="225298" grpId="0"/>
      <p:bldP spid="225298" grpId="1"/>
      <p:bldP spid="225299" grpId="0"/>
      <p:bldP spid="225299" grpId="1"/>
      <p:bldP spid="225300" grpId="0"/>
      <p:bldP spid="225301" grpId="0"/>
      <p:bldP spid="225302" grpId="0"/>
      <p:bldP spid="225303" grpId="0"/>
      <p:bldP spid="225303" grpId="1"/>
      <p:bldP spid="225304" grpId="0"/>
      <p:bldP spid="225304" grpId="1"/>
      <p:bldP spid="225305" grpId="0"/>
      <p:bldP spid="225305" grpId="1"/>
      <p:bldP spid="225306" grpId="0"/>
      <p:bldP spid="225306" grpId="1"/>
      <p:bldP spid="225307" grpId="0"/>
      <p:bldP spid="225307" grpId="1"/>
      <p:bldP spid="225308" grpId="0"/>
      <p:bldP spid="225308"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226308" name="Group 4"/>
          <p:cNvGrpSpPr/>
          <p:nvPr/>
        </p:nvGrpSpPr>
        <p:grpSpPr>
          <a:xfrm>
            <a:off x="1042988" y="1339850"/>
            <a:ext cx="7561262" cy="3457575"/>
            <a:chOff x="295" y="1888"/>
            <a:chExt cx="4037" cy="2086"/>
          </a:xfrm>
        </p:grpSpPr>
        <p:pic>
          <p:nvPicPr>
            <p:cNvPr id="90118" name="Picture 5"/>
            <p:cNvPicPr>
              <a:picLocks noChangeAspect="1"/>
            </p:cNvPicPr>
            <p:nvPr/>
          </p:nvPicPr>
          <p:blipFill>
            <a:blip r:embed="rId1"/>
            <a:stretch>
              <a:fillRect/>
            </a:stretch>
          </p:blipFill>
          <p:spPr>
            <a:xfrm>
              <a:off x="295" y="1888"/>
              <a:ext cx="4037" cy="2086"/>
            </a:xfrm>
            <a:prstGeom prst="rect">
              <a:avLst/>
            </a:prstGeom>
            <a:noFill/>
            <a:ln w="9525">
              <a:noFill/>
            </a:ln>
          </p:spPr>
        </p:pic>
        <p:sp>
          <p:nvSpPr>
            <p:cNvPr id="90119" name="Text Box 6"/>
            <p:cNvSpPr txBox="1"/>
            <p:nvPr/>
          </p:nvSpPr>
          <p:spPr>
            <a:xfrm>
              <a:off x="476" y="1989"/>
              <a:ext cx="3629" cy="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70000"/>
                </a:spcBef>
                <a:buNone/>
              </a:pPr>
              <a:r>
                <a:rPr lang="en-US" altLang="zh-CN" sz="2000" b="1" dirty="0">
                  <a:solidFill>
                    <a:srgbClr val="660033"/>
                  </a:solidFill>
                  <a:latin typeface="Arial" panose="020B0604020202020204" pitchFamily="34" charset="0"/>
                </a:rPr>
                <a:t>FIRST(E) = FIRST(T) = FIRST(F) = { ( , id}</a:t>
              </a:r>
              <a:endParaRPr lang="en-US" altLang="zh-CN" sz="2000" b="1" dirty="0">
                <a:solidFill>
                  <a:srgbClr val="660033"/>
                </a:solidFill>
                <a:latin typeface="Arial" panose="020B0604020202020204" pitchFamily="34" charset="0"/>
              </a:endParaRPr>
            </a:p>
            <a:p>
              <a:pPr marL="0" lvl="0" indent="0">
                <a:spcBef>
                  <a:spcPct val="70000"/>
                </a:spcBef>
                <a:buNone/>
              </a:pPr>
              <a:r>
                <a:rPr lang="en-US" altLang="zh-CN" sz="2000" b="1" dirty="0">
                  <a:solidFill>
                    <a:srgbClr val="660033"/>
                  </a:solidFill>
                  <a:latin typeface="Arial" panose="020B0604020202020204" pitchFamily="34" charset="0"/>
                </a:rPr>
                <a:t>FIRST(E’) = { + , </a:t>
              </a:r>
              <a:r>
                <a:rPr lang="el-GR" altLang="zh-CN" sz="2000" b="1" dirty="0">
                  <a:solidFill>
                    <a:srgbClr val="660033"/>
                  </a:solidFill>
                  <a:latin typeface="Arial" panose="020B0604020202020204" pitchFamily="34" charset="0"/>
                  <a:cs typeface="Arial" panose="020B0604020202020204" pitchFamily="34" charset="0"/>
                </a:rPr>
                <a:t>ε</a:t>
              </a:r>
              <a:r>
                <a:rPr lang="en-US" altLang="zh-CN" sz="2000" b="1" dirty="0">
                  <a:solidFill>
                    <a:srgbClr val="660033"/>
                  </a:solidFill>
                  <a:latin typeface="Arial" panose="020B0604020202020204" pitchFamily="34" charset="0"/>
                  <a:cs typeface="Arial" panose="020B0604020202020204" pitchFamily="34" charset="0"/>
                </a:rPr>
                <a:t>}</a:t>
              </a:r>
              <a:endParaRPr lang="en-US" altLang="zh-CN" sz="2000" b="1" dirty="0">
                <a:solidFill>
                  <a:srgbClr val="660033"/>
                </a:solidFill>
                <a:latin typeface="Arial" panose="020B0604020202020204" pitchFamily="34" charset="0"/>
                <a:cs typeface="Arial" panose="020B0604020202020204" pitchFamily="34" charset="0"/>
              </a:endParaRPr>
            </a:p>
            <a:p>
              <a:pPr marL="0" lvl="0"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FIRST(T’) = { * , </a:t>
              </a:r>
              <a:r>
                <a:rPr lang="el-GR" altLang="zh-CN" sz="2000" b="1" dirty="0">
                  <a:solidFill>
                    <a:srgbClr val="660033"/>
                  </a:solidFill>
                  <a:latin typeface="Arial" panose="020B0604020202020204" pitchFamily="34" charset="0"/>
                  <a:cs typeface="Arial" panose="020B0604020202020204" pitchFamily="34" charset="0"/>
                </a:rPr>
                <a:t>ε</a:t>
              </a:r>
              <a:r>
                <a:rPr lang="en-US" altLang="zh-CN" sz="2000" b="1" dirty="0">
                  <a:solidFill>
                    <a:srgbClr val="660033"/>
                  </a:solidFill>
                  <a:latin typeface="Arial" panose="020B0604020202020204" pitchFamily="34" charset="0"/>
                  <a:cs typeface="Arial" panose="020B0604020202020204" pitchFamily="34" charset="0"/>
                </a:rPr>
                <a:t>}</a:t>
              </a:r>
              <a:endParaRPr lang="en-US" altLang="zh-CN" sz="2000" b="1" dirty="0">
                <a:solidFill>
                  <a:srgbClr val="660033"/>
                </a:solidFill>
                <a:latin typeface="Arial" panose="020B0604020202020204" pitchFamily="34" charset="0"/>
                <a:cs typeface="Arial" panose="020B0604020202020204" pitchFamily="34" charset="0"/>
              </a:endParaRPr>
            </a:p>
            <a:p>
              <a:pPr marL="0" lvl="0"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FOLLOW(E) = FOLLOW(E’) = { ) , $ }</a:t>
              </a:r>
              <a:endParaRPr lang="en-US" altLang="zh-CN" sz="2000" b="1" dirty="0">
                <a:solidFill>
                  <a:srgbClr val="660033"/>
                </a:solidFill>
                <a:latin typeface="Arial" panose="020B0604020202020204" pitchFamily="34" charset="0"/>
                <a:cs typeface="Arial" panose="020B0604020202020204" pitchFamily="34" charset="0"/>
              </a:endParaRPr>
            </a:p>
            <a:p>
              <a:pPr marL="0" lvl="0"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FOLLOW(T) = FOLLOW(T’) = { + </a:t>
              </a:r>
              <a:r>
                <a:rPr lang="zh-CN" altLang="en-US" sz="2000" b="1" dirty="0">
                  <a:solidFill>
                    <a:srgbClr val="660033"/>
                  </a:solidFill>
                  <a:latin typeface="Arial" panose="020B0604020202020204" pitchFamily="34" charset="0"/>
                  <a:cs typeface="Arial" panose="020B0604020202020204" pitchFamily="34" charset="0"/>
                </a:rPr>
                <a:t>，</a:t>
              </a:r>
              <a:r>
                <a:rPr lang="en-US" altLang="zh-CN" sz="2000" b="1" dirty="0">
                  <a:solidFill>
                    <a:srgbClr val="660033"/>
                  </a:solidFill>
                  <a:latin typeface="Arial" panose="020B0604020202020204" pitchFamily="34" charset="0"/>
                  <a:cs typeface="Arial" panose="020B0604020202020204" pitchFamily="34" charset="0"/>
                </a:rPr>
                <a:t>) </a:t>
              </a:r>
              <a:r>
                <a:rPr lang="zh-CN" altLang="en-US" sz="2000" b="1" dirty="0">
                  <a:solidFill>
                    <a:srgbClr val="660033"/>
                  </a:solidFill>
                  <a:latin typeface="Arial" panose="020B0604020202020204" pitchFamily="34" charset="0"/>
                  <a:cs typeface="Arial" panose="020B0604020202020204" pitchFamily="34" charset="0"/>
                </a:rPr>
                <a:t>，</a:t>
              </a:r>
              <a:r>
                <a:rPr lang="en-US" altLang="zh-CN" sz="2000" b="1" dirty="0">
                  <a:solidFill>
                    <a:srgbClr val="660033"/>
                  </a:solidFill>
                  <a:latin typeface="Arial" panose="020B0604020202020204" pitchFamily="34" charset="0"/>
                  <a:cs typeface="Arial" panose="020B0604020202020204" pitchFamily="34" charset="0"/>
                </a:rPr>
                <a:t>$  }</a:t>
              </a:r>
              <a:endParaRPr lang="en-US" altLang="zh-CN" sz="2000" b="1" dirty="0">
                <a:solidFill>
                  <a:srgbClr val="660033"/>
                </a:solidFill>
                <a:latin typeface="Arial" panose="020B0604020202020204" pitchFamily="34" charset="0"/>
                <a:cs typeface="Arial" panose="020B0604020202020204" pitchFamily="34" charset="0"/>
              </a:endParaRPr>
            </a:p>
            <a:p>
              <a:pPr marL="0" lvl="0" indent="0">
                <a:spcBef>
                  <a:spcPct val="70000"/>
                </a:spcBef>
                <a:buNone/>
              </a:pPr>
              <a:r>
                <a:rPr lang="en-US" altLang="zh-CN" sz="2000" b="1" dirty="0">
                  <a:solidFill>
                    <a:srgbClr val="660033"/>
                  </a:solidFill>
                  <a:latin typeface="Arial" panose="020B0604020202020204" pitchFamily="34" charset="0"/>
                  <a:cs typeface="Arial" panose="020B0604020202020204" pitchFamily="34" charset="0"/>
                </a:rPr>
                <a:t>FOLLOW(F) = { * , + , ) , $ }</a:t>
              </a:r>
              <a:endParaRPr lang="el-GR" altLang="zh-CN" sz="2000" b="1" dirty="0">
                <a:solidFill>
                  <a:srgbClr val="660033"/>
                </a:solidFill>
                <a:latin typeface="Arial" panose="020B0604020202020204" pitchFamily="34" charset="0"/>
                <a:ea typeface="Arial" panose="020B0604020202020204" pitchFamily="34" charset="0"/>
              </a:endParaRPr>
            </a:p>
          </p:txBody>
        </p:sp>
      </p:grpSp>
      <p:sp>
        <p:nvSpPr>
          <p:cNvPr id="226311" name="Text Box 7"/>
          <p:cNvSpPr txBox="1">
            <a:spLocks noChangeArrowheads="1"/>
          </p:cNvSpPr>
          <p:nvPr/>
        </p:nvSpPr>
        <p:spPr bwMode="auto">
          <a:xfrm>
            <a:off x="611188" y="692150"/>
            <a:ext cx="7993063" cy="51911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Tx/>
              <a:buNone/>
              <a:defRPr/>
            </a:pPr>
            <a:r>
              <a:rPr kumimoji="0" lang="zh-CN" altLang="en-US" sz="2800" b="1" kern="1200" cap="none" spc="0" normalizeH="0" baseline="0" noProof="0">
                <a:solidFill>
                  <a:srgbClr val="006600"/>
                </a:solidFill>
                <a:latin typeface="华文新魏" panose="02010800040101010101" pitchFamily="2" charset="-122"/>
                <a:ea typeface="华文新魏" panose="02010800040101010101" pitchFamily="2" charset="-122"/>
                <a:cs typeface="+mn-cs"/>
              </a:rPr>
              <a:t>最终构造结果：</a:t>
            </a:r>
            <a:endParaRPr kumimoji="0" lang="zh-CN" altLang="en-US" sz="2800" b="1" kern="1200" cap="none" spc="0" normalizeH="0" baseline="0" noProof="0">
              <a:solidFill>
                <a:srgbClr val="006600"/>
              </a:solidFill>
              <a:latin typeface="华文新魏" panose="02010800040101010101" pitchFamily="2" charset="-122"/>
              <a:ea typeface="华文新魏" panose="02010800040101010101" pitchFamily="2" charset="-122"/>
              <a:cs typeface="+mn-cs"/>
            </a:endParaRPr>
          </a:p>
        </p:txBody>
      </p:sp>
      <p:sp>
        <p:nvSpPr>
          <p:cNvPr id="226312" name="WordArt 8"/>
          <p:cNvSpPr>
            <a:spLocks noChangeArrowheads="1" noChangeShapeType="1" noTextEdit="1"/>
          </p:cNvSpPr>
          <p:nvPr/>
        </p:nvSpPr>
        <p:spPr bwMode="auto">
          <a:xfrm>
            <a:off x="1258888" y="5105400"/>
            <a:ext cx="6337300" cy="771525"/>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rPr>
              <a:t>注意：</a:t>
            </a:r>
            <a:r>
              <a:rPr kumimoji="0" lang="en-US" altLang="zh-CN"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rPr>
              <a:t>FIRST</a:t>
            </a:r>
            <a:r>
              <a:rPr kumimoji="0" lang="zh-CN" altLang="en-US"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rPr>
              <a:t>集针对终结符，非终结符，候选式而构造；</a:t>
            </a:r>
            <a:endParaRPr kumimoji="0" lang="zh-CN" altLang="en-US"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rPr>
              <a:t>FOLLOW</a:t>
            </a:r>
            <a:r>
              <a:rPr kumimoji="0" lang="zh-CN" altLang="en-US"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rPr>
              <a:t>集只对非终结符构造。</a:t>
            </a:r>
            <a:endParaRPr kumimoji="0" lang="zh-CN" altLang="en-US" sz="2000" b="0" i="0" u="none" strike="noStrike" kern="10" cap="none" spc="0" normalizeH="0" baseline="0" noProof="0" dirty="0">
              <a:ln w="9525">
                <a:solidFill>
                  <a:srgbClr val="000000"/>
                </a:solidFill>
                <a:round/>
              </a:ln>
              <a:solidFill>
                <a:srgbClr val="FFFFFF"/>
              </a:solidFill>
              <a:effectLst>
                <a:outerShdw dist="35921" dir="2700000" algn="ctr" rotWithShape="0">
                  <a:srgbClr val="808080">
                    <a:alpha val="80000"/>
                  </a:srgbClr>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6311"/>
                                        </p:tgtEl>
                                        <p:attrNameLst>
                                          <p:attrName>style.visibility</p:attrName>
                                        </p:attrNameLst>
                                      </p:cBhvr>
                                      <p:to>
                                        <p:strVal val="visible"/>
                                      </p:to>
                                    </p:set>
                                    <p:anim calcmode="discrete" valueType="clr">
                                      <p:cBhvr override="childStyle">
                                        <p:cTn id="7" dur="500"/>
                                        <p:tgtEl>
                                          <p:spTgt spid="226311"/>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26311"/>
                                        </p:tgtEl>
                                        <p:attrNameLst>
                                          <p:attrName>fillcolor</p:attrName>
                                        </p:attrNameLst>
                                      </p:cBhvr>
                                      <p:tavLst>
                                        <p:tav tm="0">
                                          <p:val>
                                            <p:clrVal>
                                              <a:schemeClr val="accent2"/>
                                            </p:clrVal>
                                          </p:val>
                                        </p:tav>
                                        <p:tav tm="50000">
                                          <p:val>
                                            <p:clrVal>
                                              <a:schemeClr val="hlink"/>
                                            </p:clrVal>
                                          </p:val>
                                        </p:tav>
                                      </p:tavLst>
                                    </p:anim>
                                    <p:set>
                                      <p:cBhvr>
                                        <p:cTn id="9" dur="500"/>
                                        <p:tgtEl>
                                          <p:spTgt spid="2263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6308"/>
                                        </p:tgtEl>
                                        <p:attrNameLst>
                                          <p:attrName>style.visibility</p:attrName>
                                        </p:attrNameLst>
                                      </p:cBhvr>
                                      <p:to>
                                        <p:strVal val="visible"/>
                                      </p:to>
                                    </p:set>
                                    <p:animEffect transition="in" filter="fade">
                                      <p:cBhvr>
                                        <p:cTn id="14" dur="2000"/>
                                        <p:tgtEl>
                                          <p:spTgt spid="22630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26312"/>
                                        </p:tgtEl>
                                        <p:attrNameLst>
                                          <p:attrName>style.visibility</p:attrName>
                                        </p:attrNameLst>
                                      </p:cBhvr>
                                      <p:to>
                                        <p:strVal val="visible"/>
                                      </p:to>
                                    </p:set>
                                    <p:animEffect transition="in" filter="fade">
                                      <p:cBhvr>
                                        <p:cTn id="19" dur="1000"/>
                                        <p:tgtEl>
                                          <p:spTgt spid="226312"/>
                                        </p:tgtEl>
                                      </p:cBhvr>
                                    </p:animEffect>
                                    <p:anim calcmode="lin" valueType="num">
                                      <p:cBhvr>
                                        <p:cTn id="20" dur="1000" fill="hold"/>
                                        <p:tgtEl>
                                          <p:spTgt spid="226312"/>
                                        </p:tgtEl>
                                        <p:attrNameLst>
                                          <p:attrName>ppt_x</p:attrName>
                                        </p:attrNameLst>
                                      </p:cBhvr>
                                      <p:tavLst>
                                        <p:tav tm="0">
                                          <p:val>
                                            <p:strVal val="#ppt_x"/>
                                          </p:val>
                                        </p:tav>
                                        <p:tav tm="100000">
                                          <p:val>
                                            <p:strVal val="#ppt_x"/>
                                          </p:val>
                                        </p:tav>
                                      </p:tavLst>
                                    </p:anim>
                                    <p:anim calcmode="lin" valueType="num">
                                      <p:cBhvr>
                                        <p:cTn id="21" dur="1000" fill="hold"/>
                                        <p:tgtEl>
                                          <p:spTgt spid="226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4"/>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1139" name="Text Box 4"/>
          <p:cNvSpPr txBox="1"/>
          <p:nvPr/>
        </p:nvSpPr>
        <p:spPr>
          <a:xfrm>
            <a:off x="971550" y="620713"/>
            <a:ext cx="7559675" cy="2225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FF"/>
                </a:solidFill>
              </a:rPr>
              <a:t>例：</a:t>
            </a:r>
            <a:r>
              <a:rPr lang="zh-CN" altLang="en-US" sz="2000" dirty="0">
                <a:solidFill>
                  <a:srgbClr val="000000"/>
                </a:solidFill>
              </a:rPr>
              <a:t>求下列文法的非终结符的</a:t>
            </a:r>
            <a:r>
              <a:rPr lang="en-US" altLang="zh-CN" sz="2000" dirty="0">
                <a:solidFill>
                  <a:srgbClr val="000000"/>
                </a:solidFill>
              </a:rPr>
              <a:t>FIRST</a:t>
            </a:r>
            <a:r>
              <a:rPr lang="zh-CN" altLang="en-US" sz="2000" dirty="0">
                <a:solidFill>
                  <a:srgbClr val="000000"/>
                </a:solidFill>
              </a:rPr>
              <a:t>集和</a:t>
            </a:r>
            <a:r>
              <a:rPr lang="en-US" altLang="zh-CN" sz="2000" dirty="0">
                <a:solidFill>
                  <a:srgbClr val="000000"/>
                </a:solidFill>
              </a:rPr>
              <a:t>FOLLOW</a:t>
            </a:r>
            <a:r>
              <a:rPr lang="zh-CN" altLang="en-US" sz="2000" dirty="0">
                <a:solidFill>
                  <a:srgbClr val="000000"/>
                </a:solidFill>
              </a:rPr>
              <a:t>集：</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latin typeface="Times New Roman" panose="02020603050405020304" pitchFamily="18" charset="0"/>
              </a:rPr>
              <a:t>D -&gt; TL</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T -&gt; </a:t>
            </a:r>
            <a:r>
              <a:rPr lang="en-US" altLang="zh-CN" sz="2000" b="1" dirty="0">
                <a:solidFill>
                  <a:srgbClr val="000000"/>
                </a:solidFill>
                <a:latin typeface="Times New Roman" panose="02020603050405020304" pitchFamily="18" charset="0"/>
              </a:rPr>
              <a:t>int</a:t>
            </a: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real</a:t>
            </a:r>
            <a:endParaRPr lang="en-US" altLang="zh-CN" sz="2000" b="1"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L -&gt; </a:t>
            </a:r>
            <a:r>
              <a:rPr lang="en-US" altLang="zh-CN" sz="2000" b="1" dirty="0">
                <a:solidFill>
                  <a:srgbClr val="000000"/>
                </a:solidFill>
                <a:latin typeface="Times New Roman" panose="02020603050405020304" pitchFamily="18" charset="0"/>
              </a:rPr>
              <a:t>id</a:t>
            </a:r>
            <a:r>
              <a:rPr lang="en-US" altLang="zh-CN" sz="2000" dirty="0">
                <a:solidFill>
                  <a:srgbClr val="000000"/>
                </a:solidFill>
                <a:latin typeface="Times New Roman" panose="02020603050405020304" pitchFamily="18" charset="0"/>
              </a:rPr>
              <a:t> R</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R -&gt; </a:t>
            </a:r>
            <a:r>
              <a:rPr lang="zh-CN" altLang="en-US" sz="2000"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id </a:t>
            </a:r>
            <a:r>
              <a:rPr lang="en-US" altLang="zh-CN" sz="2000" dirty="0">
                <a:solidFill>
                  <a:srgbClr val="000000"/>
                </a:solidFill>
                <a:latin typeface="Times New Roman" panose="02020603050405020304" pitchFamily="18" charset="0"/>
              </a:rPr>
              <a:t>R | </a:t>
            </a:r>
            <a:r>
              <a:rPr lang="el-GR" altLang="zh-CN" sz="2000" dirty="0">
                <a:solidFill>
                  <a:srgbClr val="000000"/>
                </a:solidFill>
                <a:latin typeface="Times New Roman" panose="02020603050405020304" pitchFamily="18" charset="0"/>
              </a:rPr>
              <a:t>ε</a:t>
            </a:r>
            <a:endParaRPr lang="el-GR" altLang="zh-CN" sz="2000" dirty="0">
              <a:solidFill>
                <a:srgbClr val="000000"/>
              </a:solidFill>
              <a:latin typeface="Times New Roman" panose="02020603050405020304" pitchFamily="18" charset="0"/>
            </a:endParaRPr>
          </a:p>
        </p:txBody>
      </p:sp>
      <p:sp>
        <p:nvSpPr>
          <p:cNvPr id="91140" name="Text Box 5"/>
          <p:cNvSpPr txBox="1"/>
          <p:nvPr/>
        </p:nvSpPr>
        <p:spPr>
          <a:xfrm>
            <a:off x="1258888" y="3213100"/>
            <a:ext cx="7058025" cy="3140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FF"/>
                </a:solidFill>
              </a:rPr>
              <a:t>FIRST(D)=FIRST(T)={int, real}</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FIRST(L)={id}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FIRST(R)={</a:t>
            </a:r>
            <a:r>
              <a:rPr lang="zh-CN" altLang="en-US" sz="2000" dirty="0">
                <a:solidFill>
                  <a:srgbClr val="0000FF"/>
                </a:solidFill>
              </a:rPr>
              <a:t>， </a:t>
            </a:r>
            <a:r>
              <a:rPr lang="el-GR" altLang="zh-CN" sz="2000" dirty="0">
                <a:solidFill>
                  <a:srgbClr val="0000FF"/>
                </a:solidFill>
              </a:rPr>
              <a:t>ε</a:t>
            </a:r>
            <a:r>
              <a:rPr lang="en-US" altLang="zh-CN" sz="2000" dirty="0">
                <a:solidFill>
                  <a:srgbClr val="0000FF"/>
                </a:solidFill>
              </a:rPr>
              <a:t> }</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FOLLOW(T)=FIRST(L)={id}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FOLLOW(L)=FOLLOW(D)={$}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FOLLOW(R)=FOLLOW(L)={$}</a:t>
            </a:r>
            <a:endParaRPr lang="en-US" altLang="zh-CN" sz="2000" dirty="0">
              <a:solidFill>
                <a:srgbClr val="0000FF"/>
              </a:solidFill>
            </a:endParaRPr>
          </a:p>
        </p:txBody>
      </p:sp>
    </p:spTree>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solidFill>
                  <a:srgbClr val="006699"/>
                </a:solidFill>
              </a:rPr>
            </a:fld>
            <a:endParaRPr lang="en-US" altLang="zh-CN" sz="1400" dirty="0">
              <a:solidFill>
                <a:srgbClr val="006699"/>
              </a:solidFill>
            </a:endParaRPr>
          </a:p>
        </p:txBody>
      </p:sp>
      <p:sp>
        <p:nvSpPr>
          <p:cNvPr id="92163" name="Text Box 3"/>
          <p:cNvSpPr txBox="1"/>
          <p:nvPr/>
        </p:nvSpPr>
        <p:spPr>
          <a:xfrm>
            <a:off x="1116013" y="1268413"/>
            <a:ext cx="65532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1.</a:t>
            </a:r>
            <a:r>
              <a:rPr lang="zh-CN" altLang="en-US" sz="2000" dirty="0">
                <a:solidFill>
                  <a:srgbClr val="000000"/>
                </a:solidFill>
              </a:rPr>
              <a:t>文法</a:t>
            </a:r>
            <a:r>
              <a:rPr lang="en-US" altLang="zh-CN" sz="2000" dirty="0">
                <a:solidFill>
                  <a:srgbClr val="000000"/>
                </a:solidFill>
              </a:rPr>
              <a:t>G</a:t>
            </a:r>
            <a:r>
              <a:rPr lang="zh-CN" altLang="en-US" sz="2000" dirty="0">
                <a:solidFill>
                  <a:srgbClr val="000000"/>
                </a:solidFill>
              </a:rPr>
              <a:t>：</a:t>
            </a:r>
            <a:r>
              <a:rPr lang="en-US" altLang="zh-CN" sz="2000" dirty="0">
                <a:solidFill>
                  <a:srgbClr val="000000"/>
                </a:solidFill>
              </a:rPr>
              <a:t>S-&gt;aA | d</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A-&gt;bAS | </a:t>
            </a:r>
            <a:r>
              <a:rPr lang="el-GR" altLang="zh-CN" sz="2000" dirty="0">
                <a:solidFill>
                  <a:srgbClr val="000000"/>
                </a:solidFill>
              </a:rPr>
              <a:t>ε</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a:t>
            </a:r>
            <a:r>
              <a:rPr lang="zh-CN" altLang="en-US" sz="2000" dirty="0">
                <a:solidFill>
                  <a:srgbClr val="000000"/>
                </a:solidFill>
              </a:rPr>
              <a:t>求各个非终结符的</a:t>
            </a:r>
            <a:r>
              <a:rPr lang="en-US" altLang="zh-CN" sz="2000" dirty="0">
                <a:solidFill>
                  <a:srgbClr val="000000"/>
                </a:solidFill>
              </a:rPr>
              <a:t>FIRST</a:t>
            </a:r>
            <a:r>
              <a:rPr lang="zh-CN" altLang="en-US" sz="2000" dirty="0">
                <a:solidFill>
                  <a:srgbClr val="000000"/>
                </a:solidFill>
              </a:rPr>
              <a:t>和</a:t>
            </a:r>
            <a:r>
              <a:rPr lang="en-US" altLang="zh-CN" sz="2000" dirty="0">
                <a:solidFill>
                  <a:srgbClr val="000000"/>
                </a:solidFill>
              </a:rPr>
              <a:t>FOLLOW</a:t>
            </a:r>
            <a:r>
              <a:rPr lang="zh-CN" altLang="en-US" sz="2000" dirty="0">
                <a:solidFill>
                  <a:srgbClr val="000000"/>
                </a:solidFill>
              </a:rPr>
              <a:t>集。</a:t>
            </a:r>
            <a:endParaRPr lang="zh-CN" altLang="el-GR" sz="2000" dirty="0">
              <a:solidFill>
                <a:srgbClr val="000000"/>
              </a:solidFill>
            </a:endParaRPr>
          </a:p>
        </p:txBody>
      </p:sp>
      <p:sp>
        <p:nvSpPr>
          <p:cNvPr id="365572" name="Text Box 4"/>
          <p:cNvSpPr txBox="1"/>
          <p:nvPr/>
        </p:nvSpPr>
        <p:spPr>
          <a:xfrm>
            <a:off x="1331913" y="3357563"/>
            <a:ext cx="6696075" cy="1768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解答： </a:t>
            </a:r>
            <a:r>
              <a:rPr lang="en-US" altLang="zh-CN" sz="2000" dirty="0">
                <a:solidFill>
                  <a:srgbClr val="000000"/>
                </a:solidFill>
              </a:rPr>
              <a:t>FIRST(S)={a, d}</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FIRST(A)={b, </a:t>
            </a:r>
            <a:r>
              <a:rPr lang="el-GR" altLang="zh-CN" sz="2000" dirty="0">
                <a:solidFill>
                  <a:srgbClr val="000000"/>
                </a:solidFill>
              </a:rPr>
              <a:t>ε</a:t>
            </a:r>
            <a:r>
              <a:rPr lang="en-US" altLang="zh-CN" sz="2000" dirty="0">
                <a:solidFill>
                  <a:srgbClr val="000000"/>
                </a:solidFill>
              </a:rPr>
              <a:t>}</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FOLLOW(S)={$, a, d}</a:t>
            </a:r>
            <a:endParaRPr lang="en-US" altLang="zh-CN" sz="2000" dirty="0">
              <a:solidFill>
                <a:srgbClr val="000000"/>
              </a:solidFill>
            </a:endParaRPr>
          </a:p>
          <a:p>
            <a:pPr marL="0" lvl="0" indent="0" eaLnBrk="1" hangingPunct="1">
              <a:spcBef>
                <a:spcPct val="50000"/>
              </a:spcBef>
              <a:buNone/>
            </a:pPr>
            <a:r>
              <a:rPr lang="en-US" altLang="zh-CN" sz="2000" dirty="0">
                <a:solidFill>
                  <a:srgbClr val="000000"/>
                </a:solidFill>
              </a:rPr>
              <a:t>          FOLLOW(A)={$, a, d}</a:t>
            </a:r>
            <a:endParaRPr lang="en-US" altLang="zh-CN" sz="2000" dirty="0">
              <a:solidFill>
                <a:srgbClr val="000000"/>
              </a:solidFill>
            </a:endParaRPr>
          </a:p>
        </p:txBody>
      </p:sp>
      <p:sp>
        <p:nvSpPr>
          <p:cNvPr id="92165" name="Rectangle 50"/>
          <p:cNvSpPr/>
          <p:nvPr/>
        </p:nvSpPr>
        <p:spPr>
          <a:xfrm>
            <a:off x="755650" y="549275"/>
            <a:ext cx="15843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660033"/>
                </a:solidFill>
              </a:rPr>
              <a:t>复习</a:t>
            </a:r>
            <a:r>
              <a:rPr lang="en-US" altLang="zh-CN" sz="2800" b="1" dirty="0">
                <a:solidFill>
                  <a:srgbClr val="660033"/>
                </a:solidFill>
              </a:rPr>
              <a:t>:</a:t>
            </a:r>
            <a:endParaRPr lang="en-US" altLang="zh-CN" sz="2800" b="1" dirty="0">
              <a:solidFill>
                <a:srgbClr val="660033"/>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5572"/>
                                        </p:tgtEl>
                                        <p:attrNameLst>
                                          <p:attrName>style.visibility</p:attrName>
                                        </p:attrNameLst>
                                      </p:cBhvr>
                                      <p:to>
                                        <p:strVal val="visible"/>
                                      </p:to>
                                    </p:set>
                                    <p:animEffect transition="in" filter="box(in)">
                                      <p:cBhvr>
                                        <p:cTn id="7" dur="500"/>
                                        <p:tgtEl>
                                          <p:spTgt spid="365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3187" name="Rectangle 3"/>
          <p:cNvSpPr>
            <a:spLocks noGrp="1"/>
          </p:cNvSpPr>
          <p:nvPr>
            <p:ph idx="1"/>
          </p:nvPr>
        </p:nvSpPr>
        <p:spPr>
          <a:xfrm>
            <a:off x="468313" y="620713"/>
            <a:ext cx="8229600" cy="503237"/>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4.4.4 </a:t>
            </a:r>
            <a:r>
              <a:rPr lang="zh-CN" altLang="en-US" sz="2800" b="1" dirty="0">
                <a:solidFill>
                  <a:srgbClr val="660033"/>
                </a:solidFill>
                <a:latin typeface="宋体" panose="02010600030101010101" pitchFamily="2" charset="-122"/>
                <a:cs typeface="Times New Roman" panose="02020603050405020304" pitchFamily="18" charset="0"/>
              </a:rPr>
              <a:t>预测分析表的构造</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93188" name="Text Box 5"/>
          <p:cNvSpPr txBox="1"/>
          <p:nvPr/>
        </p:nvSpPr>
        <p:spPr>
          <a:xfrm>
            <a:off x="971550" y="1557338"/>
            <a:ext cx="7272338"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0000"/>
              </a:lnSpc>
              <a:spcBef>
                <a:spcPct val="50000"/>
              </a:spcBef>
              <a:buNone/>
            </a:pPr>
            <a:r>
              <a:rPr lang="zh-CN" altLang="en-US" sz="2400" dirty="0">
                <a:solidFill>
                  <a:srgbClr val="000000"/>
                </a:solidFill>
                <a:latin typeface="华文新魏" panose="02010800040101010101" pitchFamily="2" charset="-122"/>
                <a:ea typeface="华文新魏" panose="02010800040101010101" pitchFamily="2" charset="-122"/>
              </a:rPr>
              <a:t>基本思路</a:t>
            </a:r>
            <a:r>
              <a:rPr lang="zh-CN" altLang="en-US" sz="2400" dirty="0">
                <a:solidFill>
                  <a:srgbClr val="000000"/>
                </a:solidFill>
                <a:latin typeface="宋体" panose="02010600030101010101" pitchFamily="2" charset="-122"/>
              </a:rPr>
              <a:t>：如果Ａ</a:t>
            </a:r>
            <a:r>
              <a:rPr lang="zh-CN" altLang="en-US" sz="2400" dirty="0">
                <a:solidFill>
                  <a:srgbClr val="000000"/>
                </a:solidFill>
                <a:latin typeface="宋体" panose="02010600030101010101" pitchFamily="2" charset="-122"/>
                <a:sym typeface="Symbol" panose="05050102010706020507" pitchFamily="18" charset="2"/>
              </a:rPr>
              <a:t></a:t>
            </a:r>
            <a:r>
              <a:rPr lang="zh-CN" altLang="en-US" sz="2400" dirty="0">
                <a:solidFill>
                  <a:srgbClr val="000000"/>
                </a:solidFill>
                <a:latin typeface="宋体" panose="02010600030101010101" pitchFamily="2" charset="-122"/>
              </a:rPr>
              <a:t> </a:t>
            </a:r>
            <a:r>
              <a:rPr lang="zh-CN" altLang="en-US" sz="2400" dirty="0">
                <a:solidFill>
                  <a:srgbClr val="000000"/>
                </a:solidFill>
                <a:latin typeface="宋体" panose="02010600030101010101" pitchFamily="2" charset="-122"/>
                <a:sym typeface="Symbol" panose="05050102010706020507" pitchFamily="18" charset="2"/>
              </a:rPr>
              <a:t>是产生式且</a:t>
            </a:r>
            <a:r>
              <a:rPr lang="en-US" altLang="zh-CN" sz="2400" dirty="0">
                <a:solidFill>
                  <a:srgbClr val="000000"/>
                </a:solidFill>
                <a:highlight>
                  <a:srgbClr val="FFFF00"/>
                </a:highlight>
                <a:latin typeface="宋体" panose="02010600030101010101" pitchFamily="2" charset="-122"/>
                <a:sym typeface="Symbol" panose="05050102010706020507" pitchFamily="18" charset="2"/>
              </a:rPr>
              <a:t>a</a:t>
            </a:r>
            <a:r>
              <a:rPr lang="zh-CN" altLang="en-US" sz="2400" dirty="0">
                <a:solidFill>
                  <a:srgbClr val="000000"/>
                </a:solidFill>
                <a:highlight>
                  <a:srgbClr val="FFFF00"/>
                </a:highlight>
                <a:latin typeface="宋体" panose="02010600030101010101" pitchFamily="2" charset="-122"/>
                <a:sym typeface="Symbol" panose="05050102010706020507" pitchFamily="18" charset="2"/>
              </a:rPr>
              <a:t>在</a:t>
            </a:r>
            <a:r>
              <a:rPr lang="en-US" altLang="zh-CN" sz="2400" dirty="0">
                <a:solidFill>
                  <a:srgbClr val="000000"/>
                </a:solidFill>
                <a:highlight>
                  <a:srgbClr val="FFFF00"/>
                </a:highlight>
                <a:latin typeface="宋体" panose="02010600030101010101" pitchFamily="2" charset="-122"/>
                <a:sym typeface="Symbol" panose="05050102010706020507" pitchFamily="18" charset="2"/>
              </a:rPr>
              <a:t>FIRST()</a:t>
            </a:r>
            <a:r>
              <a:rPr lang="zh-CN" altLang="en-US" sz="2400" dirty="0">
                <a:solidFill>
                  <a:srgbClr val="000000"/>
                </a:solidFill>
                <a:highlight>
                  <a:srgbClr val="FFFF00"/>
                </a:highlight>
                <a:latin typeface="宋体" panose="02010600030101010101" pitchFamily="2" charset="-122"/>
                <a:sym typeface="Symbol" panose="05050102010706020507" pitchFamily="18" charset="2"/>
              </a:rPr>
              <a:t>中</a:t>
            </a:r>
            <a:r>
              <a:rPr lang="zh-CN" altLang="en-US" sz="2400" dirty="0">
                <a:solidFill>
                  <a:srgbClr val="000000"/>
                </a:solidFill>
                <a:latin typeface="宋体" panose="02010600030101010101" pitchFamily="2" charset="-122"/>
                <a:sym typeface="Symbol" panose="05050102010706020507" pitchFamily="18" charset="2"/>
              </a:rPr>
              <a:t>，那么当前输入符号为</a:t>
            </a:r>
            <a:r>
              <a:rPr lang="en-US" altLang="zh-CN" sz="2400" dirty="0">
                <a:solidFill>
                  <a:srgbClr val="000000"/>
                </a:solidFill>
                <a:latin typeface="宋体" panose="02010600030101010101" pitchFamily="2" charset="-122"/>
                <a:sym typeface="Symbol" panose="05050102010706020507" pitchFamily="18" charset="2"/>
              </a:rPr>
              <a:t>a</a:t>
            </a:r>
            <a:r>
              <a:rPr lang="zh-CN" altLang="en-US" sz="2400" dirty="0">
                <a:solidFill>
                  <a:srgbClr val="000000"/>
                </a:solidFill>
                <a:latin typeface="宋体" panose="02010600030101010101" pitchFamily="2" charset="-122"/>
                <a:sym typeface="Symbol" panose="05050102010706020507" pitchFamily="18" charset="2"/>
              </a:rPr>
              <a:t>时，语法分析器将用展开</a:t>
            </a:r>
            <a:r>
              <a:rPr lang="en-US" altLang="zh-CN" sz="2400" dirty="0">
                <a:solidFill>
                  <a:srgbClr val="000000"/>
                </a:solidFill>
                <a:latin typeface="宋体" panose="02010600030101010101" pitchFamily="2" charset="-122"/>
                <a:sym typeface="Symbol" panose="05050102010706020507" pitchFamily="18" charset="2"/>
              </a:rPr>
              <a:t>A</a:t>
            </a:r>
            <a:r>
              <a:rPr lang="zh-CN" altLang="en-US" sz="2400" dirty="0">
                <a:solidFill>
                  <a:srgbClr val="000000"/>
                </a:solidFill>
                <a:latin typeface="宋体" panose="02010600030101010101" pitchFamily="2" charset="-122"/>
                <a:sym typeface="Symbol" panose="05050102010706020507" pitchFamily="18" charset="2"/>
              </a:rPr>
              <a:t>。当</a:t>
            </a:r>
            <a:r>
              <a:rPr lang="en-US" altLang="zh-CN" sz="2400" dirty="0">
                <a:solidFill>
                  <a:srgbClr val="000000"/>
                </a:solidFill>
                <a:latin typeface="宋体" panose="02010600030101010101" pitchFamily="2" charset="-122"/>
                <a:sym typeface="Symbol" panose="05050102010706020507" pitchFamily="18" charset="2"/>
              </a:rPr>
              <a:t>=</a:t>
            </a:r>
            <a:r>
              <a:rPr lang="el-GR" altLang="zh-CN" sz="2400" dirty="0">
                <a:solidFill>
                  <a:srgbClr val="000000"/>
                </a:solidFill>
                <a:latin typeface="宋体" panose="02010600030101010101" pitchFamily="2" charset="-122"/>
              </a:rPr>
              <a:t>ε</a:t>
            </a:r>
            <a:r>
              <a:rPr lang="zh-CN" altLang="en-US" sz="2400" dirty="0">
                <a:solidFill>
                  <a:srgbClr val="000000"/>
                </a:solidFill>
                <a:latin typeface="宋体" panose="02010600030101010101" pitchFamily="2" charset="-122"/>
              </a:rPr>
              <a:t>或者</a:t>
            </a:r>
            <a:r>
              <a:rPr lang="zh-CN" altLang="en-US" sz="2400" dirty="0">
                <a:solidFill>
                  <a:srgbClr val="000000"/>
                </a:solidFill>
                <a:latin typeface="宋体" panose="02010600030101010101" pitchFamily="2" charset="-122"/>
                <a:sym typeface="Symbol" panose="05050102010706020507" pitchFamily="18" charset="2"/>
              </a:rPr>
              <a:t>   </a:t>
            </a:r>
            <a:r>
              <a:rPr lang="zh-CN" altLang="en-US" sz="2400" dirty="0">
                <a:solidFill>
                  <a:srgbClr val="000000"/>
                </a:solidFill>
                <a:latin typeface="宋体" panose="02010600030101010101" pitchFamily="2" charset="-122"/>
              </a:rPr>
              <a:t> </a:t>
            </a:r>
            <a:r>
              <a:rPr lang="el-GR" altLang="zh-CN" sz="2400" dirty="0">
                <a:solidFill>
                  <a:srgbClr val="000000"/>
                </a:solidFill>
                <a:latin typeface="宋体" panose="02010600030101010101" pitchFamily="2" charset="-122"/>
              </a:rPr>
              <a:t>ε</a:t>
            </a:r>
            <a:r>
              <a:rPr lang="zh-CN" altLang="en-US" sz="2400" dirty="0">
                <a:solidFill>
                  <a:srgbClr val="000000"/>
                </a:solidFill>
                <a:latin typeface="宋体" panose="02010600030101010101" pitchFamily="2" charset="-122"/>
              </a:rPr>
              <a:t>时，如果当前输入符号属于</a:t>
            </a:r>
            <a:r>
              <a:rPr lang="en-US" altLang="zh-CN" sz="2400" dirty="0">
                <a:solidFill>
                  <a:srgbClr val="000000"/>
                </a:solidFill>
                <a:latin typeface="宋体" panose="02010600030101010101" pitchFamily="2" charset="-122"/>
              </a:rPr>
              <a:t>FOLLOW(A)</a:t>
            </a:r>
            <a:r>
              <a:rPr lang="zh-CN" altLang="en-US" sz="2400" dirty="0">
                <a:solidFill>
                  <a:srgbClr val="000000"/>
                </a:solidFill>
                <a:latin typeface="宋体" panose="02010600030101010101" pitchFamily="2" charset="-122"/>
              </a:rPr>
              <a:t>，或者如果输入已经到</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而</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在</a:t>
            </a:r>
            <a:r>
              <a:rPr lang="en-US" altLang="zh-CN" sz="2400" dirty="0">
                <a:solidFill>
                  <a:srgbClr val="000000"/>
                </a:solidFill>
                <a:latin typeface="宋体" panose="02010600030101010101" pitchFamily="2" charset="-122"/>
              </a:rPr>
              <a:t>FOLLOW(A)</a:t>
            </a:r>
            <a:r>
              <a:rPr lang="zh-CN" altLang="en-US" sz="2400" dirty="0">
                <a:solidFill>
                  <a:srgbClr val="000000"/>
                </a:solidFill>
                <a:latin typeface="宋体" panose="02010600030101010101" pitchFamily="2" charset="-122"/>
              </a:rPr>
              <a:t>中，语法分析器仍将用</a:t>
            </a:r>
            <a:r>
              <a:rPr lang="zh-CN" altLang="en-US" sz="2400" dirty="0">
                <a:solidFill>
                  <a:srgbClr val="000000"/>
                </a:solidFill>
                <a:latin typeface="宋体" panose="02010600030101010101" pitchFamily="2" charset="-122"/>
                <a:sym typeface="Symbol" panose="05050102010706020507" pitchFamily="18" charset="2"/>
              </a:rPr>
              <a:t>展开</a:t>
            </a:r>
            <a:r>
              <a:rPr lang="en-US" altLang="zh-CN" sz="2400" dirty="0">
                <a:solidFill>
                  <a:srgbClr val="000000"/>
                </a:solidFill>
                <a:latin typeface="宋体" panose="02010600030101010101" pitchFamily="2" charset="-122"/>
                <a:sym typeface="Symbol" panose="05050102010706020507" pitchFamily="18" charset="2"/>
              </a:rPr>
              <a:t>A</a:t>
            </a:r>
            <a:r>
              <a:rPr lang="zh-CN" altLang="en-US" sz="2400" dirty="0">
                <a:solidFill>
                  <a:srgbClr val="000000"/>
                </a:solidFill>
                <a:latin typeface="宋体" panose="02010600030101010101" pitchFamily="2" charset="-122"/>
                <a:sym typeface="Symbol" panose="05050102010706020507" pitchFamily="18" charset="2"/>
              </a:rPr>
              <a:t>。</a:t>
            </a:r>
            <a:endParaRPr lang="zh-CN" altLang="en-US" sz="2400" dirty="0">
              <a:solidFill>
                <a:srgbClr val="000000"/>
              </a:solidFill>
              <a:latin typeface="宋体" panose="02010600030101010101" pitchFamily="2" charset="-122"/>
              <a:sym typeface="Symbol" panose="05050102010706020507" pitchFamily="18" charset="2"/>
            </a:endParaRPr>
          </a:p>
        </p:txBody>
      </p:sp>
      <p:pic>
        <p:nvPicPr>
          <p:cNvPr id="93189" name="Picture 6" descr="公式3"/>
          <p:cNvPicPr>
            <a:picLocks noChangeAspect="1"/>
          </p:cNvPicPr>
          <p:nvPr/>
        </p:nvPicPr>
        <p:blipFill>
          <a:blip r:embed="rId1"/>
          <a:stretch>
            <a:fillRect/>
          </a:stretch>
        </p:blipFill>
        <p:spPr>
          <a:xfrm>
            <a:off x="2916238" y="2708275"/>
            <a:ext cx="431800" cy="360363"/>
          </a:xfrm>
          <a:prstGeom prst="rect">
            <a:avLst/>
          </a:prstGeom>
          <a:noFill/>
          <a:ln w="9525">
            <a:noFill/>
          </a:ln>
        </p:spPr>
      </p:pic>
    </p:spTree>
  </p:cSld>
  <p:clrMapOvr>
    <a:masterClrMapping/>
  </p:clrMapOvr>
  <p:transition spd="med">
    <p:wedg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4211" name="Text Box 4"/>
          <p:cNvSpPr txBox="1"/>
          <p:nvPr/>
        </p:nvSpPr>
        <p:spPr>
          <a:xfrm>
            <a:off x="611188" y="1052513"/>
            <a:ext cx="8135937" cy="42910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spcBef>
                <a:spcPct val="0"/>
              </a:spcBef>
              <a:buNone/>
            </a:pPr>
            <a:r>
              <a:rPr lang="zh-CN" altLang="en-US" sz="2400" b="1" dirty="0">
                <a:solidFill>
                  <a:srgbClr val="009900"/>
                </a:solidFill>
                <a:latin typeface="Times New Roman" panose="02020603050405020304" pitchFamily="18" charset="0"/>
              </a:rPr>
              <a:t>算法</a:t>
            </a:r>
            <a:r>
              <a:rPr lang="en-US" altLang="zh-CN" sz="2400" b="1" dirty="0">
                <a:solidFill>
                  <a:srgbClr val="009900"/>
                </a:solidFill>
                <a:latin typeface="Times New Roman" panose="02020603050405020304" pitchFamily="18" charset="0"/>
              </a:rPr>
              <a:t>4.17  </a:t>
            </a:r>
            <a:r>
              <a:rPr lang="zh-CN" altLang="en-US" sz="2400" b="1" dirty="0">
                <a:solidFill>
                  <a:srgbClr val="009900"/>
                </a:solidFill>
                <a:highlight>
                  <a:srgbClr val="FFFF00"/>
                </a:highlight>
                <a:latin typeface="Times New Roman" panose="02020603050405020304" pitchFamily="18" charset="0"/>
              </a:rPr>
              <a:t>构造预测分析表</a:t>
            </a:r>
            <a:endParaRPr lang="zh-CN" altLang="en-US" sz="2400" b="1" dirty="0">
              <a:solidFill>
                <a:srgbClr val="009900"/>
              </a:solidFill>
              <a:highlight>
                <a:srgbClr val="FFFF00"/>
              </a:highlight>
              <a:latin typeface="Times New Roman" panose="02020603050405020304" pitchFamily="18" charset="0"/>
            </a:endParaRPr>
          </a:p>
          <a:p>
            <a:pPr marL="0" lvl="0" indent="0" algn="just" eaLnBrk="1" hangingPunct="1">
              <a:spcBef>
                <a:spcPct val="0"/>
              </a:spcBef>
              <a:buNone/>
            </a:pPr>
            <a:endParaRPr lang="zh-CN" altLang="en-US" sz="2400" b="1" dirty="0">
              <a:solidFill>
                <a:srgbClr val="0099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ea typeface="楷体_GB2312" pitchFamily="49" charset="-122"/>
              </a:rPr>
              <a:t>输入</a:t>
            </a:r>
            <a:r>
              <a:rPr lang="zh-CN" altLang="en-US" sz="2400" dirty="0">
                <a:solidFill>
                  <a:srgbClr val="000000"/>
                </a:solidFill>
                <a:latin typeface="Times New Roman" panose="02020603050405020304" pitchFamily="18" charset="0"/>
              </a:rPr>
              <a:t>：文法</a:t>
            </a:r>
            <a:r>
              <a:rPr lang="zh-CN" altLang="en-US" sz="2400" dirty="0">
                <a:solidFill>
                  <a:srgbClr val="0000FF"/>
                </a:solidFill>
                <a:latin typeface="Times New Roman" panose="02020603050405020304" pitchFamily="18" charset="0"/>
              </a:rPr>
              <a:t> </a:t>
            </a:r>
            <a:r>
              <a:rPr lang="en-US" altLang="zh-CN" sz="2400" dirty="0">
                <a:solidFill>
                  <a:srgbClr val="000000"/>
                </a:solidFill>
                <a:latin typeface="Times New Roman" panose="02020603050405020304" pitchFamily="18" charset="0"/>
              </a:rPr>
              <a:t>G</a:t>
            </a:r>
            <a:endParaRPr lang="en-US" altLang="zh-CN" sz="2400" dirty="0">
              <a:solidFill>
                <a:srgbClr val="000000"/>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ea typeface="楷体_GB2312" pitchFamily="49" charset="-122"/>
              </a:rPr>
              <a:t>输出</a:t>
            </a:r>
            <a:r>
              <a:rPr lang="zh-CN" altLang="en-US" sz="2400" dirty="0">
                <a:solidFill>
                  <a:srgbClr val="000000"/>
                </a:solidFill>
                <a:latin typeface="Times New Roman" panose="02020603050405020304" pitchFamily="18" charset="0"/>
              </a:rPr>
              <a:t>：分析表</a:t>
            </a:r>
            <a:r>
              <a:rPr lang="en-US" altLang="zh-CN" sz="2400" dirty="0">
                <a:solidFill>
                  <a:srgbClr val="000000"/>
                </a:solidFill>
                <a:latin typeface="Times New Roman" panose="02020603050405020304" pitchFamily="18" charset="0"/>
              </a:rPr>
              <a:t>M</a:t>
            </a:r>
            <a:endParaRPr lang="en-US" altLang="zh-CN" sz="2400" dirty="0">
              <a:solidFill>
                <a:srgbClr val="0000FF"/>
              </a:solidFill>
              <a:latin typeface="Times New Roman" panose="02020603050405020304" pitchFamily="18" charset="0"/>
            </a:endParaRPr>
          </a:p>
          <a:p>
            <a:pPr marL="0" lvl="0" indent="0" algn="just" eaLnBrk="1" hangingPunct="1">
              <a:spcBef>
                <a:spcPct val="0"/>
              </a:spcBef>
              <a:buNone/>
            </a:pPr>
            <a:r>
              <a:rPr lang="zh-CN" altLang="en-US" sz="2400" dirty="0">
                <a:solidFill>
                  <a:srgbClr val="000000"/>
                </a:solidFill>
                <a:latin typeface="Times New Roman" panose="02020603050405020304" pitchFamily="18" charset="0"/>
                <a:ea typeface="楷体_GB2312" pitchFamily="49" charset="-122"/>
              </a:rPr>
              <a:t>方法</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algn="just" eaLnBrk="1" hangingPunct="1">
              <a:lnSpc>
                <a:spcPct val="130000"/>
              </a:lnSpc>
              <a:spcBef>
                <a:spcPct val="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对文法的每个产生式</a:t>
            </a:r>
            <a:r>
              <a:rPr lang="en-US" altLang="zh-CN" sz="2400" dirty="0">
                <a:solidFill>
                  <a:srgbClr val="000000"/>
                </a:solidFill>
                <a:latin typeface="Times New Roman" panose="02020603050405020304" pitchFamily="18" charset="0"/>
              </a:rPr>
              <a:t>A→</a:t>
            </a:r>
            <a:r>
              <a:rPr lang="el-GR" altLang="zh-CN" sz="2400" dirty="0">
                <a:solidFill>
                  <a:srgbClr val="000000"/>
                </a:solidFill>
                <a:latin typeface="Times New Roman" panose="02020603050405020304" pitchFamily="18" charset="0"/>
              </a:rPr>
              <a:t>α</a:t>
            </a:r>
            <a:r>
              <a:rPr lang="zh-CN" altLang="en-US" sz="2400" dirty="0">
                <a:solidFill>
                  <a:srgbClr val="000000"/>
                </a:solidFill>
                <a:latin typeface="Times New Roman" panose="02020603050405020304" pitchFamily="18" charset="0"/>
              </a:rPr>
              <a:t>执行</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和</a:t>
            </a:r>
            <a:r>
              <a:rPr lang="en-US" altLang="zh-CN" sz="2400" dirty="0">
                <a:solidFill>
                  <a:srgbClr val="000000"/>
                </a:solidFill>
                <a:latin typeface="Times New Roman" panose="02020603050405020304" pitchFamily="18" charset="0"/>
              </a:rPr>
              <a:t>3</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algn="just" eaLnBrk="1" hangingPunct="1">
              <a:lnSpc>
                <a:spcPct val="130000"/>
              </a:lnSpc>
              <a:spcBef>
                <a:spcPct val="0"/>
              </a:spcBef>
              <a:buNone/>
            </a:pPr>
            <a:r>
              <a:rPr lang="en-US" altLang="zh-CN" sz="2400" dirty="0">
                <a:solidFill>
                  <a:srgbClr val="000000"/>
                </a:solidFill>
                <a:latin typeface="Times New Roman" panose="02020603050405020304" pitchFamily="18" charset="0"/>
              </a:rPr>
              <a:t>2.</a:t>
            </a:r>
            <a:r>
              <a:rPr lang="en-US" altLang="zh-CN" sz="2400" dirty="0">
                <a:solidFill>
                  <a:srgbClr val="0000FF"/>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对</a:t>
            </a:r>
            <a:r>
              <a:rPr lang="en-US" altLang="zh-CN" sz="2400" dirty="0">
                <a:solidFill>
                  <a:srgbClr val="000000"/>
                </a:solidFill>
                <a:latin typeface="Times New Roman" panose="02020603050405020304" pitchFamily="18" charset="0"/>
              </a:rPr>
              <a:t>FIRST(</a:t>
            </a:r>
            <a:r>
              <a:rPr lang="el-GR" altLang="zh-CN" sz="2400" dirty="0">
                <a:solidFill>
                  <a:srgbClr val="000000"/>
                </a:solidFill>
                <a:latin typeface="Times New Roman" panose="02020603050405020304" pitchFamily="18" charset="0"/>
              </a:rPr>
              <a:t>α</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中的每个终结符</a:t>
            </a:r>
            <a:r>
              <a:rPr lang="en-US" altLang="zh-CN" sz="2400" dirty="0">
                <a:solidFill>
                  <a:srgbClr val="000000"/>
                </a:solidFill>
                <a:latin typeface="Times New Roman" panose="02020603050405020304" pitchFamily="18" charset="0"/>
              </a:rPr>
              <a:t>a</a:t>
            </a:r>
            <a:r>
              <a:rPr lang="zh-CN" altLang="en-US" sz="2400" dirty="0">
                <a:solidFill>
                  <a:srgbClr val="000000"/>
                </a:solidFill>
                <a:latin typeface="Times New Roman" panose="02020603050405020304" pitchFamily="18" charset="0"/>
              </a:rPr>
              <a:t>，将</a:t>
            </a:r>
            <a:r>
              <a:rPr lang="en-US" altLang="zh-CN" sz="2400" dirty="0">
                <a:solidFill>
                  <a:srgbClr val="000000"/>
                </a:solidFill>
                <a:latin typeface="Times New Roman" panose="02020603050405020304" pitchFamily="18" charset="0"/>
              </a:rPr>
              <a:t>A →</a:t>
            </a:r>
            <a:r>
              <a:rPr lang="el-GR" altLang="zh-CN" sz="2400" dirty="0">
                <a:solidFill>
                  <a:srgbClr val="000000"/>
                </a:solidFill>
                <a:latin typeface="Times New Roman" panose="02020603050405020304" pitchFamily="18" charset="0"/>
              </a:rPr>
              <a:t>α</a:t>
            </a:r>
            <a:r>
              <a:rPr lang="zh-CN" altLang="en-US" sz="2400" dirty="0">
                <a:solidFill>
                  <a:srgbClr val="000000"/>
                </a:solidFill>
                <a:latin typeface="Times New Roman" panose="02020603050405020304" pitchFamily="18" charset="0"/>
              </a:rPr>
              <a:t>加入到</a:t>
            </a:r>
            <a:r>
              <a:rPr lang="en-US" altLang="zh-CN" sz="2400" dirty="0">
                <a:solidFill>
                  <a:srgbClr val="000000"/>
                </a:solidFill>
                <a:latin typeface="Times New Roman" panose="02020603050405020304" pitchFamily="18" charset="0"/>
              </a:rPr>
              <a:t>M[A,a]</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algn="just" eaLnBrk="1" hangingPunct="1">
              <a:lnSpc>
                <a:spcPct val="130000"/>
              </a:lnSpc>
              <a:spcBef>
                <a:spcPct val="0"/>
              </a:spcBef>
              <a:buNone/>
            </a:pPr>
            <a:r>
              <a:rPr lang="en-US" altLang="zh-CN" sz="2400" dirty="0">
                <a:solidFill>
                  <a:srgbClr val="000000"/>
                </a:solidFill>
                <a:latin typeface="Times New Roman" panose="02020603050405020304" pitchFamily="18" charset="0"/>
              </a:rPr>
              <a:t>3.</a:t>
            </a:r>
            <a:r>
              <a:rPr lang="en-US" altLang="zh-CN" sz="2400" dirty="0">
                <a:solidFill>
                  <a:srgbClr val="0000FF"/>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如果</a:t>
            </a:r>
            <a:r>
              <a:rPr lang="en-US" altLang="zh-CN" sz="2400" dirty="0">
                <a:solidFill>
                  <a:srgbClr val="000000"/>
                </a:solidFill>
                <a:highlight>
                  <a:srgbClr val="FFFF00"/>
                </a:highlight>
                <a:latin typeface="Times New Roman" panose="02020603050405020304" pitchFamily="18" charset="0"/>
              </a:rPr>
              <a:t>ε</a:t>
            </a:r>
            <a:r>
              <a:rPr lang="zh-CN" altLang="en-US" sz="2400" dirty="0">
                <a:solidFill>
                  <a:srgbClr val="000000"/>
                </a:solidFill>
                <a:highlight>
                  <a:srgbClr val="FFFF00"/>
                </a:highlight>
                <a:latin typeface="Times New Roman" panose="02020603050405020304" pitchFamily="18" charset="0"/>
              </a:rPr>
              <a:t>在</a:t>
            </a:r>
            <a:r>
              <a:rPr lang="en-US" altLang="zh-CN" sz="2400" dirty="0">
                <a:solidFill>
                  <a:srgbClr val="000000"/>
                </a:solidFill>
                <a:highlight>
                  <a:srgbClr val="FFFF00"/>
                </a:highlight>
                <a:latin typeface="Times New Roman" panose="02020603050405020304" pitchFamily="18" charset="0"/>
              </a:rPr>
              <a:t>FIRST(</a:t>
            </a:r>
            <a:r>
              <a:rPr lang="el-GR" altLang="zh-CN" sz="2400" dirty="0">
                <a:solidFill>
                  <a:srgbClr val="000000"/>
                </a:solidFill>
                <a:highlight>
                  <a:srgbClr val="FFFF00"/>
                </a:highlight>
                <a:latin typeface="Times New Roman" panose="02020603050405020304" pitchFamily="18" charset="0"/>
              </a:rPr>
              <a:t>α</a:t>
            </a:r>
            <a:r>
              <a:rPr lang="en-US" altLang="zh-CN" sz="2400" dirty="0">
                <a:solidFill>
                  <a:srgbClr val="000000"/>
                </a:solidFill>
                <a:highlight>
                  <a:srgbClr val="FFFF00"/>
                </a:highlight>
                <a:latin typeface="Times New Roman" panose="02020603050405020304" pitchFamily="18" charset="0"/>
              </a:rPr>
              <a:t>)</a:t>
            </a:r>
            <a:r>
              <a:rPr lang="zh-CN" altLang="en-US" sz="2400" dirty="0">
                <a:solidFill>
                  <a:srgbClr val="000000"/>
                </a:solidFill>
                <a:latin typeface="Times New Roman" panose="02020603050405020304" pitchFamily="18" charset="0"/>
              </a:rPr>
              <a:t>中，对</a:t>
            </a:r>
            <a:r>
              <a:rPr lang="en-US" altLang="zh-CN" sz="2400" dirty="0">
                <a:solidFill>
                  <a:srgbClr val="0000FF"/>
                </a:solidFill>
                <a:latin typeface="Times New Roman" panose="02020603050405020304" pitchFamily="18" charset="0"/>
              </a:rPr>
              <a:t>FOLLOW(A)</a:t>
            </a:r>
            <a:r>
              <a:rPr lang="zh-CN" altLang="en-US" sz="2400" dirty="0">
                <a:solidFill>
                  <a:srgbClr val="000000"/>
                </a:solidFill>
                <a:latin typeface="Times New Roman" panose="02020603050405020304" pitchFamily="18" charset="0"/>
              </a:rPr>
              <a:t>的每个终结符</a:t>
            </a:r>
            <a:r>
              <a:rPr lang="en-US" altLang="zh-CN" sz="2400" dirty="0">
                <a:solidFill>
                  <a:srgbClr val="000000"/>
                </a:solidFill>
                <a:latin typeface="Times New Roman" panose="02020603050405020304" pitchFamily="18" charset="0"/>
              </a:rPr>
              <a:t>b </a:t>
            </a:r>
            <a:r>
              <a:rPr lang="zh-CN" altLang="en-US" sz="2400" dirty="0">
                <a:solidFill>
                  <a:srgbClr val="000000"/>
                </a:solidFill>
                <a:latin typeface="Times New Roman" panose="02020603050405020304" pitchFamily="18" charset="0"/>
              </a:rPr>
              <a:t>（</a:t>
            </a:r>
            <a:r>
              <a:rPr lang="zh-CN" altLang="en-US" sz="2400" dirty="0">
                <a:solidFill>
                  <a:srgbClr val="000000"/>
                </a:solidFill>
                <a:highlight>
                  <a:srgbClr val="FFFF00"/>
                </a:highlight>
                <a:latin typeface="Times New Roman" panose="02020603050405020304" pitchFamily="18" charset="0"/>
              </a:rPr>
              <a:t>包括</a:t>
            </a:r>
            <a:r>
              <a:rPr lang="en-US" altLang="zh-CN" sz="2400" dirty="0">
                <a:solidFill>
                  <a:srgbClr val="000000"/>
                </a:solidFill>
                <a:highlight>
                  <a:srgbClr val="FFFF00"/>
                </a:highlight>
                <a:latin typeface="Times New Roman" panose="02020603050405020304" pitchFamily="18" charset="0"/>
              </a:rPr>
              <a:t>$</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把 </a:t>
            </a:r>
            <a:r>
              <a:rPr lang="en-US" altLang="zh-CN" sz="2400" dirty="0">
                <a:solidFill>
                  <a:srgbClr val="000000"/>
                </a:solidFill>
                <a:latin typeface="Times New Roman" panose="02020603050405020304" pitchFamily="18" charset="0"/>
              </a:rPr>
              <a:t>A </a:t>
            </a:r>
            <a:r>
              <a:rPr lang="en-US" altLang="zh-CN" sz="2400" dirty="0">
                <a:solidFill>
                  <a:srgbClr val="000000"/>
                </a:solidFill>
                <a:latin typeface="Times New Roman" panose="02020603050405020304" pitchFamily="18" charset="0"/>
                <a:sym typeface="Symbol" panose="05050102010706020507" pitchFamily="18" charset="2"/>
              </a:rPr>
              <a:t></a:t>
            </a:r>
            <a:r>
              <a:rPr lang="en-US" altLang="zh-CN" sz="24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rPr>
              <a:t>加入</a:t>
            </a:r>
            <a:r>
              <a:rPr lang="en-US" altLang="zh-CN" sz="2400" dirty="0">
                <a:solidFill>
                  <a:srgbClr val="000000"/>
                </a:solidFill>
                <a:latin typeface="Times New Roman" panose="02020603050405020304" pitchFamily="18" charset="0"/>
              </a:rPr>
              <a:t>M[A, b]</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0" lvl="0" indent="0" algn="just" eaLnBrk="1" hangingPunct="1">
              <a:lnSpc>
                <a:spcPct val="130000"/>
              </a:lnSpc>
              <a:spcBef>
                <a:spcPct val="0"/>
              </a:spcBef>
              <a:buNone/>
            </a:pPr>
            <a:r>
              <a:rPr lang="en-US" altLang="zh-CN" sz="2400" dirty="0">
                <a:solidFill>
                  <a:srgbClr val="000000"/>
                </a:solidFill>
                <a:latin typeface="Times New Roman" panose="02020603050405020304" pitchFamily="18" charset="0"/>
              </a:rPr>
              <a:t>4.</a:t>
            </a:r>
            <a:r>
              <a:rPr lang="en-US" altLang="zh-CN" sz="2400" dirty="0">
                <a:solidFill>
                  <a:srgbClr val="0000FF"/>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将</a:t>
            </a:r>
            <a:r>
              <a:rPr lang="en-US" altLang="zh-CN" sz="2400"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中每个没有定义的表项都置为</a:t>
            </a:r>
            <a:r>
              <a:rPr lang="en-US" altLang="zh-CN" sz="2400" dirty="0">
                <a:solidFill>
                  <a:srgbClr val="000000"/>
                </a:solidFill>
                <a:latin typeface="Times New Roman" panose="02020603050405020304" pitchFamily="18" charset="0"/>
              </a:rPr>
              <a:t>error</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Tree>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4"/>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5235" name="Rectangle 4"/>
          <p:cNvSpPr/>
          <p:nvPr/>
        </p:nvSpPr>
        <p:spPr>
          <a:xfrm>
            <a:off x="827088" y="620713"/>
            <a:ext cx="7921625"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rgbClr val="0000CC"/>
                </a:solidFill>
              </a:rPr>
              <a:t>例</a:t>
            </a:r>
            <a:r>
              <a:rPr lang="en-US" altLang="zh-CN" sz="2000" b="1" dirty="0">
                <a:solidFill>
                  <a:srgbClr val="0000CC"/>
                </a:solidFill>
              </a:rPr>
              <a:t>4.18</a:t>
            </a:r>
            <a:r>
              <a:rPr lang="en-US" altLang="zh-CN" sz="2000" b="1" dirty="0">
                <a:solidFill>
                  <a:srgbClr val="006600"/>
                </a:solidFill>
              </a:rPr>
              <a:t>  </a:t>
            </a:r>
            <a:r>
              <a:rPr lang="zh-CN" altLang="en-US" sz="2000" b="1" dirty="0">
                <a:solidFill>
                  <a:srgbClr val="000000"/>
                </a:solidFill>
              </a:rPr>
              <a:t>已知文法</a:t>
            </a:r>
            <a:r>
              <a:rPr lang="en-US" altLang="zh-CN" sz="2000" b="1" dirty="0">
                <a:solidFill>
                  <a:srgbClr val="000000"/>
                </a:solidFill>
              </a:rPr>
              <a:t>G,</a:t>
            </a:r>
            <a:r>
              <a:rPr lang="zh-CN" altLang="en-US" sz="2000" b="1" dirty="0">
                <a:solidFill>
                  <a:srgbClr val="000000"/>
                </a:solidFill>
              </a:rPr>
              <a:t>为其构造分析表</a:t>
            </a:r>
            <a:endParaRPr lang="zh-CN" altLang="en-US" sz="2000" b="1" dirty="0">
              <a:solidFill>
                <a:srgbClr val="000000"/>
              </a:solidFill>
            </a:endParaRPr>
          </a:p>
          <a:p>
            <a:pPr marL="1371600" lvl="3" indent="0" eaLnBrk="1" hangingPunct="1">
              <a:spcBef>
                <a:spcPct val="0"/>
              </a:spcBef>
              <a:buNone/>
            </a:pPr>
            <a:r>
              <a:rPr lang="zh-CN" altLang="en-US" dirty="0">
                <a:solidFill>
                  <a:srgbClr val="006600"/>
                </a:solidFill>
              </a:rPr>
              <a:t> </a:t>
            </a:r>
            <a:r>
              <a:rPr lang="en-US" altLang="zh-CN" dirty="0">
                <a:solidFill>
                  <a:srgbClr val="000000"/>
                </a:solidFill>
              </a:rPr>
              <a:t>E  </a:t>
            </a:r>
            <a:r>
              <a:rPr lang="en-US" altLang="zh-CN" dirty="0">
                <a:solidFill>
                  <a:srgbClr val="000000"/>
                </a:solidFill>
                <a:latin typeface="Arial" panose="020B0604020202020204" pitchFamily="34" charset="0"/>
              </a:rPr>
              <a:t>—</a:t>
            </a:r>
            <a:r>
              <a:rPr lang="zh-CN" altLang="en-US" dirty="0">
                <a:solidFill>
                  <a:srgbClr val="000000"/>
                </a:solidFill>
              </a:rPr>
              <a:t>＞ </a:t>
            </a:r>
            <a:r>
              <a:rPr lang="en-US" altLang="zh-CN" dirty="0">
                <a:solidFill>
                  <a:srgbClr val="000000"/>
                </a:solidFill>
              </a:rPr>
              <a:t>TE′                       T′</a:t>
            </a:r>
            <a:r>
              <a:rPr lang="en-US" altLang="zh-CN" dirty="0">
                <a:solidFill>
                  <a:srgbClr val="000000"/>
                </a:solidFill>
                <a:latin typeface="Arial" panose="020B0604020202020204" pitchFamily="34" charset="0"/>
              </a:rPr>
              <a:t>—</a:t>
            </a:r>
            <a:r>
              <a:rPr lang="zh-CN" altLang="en-US" dirty="0">
                <a:solidFill>
                  <a:srgbClr val="000000"/>
                </a:solidFill>
              </a:rPr>
              <a:t>＞ *</a:t>
            </a:r>
            <a:r>
              <a:rPr lang="en-US" altLang="zh-CN" dirty="0">
                <a:solidFill>
                  <a:srgbClr val="000000"/>
                </a:solidFill>
              </a:rPr>
              <a:t>FT′|</a:t>
            </a:r>
            <a:r>
              <a:rPr lang="el-GR" altLang="zh-CN" dirty="0">
                <a:solidFill>
                  <a:srgbClr val="000000"/>
                </a:solidFill>
              </a:rPr>
              <a:t>ε</a:t>
            </a:r>
            <a:endParaRPr lang="en-US" altLang="zh-CN" dirty="0">
              <a:solidFill>
                <a:srgbClr val="000000"/>
              </a:solidFill>
            </a:endParaRPr>
          </a:p>
          <a:p>
            <a:pPr marL="1371600" lvl="3" indent="0" eaLnBrk="1" hangingPunct="1">
              <a:spcBef>
                <a:spcPct val="0"/>
              </a:spcBef>
              <a:buNone/>
            </a:pPr>
            <a:r>
              <a:rPr lang="en-US" altLang="zh-CN" dirty="0">
                <a:solidFill>
                  <a:srgbClr val="000000"/>
                </a:solidFill>
              </a:rPr>
              <a:t> E′</a:t>
            </a:r>
            <a:r>
              <a:rPr lang="en-US" altLang="zh-CN" dirty="0">
                <a:solidFill>
                  <a:srgbClr val="000000"/>
                </a:solidFill>
                <a:latin typeface="Arial" panose="020B0604020202020204" pitchFamily="34" charset="0"/>
              </a:rPr>
              <a:t>—</a:t>
            </a:r>
            <a:r>
              <a:rPr lang="zh-CN" altLang="en-US" dirty="0">
                <a:solidFill>
                  <a:srgbClr val="000000"/>
                </a:solidFill>
              </a:rPr>
              <a:t>＞ </a:t>
            </a:r>
            <a:r>
              <a:rPr lang="en-US" altLang="zh-CN" dirty="0">
                <a:solidFill>
                  <a:srgbClr val="000000"/>
                </a:solidFill>
              </a:rPr>
              <a:t>+TE′|</a:t>
            </a:r>
            <a:r>
              <a:rPr lang="el-GR" altLang="zh-CN" dirty="0">
                <a:solidFill>
                  <a:srgbClr val="000000"/>
                </a:solidFill>
              </a:rPr>
              <a:t>ε</a:t>
            </a:r>
            <a:r>
              <a:rPr lang="en-US" altLang="zh-CN" dirty="0">
                <a:solidFill>
                  <a:srgbClr val="000000"/>
                </a:solidFill>
              </a:rPr>
              <a:t>               </a:t>
            </a:r>
            <a:r>
              <a:rPr lang="el-GR" altLang="zh-CN" dirty="0">
                <a:solidFill>
                  <a:srgbClr val="000000"/>
                </a:solidFill>
              </a:rPr>
              <a:t> </a:t>
            </a:r>
            <a:r>
              <a:rPr lang="en-US" altLang="zh-CN" dirty="0">
                <a:solidFill>
                  <a:srgbClr val="000000"/>
                </a:solidFill>
              </a:rPr>
              <a:t>F  </a:t>
            </a:r>
            <a:r>
              <a:rPr lang="en-US" altLang="zh-CN" dirty="0">
                <a:solidFill>
                  <a:srgbClr val="000000"/>
                </a:solidFill>
                <a:latin typeface="Arial" panose="020B0604020202020204" pitchFamily="34" charset="0"/>
              </a:rPr>
              <a:t>—</a:t>
            </a:r>
            <a:r>
              <a:rPr lang="zh-CN" altLang="en-US" dirty="0">
                <a:solidFill>
                  <a:srgbClr val="000000"/>
                </a:solidFill>
              </a:rPr>
              <a:t>＞（</a:t>
            </a:r>
            <a:r>
              <a:rPr lang="en-US" altLang="zh-CN" dirty="0">
                <a:solidFill>
                  <a:srgbClr val="000000"/>
                </a:solidFill>
              </a:rPr>
              <a:t>E</a:t>
            </a:r>
            <a:r>
              <a:rPr lang="zh-CN" altLang="en-US" dirty="0">
                <a:solidFill>
                  <a:srgbClr val="000000"/>
                </a:solidFill>
              </a:rPr>
              <a:t>）</a:t>
            </a:r>
            <a:r>
              <a:rPr lang="en-US" altLang="zh-CN" dirty="0">
                <a:solidFill>
                  <a:srgbClr val="000000"/>
                </a:solidFill>
              </a:rPr>
              <a:t>| id</a:t>
            </a:r>
            <a:endParaRPr lang="en-US" altLang="zh-CN" dirty="0">
              <a:solidFill>
                <a:srgbClr val="000000"/>
              </a:solidFill>
            </a:endParaRPr>
          </a:p>
          <a:p>
            <a:pPr marL="1371600" lvl="3" indent="0" eaLnBrk="1" hangingPunct="1">
              <a:spcBef>
                <a:spcPct val="0"/>
              </a:spcBef>
              <a:buNone/>
            </a:pPr>
            <a:r>
              <a:rPr lang="en-US" altLang="zh-CN" dirty="0">
                <a:solidFill>
                  <a:srgbClr val="000000"/>
                </a:solidFill>
              </a:rPr>
              <a:t> T  </a:t>
            </a:r>
            <a:r>
              <a:rPr lang="en-US" altLang="zh-CN" dirty="0">
                <a:solidFill>
                  <a:srgbClr val="000000"/>
                </a:solidFill>
                <a:latin typeface="Arial" panose="020B0604020202020204" pitchFamily="34" charset="0"/>
              </a:rPr>
              <a:t>—</a:t>
            </a:r>
            <a:r>
              <a:rPr lang="zh-CN" altLang="en-US" dirty="0">
                <a:solidFill>
                  <a:srgbClr val="000000"/>
                </a:solidFill>
              </a:rPr>
              <a:t>＞ </a:t>
            </a:r>
            <a:r>
              <a:rPr lang="en-US" altLang="zh-CN" dirty="0">
                <a:solidFill>
                  <a:srgbClr val="000000"/>
                </a:solidFill>
              </a:rPr>
              <a:t>FT′</a:t>
            </a:r>
            <a:endParaRPr lang="en-US" altLang="zh-CN" dirty="0">
              <a:solidFill>
                <a:srgbClr val="000000"/>
              </a:solidFill>
            </a:endParaRPr>
          </a:p>
        </p:txBody>
      </p:sp>
      <p:grpSp>
        <p:nvGrpSpPr>
          <p:cNvPr id="227396" name="Group 68"/>
          <p:cNvGrpSpPr/>
          <p:nvPr/>
        </p:nvGrpSpPr>
        <p:grpSpPr>
          <a:xfrm>
            <a:off x="539750" y="2133600"/>
            <a:ext cx="8208963" cy="2447925"/>
            <a:chOff x="180" y="709"/>
            <a:chExt cx="5580" cy="1467"/>
          </a:xfrm>
        </p:grpSpPr>
        <p:pic>
          <p:nvPicPr>
            <p:cNvPr id="95240" name="Picture 69"/>
            <p:cNvPicPr>
              <a:picLocks noChangeAspect="1"/>
            </p:cNvPicPr>
            <p:nvPr/>
          </p:nvPicPr>
          <p:blipFill>
            <a:blip r:embed="rId1"/>
            <a:stretch>
              <a:fillRect/>
            </a:stretch>
          </p:blipFill>
          <p:spPr>
            <a:xfrm>
              <a:off x="180" y="709"/>
              <a:ext cx="5556" cy="1467"/>
            </a:xfrm>
            <a:prstGeom prst="rect">
              <a:avLst/>
            </a:prstGeom>
            <a:noFill/>
            <a:ln w="9525">
              <a:noFill/>
            </a:ln>
          </p:spPr>
        </p:pic>
        <p:sp>
          <p:nvSpPr>
            <p:cNvPr id="95241" name="Text Box 70"/>
            <p:cNvSpPr txBox="1"/>
            <p:nvPr/>
          </p:nvSpPr>
          <p:spPr>
            <a:xfrm>
              <a:off x="271" y="799"/>
              <a:ext cx="5489" cy="129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Font typeface="Wingdings" panose="05000000000000000000" pitchFamily="2" charset="2"/>
                <a:buChar char="Ø"/>
              </a:pPr>
              <a:r>
                <a:rPr lang="en-US" altLang="zh-CN" sz="2800" b="1" dirty="0">
                  <a:solidFill>
                    <a:srgbClr val="660033"/>
                  </a:solidFill>
                  <a:latin typeface="方正姚体" panose="02010601030101010101" pitchFamily="2" charset="-122"/>
                  <a:ea typeface="方正姚体" panose="02010601030101010101" pitchFamily="2" charset="-122"/>
                </a:rPr>
                <a:t> E  </a:t>
              </a:r>
              <a:r>
                <a:rPr lang="en-US" altLang="zh-CN" sz="2800" b="1" dirty="0">
                  <a:solidFill>
                    <a:srgbClr val="660033"/>
                  </a:solidFill>
                  <a:latin typeface="Arial" panose="020B0604020202020204" pitchFamily="34" charset="0"/>
                  <a:ea typeface="方正姚体" panose="02010601030101010101" pitchFamily="2" charset="-122"/>
                </a:rPr>
                <a:t>—</a:t>
              </a:r>
              <a:r>
                <a:rPr lang="zh-CN" altLang="en-US" sz="2800" b="1" dirty="0">
                  <a:solidFill>
                    <a:srgbClr val="660033"/>
                  </a:solidFill>
                  <a:latin typeface="方正姚体" panose="02010601030101010101" pitchFamily="2" charset="-122"/>
                  <a:ea typeface="方正姚体" panose="02010601030101010101" pitchFamily="2" charset="-122"/>
                </a:rPr>
                <a:t>＞ </a:t>
              </a:r>
              <a:r>
                <a:rPr lang="en-US" altLang="zh-CN" sz="2800" b="1" dirty="0">
                  <a:solidFill>
                    <a:srgbClr val="660033"/>
                  </a:solidFill>
                  <a:latin typeface="方正姚体" panose="02010601030101010101" pitchFamily="2" charset="-122"/>
                  <a:ea typeface="方正姚体" panose="02010601030101010101" pitchFamily="2" charset="-122"/>
                </a:rPr>
                <a:t>TE′ </a:t>
              </a:r>
              <a:r>
                <a:rPr lang="zh-CN" altLang="en-US" sz="2800" b="1" dirty="0">
                  <a:solidFill>
                    <a:srgbClr val="660033"/>
                  </a:solidFill>
                  <a:latin typeface="方正姚体" panose="02010601030101010101" pitchFamily="2" charset="-122"/>
                  <a:ea typeface="方正姚体" panose="02010601030101010101" pitchFamily="2" charset="-122"/>
                </a:rPr>
                <a:t>填法：</a:t>
              </a:r>
              <a:endParaRPr lang="zh-CN" altLang="en-US" sz="2800" b="1" dirty="0">
                <a:solidFill>
                  <a:srgbClr val="660033"/>
                </a:solidFill>
                <a:latin typeface="方正姚体" panose="02010601030101010101" pitchFamily="2" charset="-122"/>
                <a:ea typeface="方正姚体" panose="02010601030101010101" pitchFamily="2" charset="-122"/>
              </a:endParaRPr>
            </a:p>
            <a:p>
              <a:pPr marL="0" lvl="0" indent="0">
                <a:spcBef>
                  <a:spcPct val="50000"/>
                </a:spcBef>
                <a:buNone/>
              </a:pP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FIRST(TE′)=FIRST(T)={ ( , id }</a:t>
              </a:r>
              <a:endParaRPr lang="en-US" altLang="zh-CN" sz="2400" b="1" i="1" dirty="0">
                <a:solidFill>
                  <a:srgbClr val="006600"/>
                </a:solidFill>
                <a:latin typeface="Arial" panose="020B0604020202020204" pitchFamily="34" charset="0"/>
              </a:endParaRPr>
            </a:p>
            <a:p>
              <a:pPr marL="0" lvl="0" indent="0">
                <a:spcBef>
                  <a:spcPct val="50000"/>
                </a:spcBef>
                <a:buNone/>
              </a:pPr>
              <a:r>
                <a:rPr lang="en-US" altLang="zh-CN" sz="2400" b="1" i="1" dirty="0">
                  <a:solidFill>
                    <a:srgbClr val="006600"/>
                  </a:solidFill>
                  <a:latin typeface="Arial" panose="020B0604020202020204" pitchFamily="34" charset="0"/>
                </a:rPr>
                <a:t>∴	M[ E , ( ] = { E  —</a:t>
              </a: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TE′}</a:t>
              </a:r>
              <a:endParaRPr lang="en-US" altLang="zh-CN" sz="2400" b="1" i="1" dirty="0">
                <a:solidFill>
                  <a:srgbClr val="006600"/>
                </a:solidFill>
                <a:latin typeface="Arial" panose="020B0604020202020204" pitchFamily="34" charset="0"/>
              </a:endParaRPr>
            </a:p>
            <a:p>
              <a:pPr marL="0" lvl="0" indent="0">
                <a:spcBef>
                  <a:spcPct val="50000"/>
                </a:spcBef>
                <a:buNone/>
              </a:pPr>
              <a:r>
                <a:rPr lang="en-US" altLang="zh-CN" sz="2400" b="1" i="1" dirty="0">
                  <a:solidFill>
                    <a:srgbClr val="006600"/>
                  </a:solidFill>
                  <a:latin typeface="Arial" panose="020B0604020202020204" pitchFamily="34" charset="0"/>
                </a:rPr>
                <a:t>    	M[ E ,id] = { E  —</a:t>
              </a: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TE′}</a:t>
              </a:r>
              <a:endParaRPr lang="en-US" altLang="zh-CN" sz="2400" b="1" i="1" dirty="0">
                <a:solidFill>
                  <a:srgbClr val="006600"/>
                </a:solidFill>
                <a:latin typeface="Arial" panose="020B0604020202020204" pitchFamily="34" charset="0"/>
              </a:endParaRPr>
            </a:p>
          </p:txBody>
        </p:sp>
      </p:grpSp>
      <p:grpSp>
        <p:nvGrpSpPr>
          <p:cNvPr id="227399" name="Group 71"/>
          <p:cNvGrpSpPr/>
          <p:nvPr/>
        </p:nvGrpSpPr>
        <p:grpSpPr>
          <a:xfrm>
            <a:off x="539750" y="4724400"/>
            <a:ext cx="8208963" cy="1441450"/>
            <a:chOff x="340" y="2749"/>
            <a:chExt cx="5171" cy="908"/>
          </a:xfrm>
        </p:grpSpPr>
        <p:pic>
          <p:nvPicPr>
            <p:cNvPr id="95238" name="Picture 72"/>
            <p:cNvPicPr>
              <a:picLocks noChangeAspect="1"/>
            </p:cNvPicPr>
            <p:nvPr/>
          </p:nvPicPr>
          <p:blipFill>
            <a:blip r:embed="rId1"/>
            <a:stretch>
              <a:fillRect/>
            </a:stretch>
          </p:blipFill>
          <p:spPr>
            <a:xfrm>
              <a:off x="340" y="2749"/>
              <a:ext cx="5171" cy="908"/>
            </a:xfrm>
            <a:prstGeom prst="rect">
              <a:avLst/>
            </a:prstGeom>
            <a:noFill/>
            <a:ln w="9525">
              <a:noFill/>
            </a:ln>
          </p:spPr>
        </p:pic>
        <p:sp>
          <p:nvSpPr>
            <p:cNvPr id="95239" name="Text Box 73"/>
            <p:cNvSpPr txBox="1"/>
            <p:nvPr/>
          </p:nvSpPr>
          <p:spPr>
            <a:xfrm>
              <a:off x="435" y="2886"/>
              <a:ext cx="4940" cy="67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Font typeface="Wingdings" panose="05000000000000000000" pitchFamily="2" charset="2"/>
                <a:buChar char="Ø"/>
              </a:pPr>
              <a:r>
                <a:rPr lang="en-US" altLang="zh-CN" sz="2800" b="1" dirty="0">
                  <a:solidFill>
                    <a:srgbClr val="660033"/>
                  </a:solidFill>
                  <a:latin typeface="方正姚体" panose="02010601030101010101" pitchFamily="2" charset="-122"/>
                  <a:ea typeface="方正姚体" panose="02010601030101010101" pitchFamily="2" charset="-122"/>
                </a:rPr>
                <a:t> E</a:t>
              </a:r>
              <a:r>
                <a:rPr lang="en-US" altLang="zh-CN" sz="2800" b="1" dirty="0">
                  <a:solidFill>
                    <a:srgbClr val="660033"/>
                  </a:solidFill>
                  <a:latin typeface="Arial" panose="020B0604020202020204" pitchFamily="34" charset="0"/>
                  <a:ea typeface="方正姚体" panose="02010601030101010101" pitchFamily="2" charset="-122"/>
                </a:rPr>
                <a:t>’</a:t>
              </a:r>
              <a:r>
                <a:rPr lang="en-US" altLang="zh-CN" sz="2800" b="1" dirty="0">
                  <a:solidFill>
                    <a:srgbClr val="660033"/>
                  </a:solidFill>
                  <a:latin typeface="方正姚体" panose="02010601030101010101" pitchFamily="2" charset="-122"/>
                  <a:ea typeface="方正姚体" panose="02010601030101010101" pitchFamily="2" charset="-122"/>
                </a:rPr>
                <a:t>  </a:t>
              </a:r>
              <a:r>
                <a:rPr lang="en-US" altLang="zh-CN" sz="2800" b="1" dirty="0">
                  <a:solidFill>
                    <a:srgbClr val="660033"/>
                  </a:solidFill>
                  <a:latin typeface="Arial" panose="020B0604020202020204" pitchFamily="34" charset="0"/>
                  <a:ea typeface="方正姚体" panose="02010601030101010101" pitchFamily="2" charset="-122"/>
                </a:rPr>
                <a:t>—</a:t>
              </a:r>
              <a:r>
                <a:rPr lang="zh-CN" altLang="en-US" sz="2800" b="1" dirty="0">
                  <a:solidFill>
                    <a:srgbClr val="660033"/>
                  </a:solidFill>
                  <a:latin typeface="方正姚体" panose="02010601030101010101" pitchFamily="2" charset="-122"/>
                  <a:ea typeface="方正姚体" panose="02010601030101010101" pitchFamily="2" charset="-122"/>
                </a:rPr>
                <a:t>＞ </a:t>
              </a:r>
              <a:r>
                <a:rPr lang="en-US" altLang="zh-CN" sz="2800" b="1" dirty="0">
                  <a:solidFill>
                    <a:srgbClr val="660033"/>
                  </a:solidFill>
                  <a:latin typeface="方正姚体" panose="02010601030101010101" pitchFamily="2" charset="-122"/>
                  <a:ea typeface="方正姚体" panose="02010601030101010101" pitchFamily="2" charset="-122"/>
                </a:rPr>
                <a:t>+TE′ </a:t>
              </a:r>
              <a:r>
                <a:rPr lang="zh-CN" altLang="en-US" sz="2800" b="1" dirty="0">
                  <a:solidFill>
                    <a:srgbClr val="660033"/>
                  </a:solidFill>
                  <a:latin typeface="方正姚体" panose="02010601030101010101" pitchFamily="2" charset="-122"/>
                  <a:ea typeface="方正姚体" panose="02010601030101010101" pitchFamily="2" charset="-122"/>
                </a:rPr>
                <a:t>填法：</a:t>
              </a:r>
              <a:endParaRPr lang="zh-CN" altLang="en-US" sz="2800" b="1" dirty="0">
                <a:solidFill>
                  <a:srgbClr val="660033"/>
                </a:solidFill>
                <a:latin typeface="方正姚体" panose="02010601030101010101" pitchFamily="2" charset="-122"/>
                <a:ea typeface="方正姚体" panose="02010601030101010101" pitchFamily="2" charset="-122"/>
              </a:endParaRPr>
            </a:p>
            <a:p>
              <a:pPr marL="0" lvl="0" indent="0">
                <a:spcBef>
                  <a:spcPct val="50000"/>
                </a:spcBef>
                <a:buNone/>
              </a:pP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M[ E’, + ]  = { E’  —</a:t>
              </a: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+TE′} </a:t>
              </a:r>
              <a:endParaRPr lang="en-US" altLang="zh-CN" sz="2400" b="1" i="1" dirty="0">
                <a:solidFill>
                  <a:srgbClr val="006600"/>
                </a:solidFill>
                <a:latin typeface="Arial" panose="020B0604020202020204" pitchFamily="34"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7396"/>
                                        </p:tgtEl>
                                        <p:attrNameLst>
                                          <p:attrName>style.visibility</p:attrName>
                                        </p:attrNameLst>
                                      </p:cBhvr>
                                      <p:to>
                                        <p:strVal val="visible"/>
                                      </p:to>
                                    </p:set>
                                    <p:animEffect transition="in" filter="slide(fromBottom)">
                                      <p:cBhvr>
                                        <p:cTn id="7" dur="500"/>
                                        <p:tgtEl>
                                          <p:spTgt spid="22739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27399"/>
                                        </p:tgtEl>
                                        <p:attrNameLst>
                                          <p:attrName>style.visibility</p:attrName>
                                        </p:attrNameLst>
                                      </p:cBhvr>
                                      <p:to>
                                        <p:strVal val="visible"/>
                                      </p:to>
                                    </p:set>
                                    <p:animEffect transition="in" filter="slide(fromBottom)">
                                      <p:cBhvr>
                                        <p:cTn id="12" dur="500"/>
                                        <p:tgtEl>
                                          <p:spTgt spid="227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2291" name="Text Box 4"/>
          <p:cNvSpPr txBox="1"/>
          <p:nvPr/>
        </p:nvSpPr>
        <p:spPr>
          <a:xfrm>
            <a:off x="622300" y="981075"/>
            <a:ext cx="8064500" cy="50815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lnSpc>
                <a:spcPct val="110000"/>
              </a:lnSpc>
              <a:spcBef>
                <a:spcPct val="50000"/>
              </a:spcBef>
              <a:buNone/>
            </a:pPr>
            <a:r>
              <a:rPr lang="en-US" altLang="zh-CN" sz="2400" dirty="0">
                <a:solidFill>
                  <a:srgbClr val="000000"/>
                </a:solidFill>
                <a:latin typeface="Times New Roman" panose="02020603050405020304" pitchFamily="18" charset="0"/>
              </a:rPr>
              <a:t>1. </a:t>
            </a:r>
            <a:r>
              <a:rPr lang="zh-CN" altLang="en-US" sz="2400" dirty="0">
                <a:solidFill>
                  <a:srgbClr val="000000"/>
                </a:solidFill>
                <a:latin typeface="Times New Roman" panose="02020603050405020304" pitchFamily="18" charset="0"/>
              </a:rPr>
              <a:t>终结符是组成字符串的基本符号。在讨论语言的文法时，</a:t>
            </a:r>
            <a:r>
              <a:rPr lang="zh-CN" altLang="en-US" sz="2400" dirty="0">
                <a:solidFill>
                  <a:srgbClr val="0070C0"/>
                </a:solidFill>
                <a:latin typeface="Times New Roman" panose="02020603050405020304" pitchFamily="18" charset="0"/>
              </a:rPr>
              <a:t>词法单元和终结符是同义词</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342900" lvl="0" indent="-342900" eaLnBrk="1" hangingPunct="1">
              <a:lnSpc>
                <a:spcPct val="110000"/>
              </a:lnSpc>
              <a:spcBef>
                <a:spcPct val="50000"/>
              </a:spcBef>
              <a:buNone/>
            </a:pPr>
            <a:r>
              <a:rPr lang="en-US" altLang="zh-CN" sz="2400" dirty="0">
                <a:solidFill>
                  <a:srgbClr val="000000"/>
                </a:solidFill>
                <a:latin typeface="Times New Roman" panose="02020603050405020304" pitchFamily="18" charset="0"/>
              </a:rPr>
              <a:t>2. </a:t>
            </a:r>
            <a:r>
              <a:rPr lang="zh-CN" altLang="en-US" sz="2400" dirty="0">
                <a:solidFill>
                  <a:srgbClr val="000000"/>
                </a:solidFill>
                <a:latin typeface="Times New Roman" panose="02020603050405020304" pitchFamily="18" charset="0"/>
              </a:rPr>
              <a:t>非终结符是表示字符串集合的语法变量。非终结符给文法强加了一种层次结构。</a:t>
            </a:r>
            <a:endParaRPr lang="zh-CN" altLang="en-US" sz="2400" dirty="0">
              <a:solidFill>
                <a:srgbClr val="000000"/>
              </a:solidFill>
              <a:latin typeface="Times New Roman" panose="02020603050405020304" pitchFamily="18" charset="0"/>
            </a:endParaRPr>
          </a:p>
          <a:p>
            <a:pPr marL="342900" lvl="0" indent="-342900" eaLnBrk="1" hangingPunct="1">
              <a:lnSpc>
                <a:spcPct val="110000"/>
              </a:lnSpc>
              <a:spcBef>
                <a:spcPct val="50000"/>
              </a:spcBef>
              <a:buNone/>
            </a:pPr>
            <a:r>
              <a:rPr lang="en-US" altLang="zh-CN" sz="2400" dirty="0">
                <a:solidFill>
                  <a:srgbClr val="000000"/>
                </a:solidFill>
                <a:latin typeface="Times New Roman" panose="02020603050405020304" pitchFamily="18" charset="0"/>
              </a:rPr>
              <a:t>3. </a:t>
            </a:r>
            <a:r>
              <a:rPr lang="zh-CN" altLang="en-US" sz="2400" dirty="0">
                <a:solidFill>
                  <a:srgbClr val="000000"/>
                </a:solidFill>
                <a:latin typeface="Times New Roman" panose="02020603050405020304" pitchFamily="18" charset="0"/>
              </a:rPr>
              <a:t>在文法中，有一个非终结符被指定为开始符号。从开始符号出发，反复替代产生式中的非终结符，可产生一个串。开始符号产生的终结符号串的集合就是文法所定义的</a:t>
            </a:r>
            <a:r>
              <a:rPr lang="zh-CN" altLang="en-US" sz="2400" dirty="0">
                <a:solidFill>
                  <a:srgbClr val="0070C0"/>
                </a:solidFill>
                <a:latin typeface="Times New Roman" panose="02020603050405020304" pitchFamily="18" charset="0"/>
              </a:rPr>
              <a:t>语言</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marL="342900" lvl="0" indent="-342900" algn="just" eaLnBrk="1" hangingPunct="1">
              <a:lnSpc>
                <a:spcPct val="110000"/>
              </a:lnSpc>
              <a:spcBef>
                <a:spcPct val="50000"/>
              </a:spcBef>
              <a:buNone/>
            </a:pPr>
            <a:r>
              <a:rPr lang="en-US" altLang="zh-CN" sz="2400" dirty="0">
                <a:solidFill>
                  <a:srgbClr val="000000"/>
                </a:solidFill>
                <a:latin typeface="Times New Roman" panose="02020603050405020304" pitchFamily="18" charset="0"/>
              </a:rPr>
              <a:t>4. </a:t>
            </a:r>
            <a:r>
              <a:rPr lang="zh-CN" altLang="en-US" sz="2400" dirty="0">
                <a:solidFill>
                  <a:srgbClr val="000000"/>
                </a:solidFill>
                <a:latin typeface="Times New Roman" panose="02020603050405020304" pitchFamily="18" charset="0"/>
              </a:rPr>
              <a:t>文法的产生式说明了终结符和非终结符组成串的方式。每个产生式由非终结符开始，跟随一个箭头，然后是非终结符和终结符组成的串。</a:t>
            </a:r>
            <a:endParaRPr lang="zh-CN" altLang="en-US" sz="2400" dirty="0">
              <a:solidFill>
                <a:srgbClr val="000000"/>
              </a:solidFill>
              <a:latin typeface="Times New Roman" panose="02020603050405020304" pitchFamily="18" charset="0"/>
            </a:endParaRPr>
          </a:p>
        </p:txBody>
      </p:sp>
    </p:spTree>
  </p:cSld>
  <p:clrMapOvr>
    <a:masterClrMapping/>
  </p:clrMapOvr>
  <p:transition spd="med">
    <p:cover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229380" name="Group 4"/>
          <p:cNvGrpSpPr/>
          <p:nvPr/>
        </p:nvGrpSpPr>
        <p:grpSpPr>
          <a:xfrm>
            <a:off x="468313" y="2997200"/>
            <a:ext cx="8243887" cy="2808288"/>
            <a:chOff x="91" y="1207"/>
            <a:chExt cx="5193" cy="1769"/>
          </a:xfrm>
        </p:grpSpPr>
        <p:pic>
          <p:nvPicPr>
            <p:cNvPr id="96263" name="Picture 5"/>
            <p:cNvPicPr>
              <a:picLocks noChangeAspect="1"/>
            </p:cNvPicPr>
            <p:nvPr/>
          </p:nvPicPr>
          <p:blipFill>
            <a:blip r:embed="rId1"/>
            <a:stretch>
              <a:fillRect/>
            </a:stretch>
          </p:blipFill>
          <p:spPr>
            <a:xfrm>
              <a:off x="91" y="1207"/>
              <a:ext cx="5193" cy="1769"/>
            </a:xfrm>
            <a:prstGeom prst="rect">
              <a:avLst/>
            </a:prstGeom>
            <a:noFill/>
            <a:ln w="9525">
              <a:noFill/>
            </a:ln>
          </p:spPr>
        </p:pic>
        <p:sp>
          <p:nvSpPr>
            <p:cNvPr id="96264" name="Text Box 6"/>
            <p:cNvSpPr txBox="1"/>
            <p:nvPr/>
          </p:nvSpPr>
          <p:spPr>
            <a:xfrm>
              <a:off x="249" y="1428"/>
              <a:ext cx="4854" cy="13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Font typeface="Wingdings" panose="05000000000000000000" pitchFamily="2" charset="2"/>
                <a:buChar char="Ø"/>
              </a:pPr>
              <a:r>
                <a:rPr lang="en-US" altLang="zh-CN" sz="2800" b="1" dirty="0">
                  <a:solidFill>
                    <a:srgbClr val="660033"/>
                  </a:solidFill>
                  <a:latin typeface="方正姚体" panose="02010601030101010101" pitchFamily="2" charset="-122"/>
                  <a:ea typeface="方正姚体" panose="02010601030101010101" pitchFamily="2" charset="-122"/>
                </a:rPr>
                <a:t>E ′</a:t>
              </a:r>
              <a:r>
                <a:rPr lang="en-US" altLang="zh-CN" sz="2800" b="1" dirty="0">
                  <a:solidFill>
                    <a:srgbClr val="660033"/>
                  </a:solidFill>
                  <a:latin typeface="Arial" panose="020B0604020202020204" pitchFamily="34" charset="0"/>
                  <a:ea typeface="方正姚体" panose="02010601030101010101" pitchFamily="2" charset="-122"/>
                </a:rPr>
                <a:t>—</a:t>
              </a:r>
              <a:r>
                <a:rPr lang="zh-CN" altLang="en-US" sz="2800" b="1" dirty="0">
                  <a:solidFill>
                    <a:srgbClr val="660033"/>
                  </a:solidFill>
                  <a:latin typeface="方正姚体" panose="02010601030101010101" pitchFamily="2" charset="-122"/>
                  <a:ea typeface="方正姚体" panose="02010601030101010101" pitchFamily="2" charset="-122"/>
                </a:rPr>
                <a:t>＞ </a:t>
              </a:r>
              <a:r>
                <a:rPr lang="el-GR" altLang="zh-CN" sz="2800" b="1" dirty="0">
                  <a:solidFill>
                    <a:srgbClr val="660033"/>
                  </a:solidFill>
                  <a:latin typeface="方正姚体" panose="02010601030101010101" pitchFamily="2" charset="-122"/>
                  <a:ea typeface="方正姚体" panose="02010601030101010101" pitchFamily="2" charset="-122"/>
                </a:rPr>
                <a:t>ε</a:t>
              </a:r>
              <a:r>
                <a:rPr lang="zh-CN" altLang="el-GR" sz="2800" b="1" dirty="0">
                  <a:solidFill>
                    <a:srgbClr val="660033"/>
                  </a:solidFill>
                  <a:latin typeface="方正姚体" panose="02010601030101010101" pitchFamily="2" charset="-122"/>
                  <a:ea typeface="方正姚体" panose="02010601030101010101" pitchFamily="2" charset="-122"/>
                </a:rPr>
                <a:t>填法：</a:t>
              </a:r>
              <a:endParaRPr lang="zh-CN" altLang="en-US" sz="2800" b="1" dirty="0">
                <a:solidFill>
                  <a:srgbClr val="660033"/>
                </a:solidFill>
                <a:latin typeface="方正姚体" panose="02010601030101010101" pitchFamily="2" charset="-122"/>
                <a:ea typeface="方正姚体" panose="02010601030101010101" pitchFamily="2" charset="-122"/>
              </a:endParaRPr>
            </a:p>
            <a:p>
              <a:pPr marL="0" lvl="0" indent="0">
                <a:spcBef>
                  <a:spcPct val="50000"/>
                </a:spcBef>
                <a:buFont typeface="Wingdings" panose="05000000000000000000" pitchFamily="2" charset="2"/>
                <a:buNone/>
              </a:pPr>
              <a:r>
                <a:rPr lang="zh-CN" altLang="en-US" sz="2400" b="1" i="1" dirty="0">
                  <a:solidFill>
                    <a:srgbClr val="006600"/>
                  </a:solidFill>
                  <a:latin typeface="Arial" panose="020B0604020202020204" pitchFamily="34" charset="0"/>
                </a:rPr>
                <a:t>∵	</a:t>
              </a:r>
              <a:r>
                <a:rPr lang="en-US" altLang="zh-CN" sz="2400" b="1" i="1" dirty="0">
                  <a:solidFill>
                    <a:srgbClr val="006600"/>
                  </a:solidFill>
                  <a:latin typeface="Arial" panose="020B0604020202020204" pitchFamily="34" charset="0"/>
                </a:rPr>
                <a:t>FOLLOW(E′)={ ), $ }</a:t>
              </a:r>
              <a:endParaRPr lang="en-US" altLang="zh-CN" sz="2400" b="1" i="1" dirty="0">
                <a:solidFill>
                  <a:srgbClr val="006600"/>
                </a:solidFill>
                <a:latin typeface="Arial" panose="020B0604020202020204" pitchFamily="34" charset="0"/>
              </a:endParaRPr>
            </a:p>
            <a:p>
              <a:pPr marL="0" lvl="0" indent="0">
                <a:spcBef>
                  <a:spcPct val="50000"/>
                </a:spcBef>
                <a:buNone/>
              </a:pPr>
              <a:r>
                <a:rPr lang="en-US" altLang="zh-CN" sz="2400" b="1" i="1" dirty="0">
                  <a:solidFill>
                    <a:srgbClr val="006600"/>
                  </a:solidFill>
                  <a:latin typeface="Arial" panose="020B0604020202020204" pitchFamily="34" charset="0"/>
                </a:rPr>
                <a:t>∴	M[ E′, </a:t>
              </a:r>
              <a:r>
                <a:rPr lang="en-US" altLang="zh-CN" sz="2400" b="1" i="1" dirty="0">
                  <a:solidFill>
                    <a:srgbClr val="006600"/>
                  </a:solidFill>
                  <a:latin typeface="Arial" panose="020B0604020202020204" pitchFamily="34" charset="0"/>
                  <a:cs typeface="Arial" panose="020B0604020202020204" pitchFamily="34" charset="0"/>
                </a:rPr>
                <a:t>)</a:t>
              </a:r>
              <a:r>
                <a:rPr lang="en-US" altLang="zh-CN" sz="2400" b="1" i="1" dirty="0">
                  <a:solidFill>
                    <a:srgbClr val="006600"/>
                  </a:solidFill>
                  <a:latin typeface="Arial" panose="020B0604020202020204" pitchFamily="34" charset="0"/>
                </a:rPr>
                <a:t>] = { E ′—</a:t>
              </a:r>
              <a:r>
                <a:rPr lang="zh-CN" altLang="en-US" sz="2400" b="1" i="1" dirty="0">
                  <a:solidFill>
                    <a:srgbClr val="006600"/>
                  </a:solidFill>
                  <a:latin typeface="Arial" panose="020B0604020202020204" pitchFamily="34" charset="0"/>
                </a:rPr>
                <a:t>＞ </a:t>
              </a:r>
              <a:r>
                <a:rPr lang="el-GR" altLang="zh-CN" sz="2400" b="1" i="1" dirty="0">
                  <a:solidFill>
                    <a:srgbClr val="006600"/>
                  </a:solidFill>
                  <a:latin typeface="Arial" panose="020B0604020202020204" pitchFamily="34" charset="0"/>
                  <a:cs typeface="Arial" panose="020B0604020202020204" pitchFamily="34" charset="0"/>
                </a:rPr>
                <a:t>ε</a:t>
              </a:r>
              <a:r>
                <a:rPr lang="en-US" altLang="zh-CN" sz="2400" b="1" i="1" dirty="0">
                  <a:solidFill>
                    <a:srgbClr val="006600"/>
                  </a:solidFill>
                  <a:latin typeface="Arial" panose="020B0604020202020204" pitchFamily="34" charset="0"/>
                  <a:cs typeface="Arial" panose="020B0604020202020204" pitchFamily="34" charset="0"/>
                </a:rPr>
                <a:t>}</a:t>
              </a:r>
              <a:endParaRPr lang="en-US" altLang="zh-CN" sz="2400" b="1" i="1" dirty="0">
                <a:solidFill>
                  <a:srgbClr val="006600"/>
                </a:solidFill>
                <a:latin typeface="Arial" panose="020B0604020202020204" pitchFamily="34" charset="0"/>
              </a:endParaRPr>
            </a:p>
            <a:p>
              <a:pPr marL="0" lvl="0" indent="0">
                <a:spcBef>
                  <a:spcPct val="50000"/>
                </a:spcBef>
                <a:buNone/>
              </a:pPr>
              <a:r>
                <a:rPr lang="en-US" altLang="zh-CN" sz="2400" b="1" i="1" dirty="0">
                  <a:solidFill>
                    <a:srgbClr val="006600"/>
                  </a:solidFill>
                  <a:latin typeface="Arial" panose="020B0604020202020204" pitchFamily="34" charset="0"/>
                </a:rPr>
                <a:t> 	M[ E , $ ] = { E ′—</a:t>
              </a:r>
              <a:r>
                <a:rPr lang="zh-CN" altLang="en-US" sz="2400" b="1" i="1" dirty="0">
                  <a:solidFill>
                    <a:srgbClr val="006600"/>
                  </a:solidFill>
                  <a:latin typeface="Arial" panose="020B0604020202020204" pitchFamily="34" charset="0"/>
                </a:rPr>
                <a:t>＞ </a:t>
              </a:r>
              <a:r>
                <a:rPr lang="el-GR" altLang="zh-CN" sz="2400" b="1" i="1" dirty="0">
                  <a:solidFill>
                    <a:srgbClr val="006600"/>
                  </a:solidFill>
                  <a:latin typeface="Arial" panose="020B0604020202020204" pitchFamily="34" charset="0"/>
                  <a:cs typeface="Arial" panose="020B0604020202020204" pitchFamily="34" charset="0"/>
                </a:rPr>
                <a:t>ε</a:t>
              </a:r>
              <a:r>
                <a:rPr lang="en-US" altLang="zh-CN" sz="2400" b="1" i="1" dirty="0">
                  <a:solidFill>
                    <a:srgbClr val="006600"/>
                  </a:solidFill>
                  <a:latin typeface="Arial" panose="020B0604020202020204" pitchFamily="34" charset="0"/>
                  <a:cs typeface="Arial" panose="020B0604020202020204" pitchFamily="34" charset="0"/>
                </a:rPr>
                <a:t>}</a:t>
              </a:r>
              <a:endParaRPr lang="en-US" altLang="zh-CN" sz="2400" b="1" i="1" dirty="0">
                <a:solidFill>
                  <a:srgbClr val="006600"/>
                </a:solidFill>
                <a:latin typeface="Arial" panose="020B0604020202020204" pitchFamily="34" charset="0"/>
                <a:ea typeface="Arial" panose="020B0604020202020204" pitchFamily="34" charset="0"/>
              </a:endParaRPr>
            </a:p>
          </p:txBody>
        </p:sp>
      </p:grpSp>
      <p:sp>
        <p:nvSpPr>
          <p:cNvPr id="96260" name="Rectangle 7"/>
          <p:cNvSpPr/>
          <p:nvPr/>
        </p:nvSpPr>
        <p:spPr>
          <a:xfrm>
            <a:off x="1116013" y="981075"/>
            <a:ext cx="72009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000000"/>
                </a:solidFill>
                <a:highlight>
                  <a:srgbClr val="FFFF00"/>
                </a:highlight>
              </a:rPr>
              <a:t>如果</a:t>
            </a:r>
            <a:r>
              <a:rPr lang="en-US" altLang="zh-CN" sz="2400" dirty="0">
                <a:solidFill>
                  <a:srgbClr val="000000"/>
                </a:solidFill>
                <a:highlight>
                  <a:srgbClr val="FFFF00"/>
                </a:highlight>
              </a:rPr>
              <a:t>ε</a:t>
            </a:r>
            <a:r>
              <a:rPr lang="zh-CN" altLang="en-US" sz="2400" dirty="0">
                <a:solidFill>
                  <a:srgbClr val="000000"/>
                </a:solidFill>
                <a:highlight>
                  <a:srgbClr val="FFFF00"/>
                </a:highlight>
              </a:rPr>
              <a:t>在</a:t>
            </a:r>
            <a:r>
              <a:rPr lang="en-US" altLang="zh-CN" sz="2400" dirty="0">
                <a:solidFill>
                  <a:srgbClr val="000000"/>
                </a:solidFill>
                <a:highlight>
                  <a:srgbClr val="FFFF00"/>
                </a:highlight>
              </a:rPr>
              <a:t>FIRST(</a:t>
            </a:r>
            <a:r>
              <a:rPr lang="el-GR" altLang="zh-CN" sz="2400" dirty="0">
                <a:solidFill>
                  <a:srgbClr val="000000"/>
                </a:solidFill>
                <a:highlight>
                  <a:srgbClr val="FFFF00"/>
                </a:highlight>
              </a:rPr>
              <a:t>α</a:t>
            </a:r>
            <a:r>
              <a:rPr lang="en-US" altLang="zh-CN" sz="2400" dirty="0">
                <a:solidFill>
                  <a:srgbClr val="000000"/>
                </a:solidFill>
                <a:highlight>
                  <a:srgbClr val="FFFF00"/>
                </a:highlight>
              </a:rPr>
              <a:t>)</a:t>
            </a:r>
            <a:r>
              <a:rPr lang="zh-CN" altLang="en-US" sz="2400" dirty="0">
                <a:solidFill>
                  <a:srgbClr val="000000"/>
                </a:solidFill>
                <a:highlight>
                  <a:srgbClr val="FFFF00"/>
                </a:highlight>
              </a:rPr>
              <a:t>中，对</a:t>
            </a:r>
            <a:r>
              <a:rPr lang="en-US" altLang="zh-CN" sz="2400" dirty="0">
                <a:solidFill>
                  <a:srgbClr val="000000"/>
                </a:solidFill>
                <a:highlight>
                  <a:srgbClr val="FFFF00"/>
                </a:highlight>
              </a:rPr>
              <a:t>FOLLOW(A)</a:t>
            </a:r>
            <a:r>
              <a:rPr lang="zh-CN" altLang="en-US" sz="2400" dirty="0">
                <a:solidFill>
                  <a:srgbClr val="000000"/>
                </a:solidFill>
                <a:highlight>
                  <a:srgbClr val="FFFF00"/>
                </a:highlight>
              </a:rPr>
              <a:t>的每个终结符</a:t>
            </a:r>
            <a:r>
              <a:rPr lang="en-US" altLang="zh-CN" sz="2400" dirty="0">
                <a:solidFill>
                  <a:srgbClr val="000000"/>
                </a:solidFill>
                <a:highlight>
                  <a:srgbClr val="FFFF00"/>
                </a:highlight>
              </a:rPr>
              <a:t>b </a:t>
            </a:r>
            <a:r>
              <a:rPr lang="zh-CN" altLang="en-US" sz="2400" dirty="0">
                <a:solidFill>
                  <a:srgbClr val="000000"/>
                </a:solidFill>
                <a:highlight>
                  <a:srgbClr val="FFFF00"/>
                </a:highlight>
              </a:rPr>
              <a:t>（包括</a:t>
            </a:r>
            <a:r>
              <a:rPr lang="en-US" altLang="zh-CN" sz="2400" dirty="0">
                <a:solidFill>
                  <a:srgbClr val="000000"/>
                </a:solidFill>
                <a:highlight>
                  <a:srgbClr val="FFFF00"/>
                </a:highlight>
              </a:rPr>
              <a:t>$</a:t>
            </a:r>
            <a:r>
              <a:rPr lang="zh-CN" altLang="en-US" sz="2400" dirty="0">
                <a:solidFill>
                  <a:srgbClr val="000000"/>
                </a:solidFill>
                <a:highlight>
                  <a:srgbClr val="FFFF00"/>
                </a:highlight>
              </a:rPr>
              <a:t>）</a:t>
            </a:r>
            <a:r>
              <a:rPr lang="en-US" altLang="zh-CN" sz="2400" dirty="0">
                <a:solidFill>
                  <a:srgbClr val="000000"/>
                </a:solidFill>
                <a:highlight>
                  <a:srgbClr val="FFFF00"/>
                </a:highlight>
              </a:rPr>
              <a:t>, </a:t>
            </a:r>
            <a:r>
              <a:rPr lang="zh-CN" altLang="en-US" sz="2400" dirty="0">
                <a:solidFill>
                  <a:srgbClr val="000000"/>
                </a:solidFill>
                <a:highlight>
                  <a:srgbClr val="FFFF00"/>
                </a:highlight>
              </a:rPr>
              <a:t>把 </a:t>
            </a:r>
            <a:r>
              <a:rPr lang="en-US" altLang="zh-CN" sz="2400" dirty="0">
                <a:solidFill>
                  <a:srgbClr val="000000"/>
                </a:solidFill>
                <a:highlight>
                  <a:srgbClr val="FFFF00"/>
                </a:highlight>
              </a:rPr>
              <a:t>A </a:t>
            </a:r>
            <a:r>
              <a:rPr lang="en-US" altLang="zh-CN" sz="2400" dirty="0">
                <a:solidFill>
                  <a:srgbClr val="000000"/>
                </a:solidFill>
                <a:highlight>
                  <a:srgbClr val="FFFF00"/>
                </a:highlight>
                <a:sym typeface="Symbol" panose="05050102010706020507" pitchFamily="18" charset="2"/>
              </a:rPr>
              <a:t></a:t>
            </a:r>
            <a:r>
              <a:rPr lang="en-US" altLang="zh-CN" sz="2400" dirty="0">
                <a:solidFill>
                  <a:srgbClr val="000000"/>
                </a:solidFill>
                <a:highlight>
                  <a:srgbClr val="FFFF00"/>
                </a:highlight>
              </a:rPr>
              <a:t> </a:t>
            </a:r>
            <a:r>
              <a:rPr lang="en-US" altLang="zh-CN" sz="2400" dirty="0">
                <a:solidFill>
                  <a:srgbClr val="000000"/>
                </a:solidFill>
                <a:highlight>
                  <a:srgbClr val="FFFF00"/>
                </a:highlight>
                <a:sym typeface="Symbol" panose="05050102010706020507" pitchFamily="18" charset="2"/>
              </a:rPr>
              <a:t></a:t>
            </a:r>
            <a:r>
              <a:rPr lang="zh-CN" altLang="en-US" sz="2400" dirty="0">
                <a:solidFill>
                  <a:srgbClr val="000000"/>
                </a:solidFill>
                <a:highlight>
                  <a:srgbClr val="FFFF00"/>
                </a:highlight>
              </a:rPr>
              <a:t>加入</a:t>
            </a:r>
            <a:r>
              <a:rPr lang="en-US" altLang="zh-CN" sz="2400" dirty="0">
                <a:solidFill>
                  <a:srgbClr val="000000"/>
                </a:solidFill>
                <a:highlight>
                  <a:srgbClr val="FFFF00"/>
                </a:highlight>
              </a:rPr>
              <a:t>M[A, b]</a:t>
            </a:r>
            <a:r>
              <a:rPr lang="zh-CN" altLang="en-US" sz="2400" dirty="0">
                <a:solidFill>
                  <a:srgbClr val="000000"/>
                </a:solidFill>
                <a:highlight>
                  <a:srgbClr val="FFFF00"/>
                </a:highlight>
              </a:rPr>
              <a:t>。</a:t>
            </a:r>
            <a:endParaRPr lang="zh-CN" altLang="en-US" sz="2400" dirty="0">
              <a:solidFill>
                <a:srgbClr val="000000"/>
              </a:solidFill>
              <a:highlight>
                <a:srgbClr val="FFFF00"/>
              </a:highlight>
            </a:endParaRPr>
          </a:p>
        </p:txBody>
      </p:sp>
      <p:sp>
        <p:nvSpPr>
          <p:cNvPr id="96261" name="Line 8"/>
          <p:cNvSpPr/>
          <p:nvPr/>
        </p:nvSpPr>
        <p:spPr>
          <a:xfrm flipH="1">
            <a:off x="1331913" y="1773238"/>
            <a:ext cx="2879725" cy="1584325"/>
          </a:xfrm>
          <a:prstGeom prst="line">
            <a:avLst/>
          </a:prstGeom>
          <a:ln w="25400" cap="flat" cmpd="sng">
            <a:solidFill>
              <a:srgbClr val="FF9900"/>
            </a:solidFill>
            <a:prstDash val="solid"/>
            <a:headEnd type="none" w="med" len="med"/>
            <a:tailEnd type="triangle" w="med" len="med"/>
          </a:ln>
        </p:spPr>
      </p:sp>
      <p:sp>
        <p:nvSpPr>
          <p:cNvPr id="96262" name="Line 9"/>
          <p:cNvSpPr/>
          <p:nvPr/>
        </p:nvSpPr>
        <p:spPr>
          <a:xfrm flipH="1">
            <a:off x="2700338" y="1773238"/>
            <a:ext cx="1943100" cy="1727200"/>
          </a:xfrm>
          <a:prstGeom prst="line">
            <a:avLst/>
          </a:prstGeom>
          <a:ln w="25400" cap="flat" cmpd="sng">
            <a:solidFill>
              <a:srgbClr val="FF9900"/>
            </a:solidFill>
            <a:prstDash val="solid"/>
            <a:headEnd type="none" w="med" len="med"/>
            <a:tailEnd type="triangle" w="med" len="med"/>
          </a:ln>
        </p:spPr>
      </p:sp>
      <p:sp>
        <p:nvSpPr>
          <p:cNvPr id="2" name="文本框 1"/>
          <p:cNvSpPr txBox="1"/>
          <p:nvPr/>
        </p:nvSpPr>
        <p:spPr>
          <a:xfrm>
            <a:off x="827405" y="116840"/>
            <a:ext cx="6751320" cy="829945"/>
          </a:xfrm>
          <a:prstGeom prst="rect">
            <a:avLst/>
          </a:prstGeom>
          <a:noFill/>
        </p:spPr>
        <p:txBody>
          <a:bodyPr wrap="square" rtlCol="0">
            <a:spAutoFit/>
          </a:bodyPr>
          <a:p>
            <a:r>
              <a:rPr lang="zh-CN" altLang="en-US" sz="2400">
                <a:highlight>
                  <a:srgbClr val="FFFF00"/>
                </a:highlight>
              </a:rPr>
              <a:t>若产生式的右部可以推出空，则对于左部</a:t>
            </a:r>
            <a:r>
              <a:rPr lang="en-US" altLang="zh-CN" sz="2400">
                <a:highlight>
                  <a:srgbClr val="FFFF00"/>
                </a:highlight>
              </a:rPr>
              <a:t>FOLLOW</a:t>
            </a:r>
            <a:r>
              <a:rPr lang="zh-CN" altLang="en-US" sz="2400">
                <a:highlight>
                  <a:srgbClr val="FFFF00"/>
                </a:highlight>
              </a:rPr>
              <a:t>内的所有非终结符下都填上此产生式</a:t>
            </a:r>
            <a:endParaRPr lang="zh-CN" altLang="en-US" sz="2400">
              <a:highlight>
                <a:srgbClr val="FFFF00"/>
              </a:highlight>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9380"/>
                                        </p:tgtEl>
                                        <p:attrNameLst>
                                          <p:attrName>style.visibility</p:attrName>
                                        </p:attrNameLst>
                                      </p:cBhvr>
                                      <p:to>
                                        <p:strVal val="visible"/>
                                      </p:to>
                                    </p:set>
                                    <p:animEffect transition="in" filter="fade">
                                      <p:cBhvr>
                                        <p:cTn id="7" dur="2000"/>
                                        <p:tgtEl>
                                          <p:spTgt spid="22938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xit" presetSubtype="0" fill="hold" nodeType="clickEffect">
                                  <p:stCondLst>
                                    <p:cond delay="0"/>
                                  </p:stCondLst>
                                  <p:childTnLst>
                                    <p:animEffect transition="out" filter="fade">
                                      <p:cBhvr>
                                        <p:cTn id="11" dur="1000"/>
                                        <p:tgtEl>
                                          <p:spTgt spid="229380"/>
                                        </p:tgtEl>
                                      </p:cBhvr>
                                    </p:animEffect>
                                    <p:anim calcmode="lin" valueType="num">
                                      <p:cBhvr>
                                        <p:cTn id="12" dur="1000"/>
                                        <p:tgtEl>
                                          <p:spTgt spid="229380"/>
                                        </p:tgtEl>
                                        <p:attrNameLst>
                                          <p:attrName>ppt_x</p:attrName>
                                        </p:attrNameLst>
                                      </p:cBhvr>
                                      <p:tavLst>
                                        <p:tav tm="0">
                                          <p:val>
                                            <p:strVal val="ppt_x"/>
                                          </p:val>
                                        </p:tav>
                                        <p:tav tm="100000">
                                          <p:val>
                                            <p:strVal val="ppt_x"/>
                                          </p:val>
                                        </p:tav>
                                      </p:tavLst>
                                    </p:anim>
                                    <p:anim calcmode="lin" valueType="num">
                                      <p:cBhvr>
                                        <p:cTn id="13" dur="100" decel="100000"/>
                                        <p:tgtEl>
                                          <p:spTgt spid="229380"/>
                                        </p:tgtEl>
                                        <p:attrNameLst>
                                          <p:attrName>ppt_y</p:attrName>
                                        </p:attrNameLst>
                                      </p:cBhvr>
                                      <p:tavLst>
                                        <p:tav tm="0">
                                          <p:val>
                                            <p:strVal val="ppt_y"/>
                                          </p:val>
                                        </p:tav>
                                        <p:tav tm="100000">
                                          <p:val>
                                            <p:strVal val="ppt_y-.03"/>
                                          </p:val>
                                        </p:tav>
                                      </p:tavLst>
                                    </p:anim>
                                    <p:anim calcmode="lin" valueType="num">
                                      <p:cBhvr>
                                        <p:cTn id="14" dur="900" accel="100000">
                                          <p:stCondLst>
                                            <p:cond delay="100"/>
                                          </p:stCondLst>
                                        </p:cTn>
                                        <p:tgtEl>
                                          <p:spTgt spid="229380"/>
                                        </p:tgtEl>
                                        <p:attrNameLst>
                                          <p:attrName>ppt_y</p:attrName>
                                        </p:attrNameLst>
                                      </p:cBhvr>
                                      <p:tavLst>
                                        <p:tav tm="0">
                                          <p:val>
                                            <p:strVal val="ppt_y"/>
                                          </p:val>
                                        </p:tav>
                                        <p:tav tm="100000">
                                          <p:val>
                                            <p:strVal val="ppt_y+1"/>
                                          </p:val>
                                        </p:tav>
                                      </p:tavLst>
                                    </p:anim>
                                    <p:set>
                                      <p:cBhvr>
                                        <p:cTn id="15" dur="1" fill="hold">
                                          <p:stCondLst>
                                            <p:cond delay="999"/>
                                          </p:stCondLst>
                                        </p:cTn>
                                        <p:tgtEl>
                                          <p:spTgt spid="2293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灯片编号占位符 4"/>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7283" name="Text Box 4"/>
          <p:cNvSpPr txBox="1"/>
          <p:nvPr/>
        </p:nvSpPr>
        <p:spPr>
          <a:xfrm>
            <a:off x="250825" y="476250"/>
            <a:ext cx="7559675" cy="2225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FF"/>
                </a:solidFill>
              </a:rPr>
              <a:t>例：</a:t>
            </a:r>
            <a:r>
              <a:rPr lang="zh-CN" altLang="en-US" sz="2000" dirty="0">
                <a:solidFill>
                  <a:srgbClr val="000000"/>
                </a:solidFill>
              </a:rPr>
              <a:t>构造下列文法的预测分析表：</a:t>
            </a:r>
            <a:endParaRPr lang="zh-CN" altLang="en-US" sz="2000" dirty="0">
              <a:solidFill>
                <a:srgbClr val="000000"/>
              </a:solidFill>
            </a:endParaRPr>
          </a:p>
          <a:p>
            <a:pPr marL="0" lvl="0" indent="0" eaLnBrk="1" hangingPunct="1">
              <a:spcBef>
                <a:spcPct val="50000"/>
              </a:spcBef>
              <a:buNone/>
            </a:pPr>
            <a:r>
              <a:rPr lang="zh-CN" altLang="en-US" sz="2000" dirty="0">
                <a:solidFill>
                  <a:srgbClr val="000000"/>
                </a:solidFill>
              </a:rPr>
              <a:t>      </a:t>
            </a:r>
            <a:r>
              <a:rPr lang="en-US" altLang="zh-CN" sz="2000" dirty="0">
                <a:solidFill>
                  <a:srgbClr val="000000"/>
                </a:solidFill>
                <a:latin typeface="Times New Roman" panose="02020603050405020304" pitchFamily="18" charset="0"/>
              </a:rPr>
              <a:t>D -&gt; TL</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T -&gt; </a:t>
            </a:r>
            <a:r>
              <a:rPr lang="en-US" altLang="zh-CN" sz="2000" b="1" dirty="0">
                <a:solidFill>
                  <a:srgbClr val="000000"/>
                </a:solidFill>
                <a:latin typeface="Times New Roman" panose="02020603050405020304" pitchFamily="18" charset="0"/>
              </a:rPr>
              <a:t>int</a:t>
            </a:r>
            <a:r>
              <a:rPr lang="en-US" altLang="zh-CN" sz="2000" dirty="0">
                <a:solidFill>
                  <a:srgbClr val="000000"/>
                </a:solidFill>
                <a:latin typeface="Times New Roman" panose="02020603050405020304" pitchFamily="18" charset="0"/>
              </a:rPr>
              <a:t> | </a:t>
            </a:r>
            <a:r>
              <a:rPr lang="en-US" altLang="zh-CN" sz="2000" b="1" dirty="0">
                <a:solidFill>
                  <a:srgbClr val="000000"/>
                </a:solidFill>
                <a:latin typeface="Times New Roman" panose="02020603050405020304" pitchFamily="18" charset="0"/>
              </a:rPr>
              <a:t>real</a:t>
            </a:r>
            <a:endParaRPr lang="en-US" altLang="zh-CN" sz="2000" b="1"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L -&gt; </a:t>
            </a:r>
            <a:r>
              <a:rPr lang="en-US" altLang="zh-CN" sz="2000" b="1" dirty="0">
                <a:solidFill>
                  <a:srgbClr val="000000"/>
                </a:solidFill>
                <a:latin typeface="Times New Roman" panose="02020603050405020304" pitchFamily="18" charset="0"/>
              </a:rPr>
              <a:t>id</a:t>
            </a:r>
            <a:r>
              <a:rPr lang="en-US" altLang="zh-CN" sz="2000" dirty="0">
                <a:solidFill>
                  <a:srgbClr val="000000"/>
                </a:solidFill>
                <a:latin typeface="Times New Roman" panose="02020603050405020304" pitchFamily="18" charset="0"/>
              </a:rPr>
              <a:t> R</a:t>
            </a:r>
            <a:endParaRPr lang="en-US" altLang="zh-CN" sz="2000" dirty="0">
              <a:solidFill>
                <a:srgbClr val="000000"/>
              </a:solidFill>
              <a:latin typeface="Times New Roman" panose="02020603050405020304" pitchFamily="18" charset="0"/>
            </a:endParaRPr>
          </a:p>
          <a:p>
            <a:pPr marL="0" lvl="0" indent="0" eaLnBrk="1" hangingPunct="1">
              <a:spcBef>
                <a:spcPct val="50000"/>
              </a:spcBef>
              <a:buNone/>
            </a:pPr>
            <a:r>
              <a:rPr lang="en-US" altLang="zh-CN" sz="2000" dirty="0">
                <a:solidFill>
                  <a:srgbClr val="000000"/>
                </a:solidFill>
                <a:latin typeface="Times New Roman" panose="02020603050405020304" pitchFamily="18" charset="0"/>
              </a:rPr>
              <a:t>        R -&gt; </a:t>
            </a:r>
            <a:r>
              <a:rPr lang="zh-CN" altLang="en-US" sz="2000" dirty="0">
                <a:solidFill>
                  <a:srgbClr val="000000"/>
                </a:solidFill>
                <a:latin typeface="Times New Roman" panose="02020603050405020304" pitchFamily="18" charset="0"/>
              </a:rPr>
              <a:t>，</a:t>
            </a:r>
            <a:r>
              <a:rPr lang="en-US" altLang="zh-CN" sz="2000" b="1" dirty="0">
                <a:solidFill>
                  <a:srgbClr val="000000"/>
                </a:solidFill>
                <a:latin typeface="Times New Roman" panose="02020603050405020304" pitchFamily="18" charset="0"/>
              </a:rPr>
              <a:t>id </a:t>
            </a:r>
            <a:r>
              <a:rPr lang="en-US" altLang="zh-CN" sz="2000" dirty="0">
                <a:solidFill>
                  <a:srgbClr val="000000"/>
                </a:solidFill>
                <a:latin typeface="Times New Roman" panose="02020603050405020304" pitchFamily="18" charset="0"/>
              </a:rPr>
              <a:t>R | </a:t>
            </a:r>
            <a:r>
              <a:rPr lang="el-GR" altLang="zh-CN" sz="2000" dirty="0">
                <a:solidFill>
                  <a:srgbClr val="000000"/>
                </a:solidFill>
                <a:latin typeface="Times New Roman" panose="02020603050405020304" pitchFamily="18" charset="0"/>
              </a:rPr>
              <a:t>ε</a:t>
            </a:r>
            <a:endParaRPr lang="el-GR" altLang="zh-CN" sz="2000" dirty="0">
              <a:solidFill>
                <a:srgbClr val="000000"/>
              </a:solidFill>
              <a:latin typeface="Times New Roman" panose="02020603050405020304" pitchFamily="18" charset="0"/>
            </a:endParaRPr>
          </a:p>
        </p:txBody>
      </p:sp>
      <p:sp>
        <p:nvSpPr>
          <p:cNvPr id="97284" name="Text Box 5"/>
          <p:cNvSpPr txBox="1"/>
          <p:nvPr/>
        </p:nvSpPr>
        <p:spPr>
          <a:xfrm>
            <a:off x="684213" y="3213100"/>
            <a:ext cx="7058025" cy="3140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FF"/>
                </a:solidFill>
              </a:rPr>
              <a:t>FIRST(TL)=FIRST(T)={int, real}</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FIRST(idR)={id}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FIRST(</a:t>
            </a:r>
            <a:r>
              <a:rPr lang="zh-CN" altLang="en-US" sz="2000" dirty="0">
                <a:solidFill>
                  <a:srgbClr val="0000FF"/>
                </a:solidFill>
              </a:rPr>
              <a:t>，</a:t>
            </a:r>
            <a:r>
              <a:rPr lang="en-US" altLang="zh-CN" sz="2000" dirty="0">
                <a:solidFill>
                  <a:srgbClr val="0000FF"/>
                </a:solidFill>
              </a:rPr>
              <a:t>idR)={</a:t>
            </a:r>
            <a:r>
              <a:rPr lang="zh-CN" altLang="en-US" sz="2000" dirty="0">
                <a:solidFill>
                  <a:srgbClr val="0000FF"/>
                </a:solidFill>
              </a:rPr>
              <a:t>，</a:t>
            </a:r>
            <a:r>
              <a:rPr lang="en-US" altLang="zh-CN" sz="2000" dirty="0">
                <a:solidFill>
                  <a:srgbClr val="0000FF"/>
                </a:solidFill>
              </a:rPr>
              <a:t>}</a:t>
            </a:r>
            <a:endParaRPr lang="en-US" altLang="zh-CN" sz="2000" dirty="0">
              <a:solidFill>
                <a:srgbClr val="0000FF"/>
              </a:solidFill>
            </a:endParaRPr>
          </a:p>
          <a:p>
            <a:pPr marL="0" lvl="0" indent="0" eaLnBrk="1" hangingPunct="1">
              <a:spcBef>
                <a:spcPct val="50000"/>
              </a:spcBef>
              <a:buNone/>
            </a:pPr>
            <a:r>
              <a:rPr lang="zh-CN" altLang="en-US" sz="2000" dirty="0">
                <a:solidFill>
                  <a:srgbClr val="0000FF"/>
                </a:solidFill>
              </a:rPr>
              <a:t>对于</a:t>
            </a:r>
            <a:r>
              <a:rPr lang="en-US" altLang="zh-CN" sz="2000" dirty="0">
                <a:solidFill>
                  <a:srgbClr val="0000FF"/>
                </a:solidFill>
              </a:rPr>
              <a:t>FOLLOW(R)</a:t>
            </a:r>
            <a:r>
              <a:rPr lang="zh-CN" altLang="en-US" sz="2000" dirty="0">
                <a:solidFill>
                  <a:srgbClr val="0000FF"/>
                </a:solidFill>
              </a:rPr>
              <a:t>的每个终结符</a:t>
            </a:r>
            <a:r>
              <a:rPr lang="en-US" altLang="zh-CN" sz="2000" dirty="0">
                <a:solidFill>
                  <a:srgbClr val="0000FF"/>
                </a:solidFill>
              </a:rPr>
              <a:t>b</a:t>
            </a:r>
            <a:r>
              <a:rPr lang="zh-CN" altLang="en-US" sz="2000" dirty="0">
                <a:solidFill>
                  <a:srgbClr val="0000FF"/>
                </a:solidFill>
              </a:rPr>
              <a:t>将</a:t>
            </a:r>
            <a:r>
              <a:rPr lang="en-US" altLang="zh-CN" sz="2000" dirty="0">
                <a:solidFill>
                  <a:srgbClr val="0000FF"/>
                </a:solidFill>
              </a:rPr>
              <a:t>R-&gt; </a:t>
            </a:r>
            <a:r>
              <a:rPr lang="el-GR" altLang="zh-CN" sz="2000" dirty="0">
                <a:solidFill>
                  <a:srgbClr val="0000FF"/>
                </a:solidFill>
              </a:rPr>
              <a:t>ε</a:t>
            </a:r>
            <a:r>
              <a:rPr lang="zh-CN" altLang="en-US" sz="2000" dirty="0">
                <a:solidFill>
                  <a:srgbClr val="0000FF"/>
                </a:solidFill>
              </a:rPr>
              <a:t>填入表项</a:t>
            </a:r>
            <a:r>
              <a:rPr lang="en-US" altLang="zh-CN" sz="2000" dirty="0">
                <a:solidFill>
                  <a:srgbClr val="0000FF"/>
                </a:solidFill>
              </a:rPr>
              <a:t>M[R,b]</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FOLLOW(L)=FOLLOW(D)={$}</a:t>
            </a:r>
            <a:endParaRPr lang="en-US" altLang="zh-CN" sz="2000" dirty="0">
              <a:solidFill>
                <a:srgbClr val="0000FF"/>
              </a:solidFill>
            </a:endParaRPr>
          </a:p>
          <a:p>
            <a:pPr marL="0" lvl="0" indent="0" eaLnBrk="1" hangingPunct="1">
              <a:spcBef>
                <a:spcPct val="50000"/>
              </a:spcBef>
              <a:buNone/>
            </a:pPr>
            <a:r>
              <a:rPr lang="en-US" altLang="zh-CN" sz="2000" dirty="0">
                <a:solidFill>
                  <a:srgbClr val="0000FF"/>
                </a:solidFill>
              </a:rPr>
              <a:t>FOLLOW(R)=FOLLOW(L)={$}</a:t>
            </a:r>
            <a:endParaRPr lang="en-US" altLang="zh-CN" sz="2000" dirty="0">
              <a:solidFill>
                <a:srgbClr val="0000FF"/>
              </a:solidFill>
            </a:endParaRPr>
          </a:p>
        </p:txBody>
      </p:sp>
      <p:graphicFrame>
        <p:nvGraphicFramePr>
          <p:cNvPr id="293948" name="Group 60"/>
          <p:cNvGraphicFramePr>
            <a:graphicFrameLocks noGrp="1"/>
          </p:cNvGraphicFramePr>
          <p:nvPr>
            <p:ph idx="1"/>
          </p:nvPr>
        </p:nvGraphicFramePr>
        <p:xfrm>
          <a:off x="3276600" y="1125538"/>
          <a:ext cx="5616575" cy="1724026"/>
        </p:xfrm>
        <a:graphic>
          <a:graphicData uri="http://schemas.openxmlformats.org/drawingml/2006/table">
            <a:tbl>
              <a:tblPr/>
              <a:tblGrid>
                <a:gridCol w="428625"/>
                <a:gridCol w="992188"/>
                <a:gridCol w="1084262"/>
                <a:gridCol w="1116013"/>
                <a:gridCol w="1082675"/>
                <a:gridCol w="912812"/>
              </a:tblGrid>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int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real</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TL</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D</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TL</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159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2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int</a:t>
                      </a:r>
                      <a:endPar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T  </a:t>
                      </a:r>
                      <a:r>
                        <a:rPr kumimoji="0" lang="en-US" altLang="zh-CN" sz="12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real</a:t>
                      </a:r>
                      <a:endParaRPr kumimoji="0" lang="en-US" altLang="zh-CN" sz="12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4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L</a:t>
                      </a:r>
                      <a:endPar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L</a:t>
                      </a:r>
                      <a:r>
                        <a:rPr kumimoji="0" lang="en-US" altLang="zh-CN" sz="14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idR</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0159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a:t>
                      </a:r>
                      <a:endParaRPr kumimoji="0" lang="en-US"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4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R  </a:t>
                      </a:r>
                      <a:r>
                        <a:rPr kumimoji="0" lang="en-US" altLang="zh-CN" sz="1000" b="1" i="1" u="none" strike="noStrike" cap="none" normalizeH="0" baseline="0" smtClean="0">
                          <a:ln>
                            <a:noFill/>
                          </a:ln>
                          <a:solidFill>
                            <a:schemeClr val="tx1"/>
                          </a:solidFill>
                          <a:effectLst/>
                          <a:latin typeface="Arial" panose="020B0604020202020204"/>
                          <a:ea typeface="宋体" panose="02010600030101010101" pitchFamily="2" charset="-122"/>
                        </a:rPr>
                        <a:t>—</a:t>
                      </a:r>
                      <a:r>
                        <a:rPr kumimoji="0" lang="zh-CN" altLang="en-US"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 </a:t>
                      </a:r>
                      <a:r>
                        <a:rPr kumimoji="0" lang="en-US" altLang="zh-CN" sz="1000" b="1" i="1" u="none" strike="noStrike" cap="none" normalizeH="0" baseline="0" smtClean="0">
                          <a:ln>
                            <a:noFill/>
                          </a:ln>
                          <a:solidFill>
                            <a:schemeClr val="tx1"/>
                          </a:solidFill>
                          <a:effectLst/>
                          <a:latin typeface="Verdana" panose="020B0604030504040204" pitchFamily="34" charset="0"/>
                          <a:ea typeface="宋体" panose="02010600030101010101" pitchFamily="2" charset="-122"/>
                        </a:rPr>
                        <a:t>,idR</a:t>
                      </a:r>
                      <a:endParaRPr kumimoji="0" lang="en-US" altLang="zh-CN" sz="10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2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R</a:t>
                      </a:r>
                      <a:r>
                        <a:rPr kumimoji="0" lang="en-US" altLang="zh-CN" sz="1200" b="1" i="1" u="none" strike="noStrike" cap="none" normalizeH="0" baseline="0" dirty="0" smtClean="0">
                          <a:ln>
                            <a:noFill/>
                          </a:ln>
                          <a:solidFill>
                            <a:schemeClr val="tx1"/>
                          </a:solidFill>
                          <a:effectLst/>
                          <a:latin typeface="Arial" panose="020B0604020202020204"/>
                          <a:ea typeface="宋体" panose="02010600030101010101" pitchFamily="2" charset="-122"/>
                        </a:rPr>
                        <a:t>—</a:t>
                      </a:r>
                      <a:r>
                        <a:rPr kumimoji="0" lang="zh-CN" altLang="en-US" sz="12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 </a:t>
                      </a:r>
                      <a:r>
                        <a:rPr kumimoji="0" lang="el-GR" altLang="zh-CN" sz="1200" b="1" i="1"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ε</a:t>
                      </a:r>
                      <a:endParaRPr kumimoji="0" lang="en-US" altLang="zh-CN" sz="12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marL="90000" marR="90000" marT="46794" marB="467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93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8307" name="Rectangle 4"/>
          <p:cNvSpPr>
            <a:spLocks noGrp="1"/>
          </p:cNvSpPr>
          <p:nvPr>
            <p:ph idx="1"/>
          </p:nvPr>
        </p:nvSpPr>
        <p:spPr>
          <a:xfrm>
            <a:off x="468313" y="692150"/>
            <a:ext cx="8229600" cy="388938"/>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4.4.5 LL(1) </a:t>
            </a:r>
            <a:r>
              <a:rPr lang="zh-CN" altLang="en-US" sz="2800" b="1" dirty="0">
                <a:solidFill>
                  <a:srgbClr val="660033"/>
                </a:solidFill>
                <a:latin typeface="宋体" panose="02010600030101010101" pitchFamily="2" charset="-122"/>
                <a:cs typeface="Times New Roman" panose="02020603050405020304" pitchFamily="18" charset="0"/>
              </a:rPr>
              <a:t>文法</a:t>
            </a:r>
            <a:endParaRPr lang="zh-CN" altLang="en-US" sz="2800" b="1" dirty="0">
              <a:solidFill>
                <a:srgbClr val="660033"/>
              </a:solidFill>
              <a:latin typeface="宋体" panose="02010600030101010101" pitchFamily="2" charset="-122"/>
              <a:ea typeface="Times New Roman" panose="02020603050405020304" pitchFamily="18" charset="0"/>
            </a:endParaRPr>
          </a:p>
        </p:txBody>
      </p:sp>
      <p:pic>
        <p:nvPicPr>
          <p:cNvPr id="98308" name="Picture 9"/>
          <p:cNvPicPr>
            <a:picLocks noChangeAspect="1"/>
          </p:cNvPicPr>
          <p:nvPr/>
        </p:nvPicPr>
        <p:blipFill>
          <a:blip r:embed="rId1"/>
          <a:srcRect l="4259" t="14781" b="4903"/>
          <a:stretch>
            <a:fillRect/>
          </a:stretch>
        </p:blipFill>
        <p:spPr>
          <a:xfrm>
            <a:off x="900113" y="2701925"/>
            <a:ext cx="7343775" cy="3686175"/>
          </a:xfrm>
          <a:prstGeom prst="rect">
            <a:avLst/>
          </a:prstGeom>
          <a:noFill/>
          <a:ln w="9525">
            <a:noFill/>
          </a:ln>
        </p:spPr>
      </p:pic>
      <p:sp>
        <p:nvSpPr>
          <p:cNvPr id="98309" name="Text Box 10"/>
          <p:cNvSpPr txBox="1"/>
          <p:nvPr/>
        </p:nvSpPr>
        <p:spPr>
          <a:xfrm>
            <a:off x="755650" y="1268413"/>
            <a:ext cx="7848600" cy="14335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dirty="0">
                <a:solidFill>
                  <a:srgbClr val="000000"/>
                </a:solidFill>
              </a:rPr>
              <a:t>算法</a:t>
            </a:r>
            <a:r>
              <a:rPr lang="en-US" altLang="zh-CN" sz="2000" dirty="0">
                <a:solidFill>
                  <a:srgbClr val="000000"/>
                </a:solidFill>
              </a:rPr>
              <a:t>4.17</a:t>
            </a:r>
            <a:r>
              <a:rPr lang="zh-CN" altLang="en-US" sz="2000" dirty="0">
                <a:solidFill>
                  <a:srgbClr val="000000"/>
                </a:solidFill>
              </a:rPr>
              <a:t>应用于任何文法</a:t>
            </a:r>
            <a:r>
              <a:rPr lang="en-US" altLang="zh-CN" sz="2000" dirty="0">
                <a:solidFill>
                  <a:srgbClr val="000000"/>
                </a:solidFill>
              </a:rPr>
              <a:t>G</a:t>
            </a:r>
            <a:r>
              <a:rPr lang="zh-CN" altLang="en-US" sz="2000" dirty="0">
                <a:solidFill>
                  <a:srgbClr val="000000"/>
                </a:solidFill>
              </a:rPr>
              <a:t>可以产生分析表</a:t>
            </a:r>
            <a:r>
              <a:rPr lang="en-US" altLang="zh-CN" sz="2000" dirty="0">
                <a:solidFill>
                  <a:srgbClr val="000000"/>
                </a:solidFill>
              </a:rPr>
              <a:t>M</a:t>
            </a:r>
            <a:r>
              <a:rPr lang="zh-CN" altLang="en-US" sz="2000" dirty="0">
                <a:solidFill>
                  <a:srgbClr val="000000"/>
                </a:solidFill>
              </a:rPr>
              <a:t>，但对某些文法，</a:t>
            </a:r>
            <a:r>
              <a:rPr lang="en-US" altLang="zh-CN" sz="2000" dirty="0">
                <a:solidFill>
                  <a:srgbClr val="000000"/>
                </a:solidFill>
              </a:rPr>
              <a:t>M</a:t>
            </a:r>
            <a:r>
              <a:rPr lang="zh-CN" altLang="en-US" sz="2000" dirty="0">
                <a:solidFill>
                  <a:srgbClr val="000000"/>
                </a:solidFill>
              </a:rPr>
              <a:t>可能含有多重定义的表项。</a:t>
            </a:r>
            <a:endParaRPr lang="zh-CN" altLang="en-US" sz="2000" dirty="0">
              <a:solidFill>
                <a:srgbClr val="000000"/>
              </a:solidFill>
            </a:endParaRPr>
          </a:p>
          <a:p>
            <a:pPr marL="0" lvl="0" indent="0" eaLnBrk="1" hangingPunct="1">
              <a:spcBef>
                <a:spcPct val="50000"/>
              </a:spcBef>
              <a:buNone/>
            </a:pPr>
            <a:endParaRPr lang="zh-CN" altLang="en-US" sz="2000" dirty="0">
              <a:solidFill>
                <a:srgbClr val="000000"/>
              </a:solidFill>
            </a:endParaRPr>
          </a:p>
          <a:p>
            <a:pPr marL="0" lvl="0" indent="0" eaLnBrk="1" hangingPunct="1">
              <a:spcBef>
                <a:spcPct val="0"/>
              </a:spcBef>
              <a:buNone/>
            </a:pPr>
            <a:r>
              <a:rPr lang="en-US" altLang="zh-CN" sz="1800" dirty="0">
                <a:solidFill>
                  <a:srgbClr val="0000CC"/>
                </a:solidFill>
              </a:rPr>
              <a:t>S → </a:t>
            </a:r>
            <a:r>
              <a:rPr lang="en-US" altLang="zh-CN" sz="1800" i="1" dirty="0">
                <a:solidFill>
                  <a:srgbClr val="0000CC"/>
                </a:solidFill>
              </a:rPr>
              <a:t>i</a:t>
            </a:r>
            <a:r>
              <a:rPr lang="en-US" altLang="zh-CN" sz="1800" dirty="0">
                <a:solidFill>
                  <a:srgbClr val="0000CC"/>
                </a:solidFill>
              </a:rPr>
              <a:t>E</a:t>
            </a:r>
            <a:r>
              <a:rPr lang="en-US" altLang="zh-CN" sz="1800" i="1" dirty="0">
                <a:solidFill>
                  <a:srgbClr val="0000CC"/>
                </a:solidFill>
              </a:rPr>
              <a:t>t</a:t>
            </a:r>
            <a:r>
              <a:rPr lang="en-US" altLang="zh-CN" sz="1800" dirty="0">
                <a:solidFill>
                  <a:srgbClr val="0000CC"/>
                </a:solidFill>
              </a:rPr>
              <a:t>SS</a:t>
            </a:r>
            <a:r>
              <a:rPr lang="en-US" altLang="zh-CN" sz="1800" dirty="0">
                <a:solidFill>
                  <a:srgbClr val="0000CC"/>
                </a:solidFill>
                <a:latin typeface="Arial" panose="020B0604020202020204" pitchFamily="34" charset="0"/>
              </a:rPr>
              <a:t>’</a:t>
            </a:r>
            <a:r>
              <a:rPr lang="en-US" altLang="zh-CN" sz="1800" dirty="0">
                <a:solidFill>
                  <a:srgbClr val="0000CC"/>
                </a:solidFill>
              </a:rPr>
              <a:t> | </a:t>
            </a:r>
            <a:r>
              <a:rPr lang="en-US" altLang="zh-CN" sz="1800" i="1" dirty="0">
                <a:solidFill>
                  <a:srgbClr val="0000CC"/>
                </a:solidFill>
              </a:rPr>
              <a:t>a</a:t>
            </a:r>
            <a:r>
              <a:rPr lang="en-US" altLang="zh-CN" sz="1800" dirty="0">
                <a:solidFill>
                  <a:srgbClr val="0000CC"/>
                </a:solidFill>
              </a:rPr>
              <a:t>         S</a:t>
            </a:r>
            <a:r>
              <a:rPr lang="en-US" altLang="zh-CN" sz="1800" dirty="0">
                <a:solidFill>
                  <a:srgbClr val="0000CC"/>
                </a:solidFill>
                <a:latin typeface="Arial" panose="020B0604020202020204" pitchFamily="34" charset="0"/>
              </a:rPr>
              <a:t>’</a:t>
            </a:r>
            <a:r>
              <a:rPr lang="en-US" altLang="zh-CN" sz="1800" dirty="0">
                <a:solidFill>
                  <a:srgbClr val="0000CC"/>
                </a:solidFill>
              </a:rPr>
              <a:t> → </a:t>
            </a:r>
            <a:r>
              <a:rPr lang="en-US" altLang="zh-CN" sz="1800" i="1" dirty="0">
                <a:solidFill>
                  <a:srgbClr val="0000CC"/>
                </a:solidFill>
              </a:rPr>
              <a:t>e</a:t>
            </a:r>
            <a:r>
              <a:rPr lang="en-US" altLang="zh-CN" sz="1800" dirty="0">
                <a:solidFill>
                  <a:srgbClr val="0000CC"/>
                </a:solidFill>
              </a:rPr>
              <a:t>S | ε         E→</a:t>
            </a:r>
            <a:r>
              <a:rPr lang="en-US" altLang="zh-CN" sz="1800" i="1" dirty="0">
                <a:solidFill>
                  <a:srgbClr val="0000CC"/>
                </a:solidFill>
              </a:rPr>
              <a:t> b</a:t>
            </a:r>
            <a:endParaRPr lang="en-US" altLang="zh-CN" sz="1800" i="1" dirty="0">
              <a:solidFill>
                <a:srgbClr val="0000CC"/>
              </a:solidFill>
            </a:endParaRPr>
          </a:p>
        </p:txBody>
      </p:sp>
    </p:spTree>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99331" name="Text Box 4"/>
          <p:cNvSpPr txBox="1"/>
          <p:nvPr/>
        </p:nvSpPr>
        <p:spPr>
          <a:xfrm>
            <a:off x="827088" y="1196975"/>
            <a:ext cx="77755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latin typeface="Times New Roman" panose="02020603050405020304" pitchFamily="18" charset="0"/>
              </a:rPr>
              <a:t>分析表中没有多重定义表项的文法叫做 </a:t>
            </a:r>
            <a:r>
              <a:rPr lang="en-US" altLang="zh-CN" sz="2400" b="1" dirty="0">
                <a:latin typeface="Times New Roman" panose="02020603050405020304" pitchFamily="18" charset="0"/>
              </a:rPr>
              <a:t>LL(1)</a:t>
            </a:r>
            <a:r>
              <a:rPr lang="zh-CN" altLang="en-US" sz="2400" b="1" dirty="0">
                <a:latin typeface="Times New Roman" panose="02020603050405020304" pitchFamily="18" charset="0"/>
              </a:rPr>
              <a:t>文法。</a:t>
            </a:r>
            <a:endParaRPr lang="zh-CN" altLang="en-US" sz="2400" b="1" dirty="0">
              <a:latin typeface="Times New Roman" panose="02020603050405020304" pitchFamily="18" charset="0"/>
            </a:endParaRPr>
          </a:p>
        </p:txBody>
      </p:sp>
      <p:grpSp>
        <p:nvGrpSpPr>
          <p:cNvPr id="286725" name="Group 5"/>
          <p:cNvGrpSpPr/>
          <p:nvPr/>
        </p:nvGrpSpPr>
        <p:grpSpPr>
          <a:xfrm>
            <a:off x="250825" y="1844675"/>
            <a:ext cx="8640763" cy="3311525"/>
            <a:chOff x="340" y="1570"/>
            <a:chExt cx="5216" cy="1860"/>
          </a:xfrm>
        </p:grpSpPr>
        <p:pic>
          <p:nvPicPr>
            <p:cNvPr id="99334" name="Picture 6"/>
            <p:cNvPicPr>
              <a:picLocks noChangeAspect="1"/>
            </p:cNvPicPr>
            <p:nvPr/>
          </p:nvPicPr>
          <p:blipFill>
            <a:blip r:embed="rId1"/>
            <a:stretch>
              <a:fillRect/>
            </a:stretch>
          </p:blipFill>
          <p:spPr>
            <a:xfrm>
              <a:off x="340" y="1570"/>
              <a:ext cx="5216" cy="1860"/>
            </a:xfrm>
            <a:prstGeom prst="rect">
              <a:avLst/>
            </a:prstGeom>
            <a:noFill/>
            <a:ln w="9525">
              <a:noFill/>
            </a:ln>
          </p:spPr>
        </p:pic>
        <p:sp>
          <p:nvSpPr>
            <p:cNvPr id="286727" name="Text Box 7"/>
            <p:cNvSpPr txBox="1">
              <a:spLocks noChangeArrowheads="1"/>
            </p:cNvSpPr>
            <p:nvPr/>
          </p:nvSpPr>
          <p:spPr bwMode="auto">
            <a:xfrm>
              <a:off x="340" y="1797"/>
              <a:ext cx="5216" cy="1173"/>
            </a:xfrm>
            <a:prstGeom prst="rect">
              <a:avLst/>
            </a:prstGeom>
            <a:noFill/>
            <a:ln>
              <a:noFill/>
            </a:ln>
            <a:effectLst/>
            <a:extLst>
              <a:ext uri="{909E8E84-426E-40DD-AFC4-6F175D3DCCD1}">
                <a14:hiddenFill xmlns:a14="http://schemas.microsoft.com/office/drawing/2010/main">
                  <a:gradFill rotWithShape="1">
                    <a:gsLst>
                      <a:gs pos="0">
                        <a:schemeClr val="bg1"/>
                      </a:gs>
                      <a:gs pos="50000">
                        <a:schemeClr val="bg1">
                          <a:gamma/>
                          <a:shade val="46275"/>
                          <a:invGamma/>
                        </a:schemeClr>
                      </a:gs>
                      <a:gs pos="100000">
                        <a:schemeClr val="bg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defTabSz="914400" eaLnBrk="1" hangingPunct="1">
                <a:spcBef>
                  <a:spcPct val="50000"/>
                </a:spcBef>
                <a:buClrTx/>
                <a:buSzTx/>
                <a:buFont typeface="Wingdings" panose="05000000000000000000" pitchFamily="2" charset="2"/>
                <a:buChar char="l"/>
                <a:defRPr/>
              </a:pPr>
              <a:r>
                <a:rPr kumimoji="0" lang="en-US" altLang="zh-CN" sz="2800" b="1" kern="1200" cap="none" spc="0" normalizeH="0" baseline="0" noProof="0" dirty="0">
                  <a:solidFill>
                    <a:srgbClr val="660033"/>
                  </a:solidFill>
                  <a:latin typeface="华文新魏" panose="02010800040101010101" pitchFamily="2" charset="-122"/>
                  <a:ea typeface="华文新魏" panose="02010800040101010101" pitchFamily="2" charset="-122"/>
                  <a:cs typeface="+mn-cs"/>
                </a:rPr>
                <a:t>LL</a:t>
              </a:r>
              <a:r>
                <a:rPr kumimoji="0" lang="zh-CN" altLang="en-US" sz="2800" b="1" kern="1200" cap="none" spc="0" normalizeH="0" baseline="0" noProof="0" dirty="0">
                  <a:solidFill>
                    <a:srgbClr val="660033"/>
                  </a:solidFill>
                  <a:latin typeface="宋体" panose="02010600030101010101" pitchFamily="2" charset="-122"/>
                  <a:ea typeface="宋体" panose="02010600030101010101" pitchFamily="2" charset="-122"/>
                  <a:cs typeface="+mn-cs"/>
                </a:rPr>
                <a:t>：</a:t>
              </a:r>
              <a:r>
                <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rPr>
                <a:t>第一个 “代表从左到右扫描输入，第二个 “</a:t>
              </a:r>
              <a:r>
                <a:rPr kumimoji="0" lang="en-US" altLang="zh-CN"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rPr>
                <a:t>L”</a:t>
              </a:r>
              <a:r>
                <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rPr>
                <a:t>代表产生最左推导。</a:t>
              </a:r>
              <a:endParaRPr kumimoji="0" lang="zh-CN" altLang="en-US" sz="2400" b="1" kern="1200" cap="none" spc="0" normalizeH="0" baseline="0" noProof="0" dirty="0">
                <a:solidFill>
                  <a:srgbClr val="000000"/>
                </a:solidFill>
                <a:latin typeface="Times New Roman" panose="02020603050405020304" pitchFamily="18" charset="0"/>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Char char="l"/>
                <a:defRPr/>
              </a:pPr>
              <a:r>
                <a:rPr kumimoji="0" lang="zh-CN" altLang="en-US" sz="2800" b="1" kern="1200" cap="none" spc="0" normalizeH="0" baseline="0" noProof="0" dirty="0">
                  <a:solidFill>
                    <a:srgbClr val="660033"/>
                  </a:solidFill>
                  <a:latin typeface="宋体" panose="02010600030101010101" pitchFamily="2" charset="-122"/>
                  <a:ea typeface="宋体" panose="02010600030101010101" pitchFamily="2" charset="-122"/>
                  <a:cs typeface="+mn-cs"/>
                </a:rPr>
                <a:t>（</a:t>
              </a:r>
              <a:r>
                <a:rPr kumimoji="0" lang="en-US" altLang="zh-CN" sz="2800" b="1" kern="1200" cap="none" spc="0" normalizeH="0" baseline="0" noProof="0" dirty="0">
                  <a:solidFill>
                    <a:srgbClr val="660033"/>
                  </a:solidFill>
                  <a:latin typeface="宋体" panose="02010600030101010101" pitchFamily="2" charset="-122"/>
                  <a:ea typeface="宋体" panose="02010600030101010101" pitchFamily="2" charset="-122"/>
                  <a:cs typeface="+mn-cs"/>
                </a:rPr>
                <a:t>1</a:t>
              </a:r>
              <a:r>
                <a:rPr kumimoji="0" lang="zh-CN" altLang="en-US" sz="2800" b="1" kern="1200" cap="none" spc="0" normalizeH="0" baseline="0" noProof="0" dirty="0">
                  <a:solidFill>
                    <a:srgbClr val="660033"/>
                  </a:solidFill>
                  <a:latin typeface="宋体" panose="02010600030101010101" pitchFamily="2" charset="-122"/>
                  <a:ea typeface="宋体" panose="02010600030101010101" pitchFamily="2" charset="-122"/>
                  <a:cs typeface="+mn-cs"/>
                </a:rPr>
                <a:t>）：</a:t>
              </a:r>
              <a:r>
                <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rPr>
                <a:t>代表在决定语法分析器的每步动作时向前扫描一个</a:t>
              </a:r>
              <a:endPar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endParaRPr>
            </a:p>
            <a:p>
              <a:pPr marR="0" defTabSz="914400" eaLnBrk="1" hangingPunct="1">
                <a:spcBef>
                  <a:spcPct val="50000"/>
                </a:spcBef>
                <a:buClrTx/>
                <a:buSzTx/>
                <a:buFont typeface="Wingdings" panose="05000000000000000000" pitchFamily="2" charset="2"/>
                <a:buNone/>
                <a:defRPr/>
              </a:pPr>
              <a:r>
                <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rPr>
                <a:t>            输入字符。</a:t>
              </a:r>
              <a:endParaRPr kumimoji="0" lang="zh-CN" altLang="en-US" sz="2400" b="1" kern="1200" cap="none" spc="0" normalizeH="0" baseline="0" noProof="0" dirty="0">
                <a:solidFill>
                  <a:srgbClr val="660033"/>
                </a:solidFill>
                <a:latin typeface="Times New Roman" panose="02020603050405020304" pitchFamily="18" charset="0"/>
                <a:ea typeface="华文新魏" panose="02010800040101010101" pitchFamily="2" charset="-122"/>
                <a:cs typeface="+mn-cs"/>
              </a:endParaRPr>
            </a:p>
          </p:txBody>
        </p:sp>
      </p:grpSp>
      <p:sp>
        <p:nvSpPr>
          <p:cNvPr id="99333" name="Text Box 8"/>
          <p:cNvSpPr txBox="1"/>
          <p:nvPr/>
        </p:nvSpPr>
        <p:spPr>
          <a:xfrm>
            <a:off x="395288" y="5300663"/>
            <a:ext cx="82804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000" dirty="0">
                <a:solidFill>
                  <a:srgbClr val="000000"/>
                </a:solidFill>
              </a:rPr>
              <a:t>LL(1)</a:t>
            </a:r>
            <a:r>
              <a:rPr lang="zh-CN" altLang="en-US" sz="2000" dirty="0">
                <a:solidFill>
                  <a:srgbClr val="000000"/>
                </a:solidFill>
              </a:rPr>
              <a:t>文法已足以描述大部分程序设计语言构造，我们可以对其构造预测分析器</a:t>
            </a:r>
            <a:endParaRPr lang="zh-CN" altLang="en-US" sz="2000" dirty="0">
              <a:solidFill>
                <a:srgbClr val="000000"/>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25"/>
                                        </p:tgtEl>
                                        <p:attrNameLst>
                                          <p:attrName>style.visibility</p:attrName>
                                        </p:attrNameLst>
                                      </p:cBhvr>
                                      <p:to>
                                        <p:strVal val="visible"/>
                                      </p:to>
                                    </p:set>
                                    <p:animEffect transition="in" filter="wipe(up)">
                                      <p:cBhvr>
                                        <p:cTn id="7" dur="500"/>
                                        <p:tgtEl>
                                          <p:spTgt spid="286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grpSp>
        <p:nvGrpSpPr>
          <p:cNvPr id="100355" name="Group 7"/>
          <p:cNvGrpSpPr/>
          <p:nvPr/>
        </p:nvGrpSpPr>
        <p:grpSpPr>
          <a:xfrm>
            <a:off x="900113" y="1125538"/>
            <a:ext cx="7343775" cy="4651375"/>
            <a:chOff x="567" y="709"/>
            <a:chExt cx="4626" cy="2930"/>
          </a:xfrm>
        </p:grpSpPr>
        <p:sp>
          <p:nvSpPr>
            <p:cNvPr id="100356" name="Text Box 4"/>
            <p:cNvSpPr txBox="1"/>
            <p:nvPr/>
          </p:nvSpPr>
          <p:spPr>
            <a:xfrm>
              <a:off x="567" y="709"/>
              <a:ext cx="4626" cy="293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lgn="just" eaLnBrk="1" hangingPunct="1">
                <a:lnSpc>
                  <a:spcPct val="130000"/>
                </a:lnSpc>
                <a:spcBef>
                  <a:spcPct val="0"/>
                </a:spcBef>
                <a:buNone/>
              </a:pPr>
              <a:r>
                <a:rPr lang="en-US" altLang="zh-CN" sz="2000" dirty="0">
                  <a:solidFill>
                    <a:srgbClr val="000000"/>
                  </a:solidFill>
                  <a:latin typeface="Times New Roman" panose="02020603050405020304" pitchFamily="18" charset="0"/>
                </a:rPr>
                <a:t>LL(1) </a:t>
              </a:r>
              <a:r>
                <a:rPr lang="zh-CN" altLang="en-US" sz="2000" dirty="0">
                  <a:solidFill>
                    <a:srgbClr val="000000"/>
                  </a:solidFill>
                  <a:latin typeface="Times New Roman" panose="02020603050405020304" pitchFamily="18" charset="0"/>
                </a:rPr>
                <a:t>文法有一些特殊的性质，</a:t>
              </a:r>
              <a:r>
                <a:rPr lang="zh-CN" altLang="en-US" sz="2000" dirty="0">
                  <a:solidFill>
                    <a:srgbClr val="000000"/>
                  </a:solidFill>
                  <a:highlight>
                    <a:srgbClr val="FFFF00"/>
                  </a:highlight>
                  <a:latin typeface="Times New Roman" panose="02020603050405020304" pitchFamily="18" charset="0"/>
                </a:rPr>
                <a:t>它不是二义性的，也不含有左递</a:t>
              </a:r>
              <a:endParaRPr lang="zh-CN" altLang="en-US" sz="2000" dirty="0">
                <a:solidFill>
                  <a:srgbClr val="000000"/>
                </a:solidFill>
                <a:highlight>
                  <a:srgbClr val="FFFF00"/>
                </a:highlight>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highlight>
                    <a:srgbClr val="FFFF00"/>
                  </a:highlight>
                  <a:latin typeface="Times New Roman" panose="02020603050405020304" pitchFamily="18" charset="0"/>
                </a:rPr>
                <a:t>归。</a:t>
              </a:r>
              <a:r>
                <a:rPr lang="zh-CN" altLang="en-US" sz="2000" dirty="0">
                  <a:solidFill>
                    <a:srgbClr val="000000"/>
                  </a:solidFill>
                  <a:latin typeface="Times New Roman" panose="02020603050405020304" pitchFamily="18" charset="0"/>
                </a:rPr>
                <a:t>可以证明，</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是 </a:t>
              </a:r>
              <a:r>
                <a:rPr lang="en-US" altLang="zh-CN" sz="2000" dirty="0">
                  <a:solidFill>
                    <a:srgbClr val="000000"/>
                  </a:solidFill>
                  <a:latin typeface="Times New Roman" panose="02020603050405020304" pitchFamily="18" charset="0"/>
                </a:rPr>
                <a:t>LL(1)</a:t>
              </a:r>
              <a:r>
                <a:rPr lang="zh-CN" altLang="en-US" sz="2000" dirty="0">
                  <a:solidFill>
                    <a:srgbClr val="000000"/>
                  </a:solidFill>
                  <a:latin typeface="Times New Roman" panose="02020603050405020304" pitchFamily="18" charset="0"/>
                </a:rPr>
                <a:t>文法，当且仅当</a:t>
              </a:r>
              <a:r>
                <a:rPr lang="en-US" altLang="zh-CN" sz="2000" dirty="0">
                  <a:solidFill>
                    <a:srgbClr val="000000"/>
                  </a:solidFill>
                  <a:latin typeface="Times New Roman" panose="02020603050405020304" pitchFamily="18" charset="0"/>
                </a:rPr>
                <a:t>G</a:t>
              </a:r>
              <a:r>
                <a:rPr lang="zh-CN" altLang="en-US" sz="2000" dirty="0">
                  <a:solidFill>
                    <a:srgbClr val="000000"/>
                  </a:solidFill>
                  <a:latin typeface="Times New Roman" panose="02020603050405020304" pitchFamily="18" charset="0"/>
                </a:rPr>
                <a:t>的任何两个不同的产</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zh-CN" altLang="en-US" sz="2000" dirty="0">
                  <a:solidFill>
                    <a:srgbClr val="000000"/>
                  </a:solidFill>
                  <a:latin typeface="Times New Roman" panose="02020603050405020304" pitchFamily="18" charset="0"/>
                </a:rPr>
                <a:t>生式</a:t>
              </a:r>
              <a:r>
                <a:rPr lang="en-US" altLang="zh-CN" sz="2000" dirty="0">
                  <a:solidFill>
                    <a:srgbClr val="000000"/>
                  </a:solidFill>
                  <a:latin typeface="Times New Roman" panose="02020603050405020304" pitchFamily="18" charset="0"/>
                </a:rPr>
                <a:t>A →</a:t>
              </a:r>
              <a:r>
                <a:rPr lang="el-GR" altLang="zh-CN" sz="2000" dirty="0">
                  <a:solidFill>
                    <a:srgbClr val="000000"/>
                  </a:solidFill>
                  <a:latin typeface="Times New Roman" panose="02020603050405020304" pitchFamily="18" charset="0"/>
                </a:rPr>
                <a:t>α</a:t>
              </a:r>
              <a:r>
                <a:rPr lang="en-US" altLang="zh-CN" sz="2000" dirty="0">
                  <a:solidFill>
                    <a:srgbClr val="000000"/>
                  </a:solidFill>
                  <a:latin typeface="Times New Roman" panose="02020603050405020304" pitchFamily="18" charset="0"/>
                </a:rPr>
                <a:t>|</a:t>
              </a:r>
              <a:r>
                <a:rPr lang="el-GR" altLang="zh-CN" sz="2000" dirty="0">
                  <a:solidFill>
                    <a:srgbClr val="000000"/>
                  </a:solidFill>
                  <a:latin typeface="Times New Roman" panose="02020603050405020304" pitchFamily="18" charset="0"/>
                </a:rPr>
                <a:t>β</a:t>
              </a:r>
              <a:r>
                <a:rPr lang="zh-CN" altLang="en-US" sz="2000" dirty="0">
                  <a:solidFill>
                    <a:srgbClr val="000000"/>
                  </a:solidFill>
                  <a:latin typeface="Times New Roman" panose="02020603050405020304" pitchFamily="18" charset="0"/>
                </a:rPr>
                <a:t>满足下面的条件：</a:t>
              </a: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AutoNum type="arabicPeriod"/>
              </a:pPr>
              <a:r>
                <a:rPr lang="zh-CN" altLang="en-US" sz="2000" dirty="0">
                  <a:solidFill>
                    <a:srgbClr val="000000"/>
                  </a:solidFill>
                  <a:latin typeface="Times New Roman" panose="02020603050405020304" pitchFamily="18" charset="0"/>
                </a:rPr>
                <a:t>不存在这样的终结符</a:t>
              </a:r>
              <a:r>
                <a:rPr lang="en-US" altLang="zh-CN" sz="2000" i="1" dirty="0">
                  <a:solidFill>
                    <a:srgbClr val="000000"/>
                  </a:solidFill>
                  <a:latin typeface="Times New Roman" panose="02020603050405020304" pitchFamily="18" charset="0"/>
                </a:rPr>
                <a:t>a</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，使得</a:t>
              </a:r>
              <a:r>
                <a:rPr lang="el-GR" altLang="zh-CN" sz="2000" dirty="0">
                  <a:solidFill>
                    <a:srgbClr val="000000"/>
                  </a:solidFill>
                  <a:latin typeface="Times New Roman" panose="02020603050405020304" pitchFamily="18" charset="0"/>
                </a:rPr>
                <a:t>α</a:t>
              </a:r>
              <a:r>
                <a:rPr lang="zh-CN" altLang="en-US" sz="2000" dirty="0">
                  <a:solidFill>
                    <a:srgbClr val="000000"/>
                  </a:solidFill>
                  <a:latin typeface="Times New Roman" panose="02020603050405020304" pitchFamily="18" charset="0"/>
                </a:rPr>
                <a:t>和</a:t>
              </a:r>
              <a:r>
                <a:rPr lang="el-GR" altLang="zh-CN" sz="2000" dirty="0">
                  <a:solidFill>
                    <a:srgbClr val="000000"/>
                  </a:solidFill>
                  <a:latin typeface="Times New Roman" panose="02020603050405020304" pitchFamily="18" charset="0"/>
                </a:rPr>
                <a:t>β</a:t>
              </a:r>
              <a:r>
                <a:rPr lang="zh-CN" altLang="en-US" sz="2000" dirty="0">
                  <a:solidFill>
                    <a:srgbClr val="000000"/>
                  </a:solidFill>
                  <a:latin typeface="Times New Roman" panose="02020603050405020304" pitchFamily="18" charset="0"/>
                </a:rPr>
                <a:t>导出的串都以</a:t>
              </a:r>
              <a:r>
                <a:rPr lang="en-US" altLang="zh-CN" sz="2000" i="1" dirty="0">
                  <a:solidFill>
                    <a:srgbClr val="000000"/>
                  </a:solidFill>
                  <a:latin typeface="Times New Roman" panose="02020603050405020304" pitchFamily="18" charset="0"/>
                </a:rPr>
                <a:t>a</a:t>
              </a:r>
              <a:r>
                <a:rPr lang="zh-CN" altLang="en-US" sz="2000" dirty="0">
                  <a:solidFill>
                    <a:srgbClr val="000000"/>
                  </a:solidFill>
                  <a:latin typeface="Times New Roman" panose="02020603050405020304" pitchFamily="18" charset="0"/>
                </a:rPr>
                <a:t>开头。 </a:t>
              </a:r>
              <a:endParaRPr lang="zh-CN" altLang="en-US" sz="2000" dirty="0">
                <a:solidFill>
                  <a:srgbClr val="000000"/>
                </a:solidFill>
                <a:latin typeface="Times New Roman" panose="02020603050405020304" pitchFamily="18" charset="0"/>
              </a:endParaRPr>
            </a:p>
            <a:p>
              <a:pPr marL="0" lvl="0" indent="0" algn="just" eaLnBrk="1" hangingPunct="1">
                <a:lnSpc>
                  <a:spcPct val="130000"/>
                </a:lnSpc>
                <a:spcBef>
                  <a:spcPct val="0"/>
                </a:spcBef>
                <a:buNone/>
              </a:pPr>
              <a:r>
                <a:rPr lang="zh-CN" altLang="en-US" sz="2000" dirty="0">
                  <a:solidFill>
                    <a:srgbClr val="000000"/>
                  </a:solidFill>
                  <a:highlight>
                    <a:srgbClr val="FFFF00"/>
                  </a:highlight>
                  <a:latin typeface="Times New Roman" panose="02020603050405020304" pitchFamily="18" charset="0"/>
                </a:rPr>
                <a:t>（</a:t>
              </a:r>
              <a:r>
                <a:rPr lang="zh-CN" altLang="en-US" sz="2800" dirty="0">
                  <a:solidFill>
                    <a:srgbClr val="000000"/>
                  </a:solidFill>
                  <a:highlight>
                    <a:srgbClr val="FFFF00"/>
                  </a:highlight>
                  <a:latin typeface="Times New Roman" panose="02020603050405020304" pitchFamily="18" charset="0"/>
                </a:rPr>
                <a:t>导出的</a:t>
              </a:r>
              <a:r>
                <a:rPr lang="zh-CN" altLang="en-US" sz="2000" dirty="0">
                  <a:solidFill>
                    <a:srgbClr val="000000"/>
                  </a:solidFill>
                  <a:highlight>
                    <a:srgbClr val="FFFF00"/>
                  </a:highlight>
                  <a:latin typeface="Times New Roman" panose="02020603050405020304" pitchFamily="18" charset="0"/>
                </a:rPr>
                <a:t>串无</a:t>
              </a:r>
              <a:r>
                <a:rPr lang="zh-CN" altLang="en-US" sz="2000" dirty="0">
                  <a:solidFill>
                    <a:srgbClr val="000000"/>
                  </a:solidFill>
                  <a:highlight>
                    <a:srgbClr val="FFFF00"/>
                  </a:highlight>
                  <a:latin typeface="Times New Roman" panose="02020603050405020304" pitchFamily="18" charset="0"/>
                </a:rPr>
                <a:t>公共左因子）</a:t>
              </a:r>
              <a:endParaRPr lang="zh-CN" altLang="en-US" sz="2000" dirty="0">
                <a:solidFill>
                  <a:srgbClr val="000000"/>
                </a:solidFill>
                <a:highlight>
                  <a:srgbClr val="FFFF00"/>
                </a:highlight>
                <a:latin typeface="Times New Roman" panose="02020603050405020304" pitchFamily="18" charset="0"/>
              </a:endParaRPr>
            </a:p>
            <a:p>
              <a:pPr marL="342900" lvl="0" indent="-342900" algn="just" eaLnBrk="1" hangingPunct="1">
                <a:lnSpc>
                  <a:spcPct val="130000"/>
                </a:lnSpc>
                <a:spcBef>
                  <a:spcPct val="0"/>
                </a:spcBef>
                <a:buNone/>
              </a:pPr>
              <a:endParaRPr lang="zh-CN" altLang="en-US" sz="2000" dirty="0">
                <a:solidFill>
                  <a:srgbClr val="000000"/>
                </a:solidFill>
                <a:latin typeface="Times New Roman" panose="02020603050405020304" pitchFamily="18" charset="0"/>
              </a:endParaRPr>
            </a:p>
            <a:p>
              <a:pPr marL="342900" lvl="0" indent="-342900" algn="just" eaLnBrk="1" hangingPunct="1">
                <a:lnSpc>
                  <a:spcPct val="130000"/>
                </a:lnSpc>
                <a:spcBef>
                  <a:spcPct val="0"/>
                </a:spcBef>
                <a:buNone/>
              </a:pPr>
              <a:r>
                <a:rPr lang="en-US" altLang="zh-CN" sz="2000" dirty="0">
                  <a:solidFill>
                    <a:srgbClr val="000000"/>
                  </a:solidFill>
                  <a:highlight>
                    <a:srgbClr val="FFFF00"/>
                  </a:highlight>
                  <a:latin typeface="Times New Roman" panose="02020603050405020304" pitchFamily="18" charset="0"/>
                </a:rPr>
                <a:t>2   </a:t>
              </a:r>
              <a:r>
                <a:rPr lang="el-GR" altLang="zh-CN" sz="2000" dirty="0">
                  <a:solidFill>
                    <a:srgbClr val="000000"/>
                  </a:solidFill>
                  <a:highlight>
                    <a:srgbClr val="FFFF00"/>
                  </a:highlight>
                  <a:latin typeface="Times New Roman" panose="02020603050405020304" pitchFamily="18" charset="0"/>
                </a:rPr>
                <a:t>α</a:t>
              </a:r>
              <a:r>
                <a:rPr lang="zh-CN" altLang="en-US" sz="2000" dirty="0">
                  <a:solidFill>
                    <a:srgbClr val="000000"/>
                  </a:solidFill>
                  <a:highlight>
                    <a:srgbClr val="FFFF00"/>
                  </a:highlight>
                  <a:latin typeface="Times New Roman" panose="02020603050405020304" pitchFamily="18" charset="0"/>
                </a:rPr>
                <a:t>和</a:t>
              </a:r>
              <a:r>
                <a:rPr lang="el-GR" altLang="zh-CN" sz="2000" dirty="0">
                  <a:solidFill>
                    <a:srgbClr val="000000"/>
                  </a:solidFill>
                  <a:highlight>
                    <a:srgbClr val="FFFF00"/>
                  </a:highlight>
                  <a:latin typeface="Times New Roman" panose="02020603050405020304" pitchFamily="18" charset="0"/>
                </a:rPr>
                <a:t>β</a:t>
              </a:r>
              <a:r>
                <a:rPr lang="en-US" altLang="zh-CN" sz="1800" dirty="0">
                  <a:highlight>
                    <a:srgbClr val="FFFF00"/>
                  </a:highlight>
                </a:rPr>
                <a:t> </a:t>
              </a:r>
              <a:r>
                <a:rPr lang="zh-CN" altLang="en-US" sz="2000" dirty="0">
                  <a:solidFill>
                    <a:srgbClr val="000000"/>
                  </a:solidFill>
                  <a:highlight>
                    <a:srgbClr val="FFFF00"/>
                  </a:highlight>
                  <a:latin typeface="Times New Roman" panose="02020603050405020304" pitchFamily="18" charset="0"/>
                </a:rPr>
                <a:t>中至多有一个能导出空串。</a:t>
              </a:r>
              <a:endParaRPr lang="zh-CN" altLang="en-US" sz="2000" dirty="0">
                <a:solidFill>
                  <a:srgbClr val="000000"/>
                </a:solidFill>
                <a:highlight>
                  <a:srgbClr val="FFFF00"/>
                </a:highlight>
                <a:latin typeface="Times New Roman" panose="02020603050405020304" pitchFamily="18" charset="0"/>
              </a:endParaRPr>
            </a:p>
            <a:p>
              <a:pPr marL="342900" lvl="0" indent="-342900" algn="just" eaLnBrk="1" hangingPunct="1">
                <a:lnSpc>
                  <a:spcPct val="130000"/>
                </a:lnSpc>
                <a:spcBef>
                  <a:spcPct val="0"/>
                </a:spcBef>
                <a:buNone/>
              </a:pPr>
              <a:endParaRPr lang="zh-CN" altLang="en-US" sz="2000" dirty="0">
                <a:solidFill>
                  <a:srgbClr val="000000"/>
                </a:solidFill>
                <a:highlight>
                  <a:srgbClr val="FFFF00"/>
                </a:highlight>
                <a:latin typeface="Times New Roman" panose="02020603050405020304" pitchFamily="18" charset="0"/>
              </a:endParaRPr>
            </a:p>
            <a:p>
              <a:pPr marL="342900" lvl="0" indent="-342900" algn="just" eaLnBrk="1" hangingPunct="1">
                <a:lnSpc>
                  <a:spcPct val="130000"/>
                </a:lnSpc>
                <a:spcBef>
                  <a:spcPct val="0"/>
                </a:spcBef>
                <a:buNone/>
              </a:pPr>
              <a:r>
                <a:rPr lang="en-US" altLang="zh-CN" sz="2000" dirty="0">
                  <a:solidFill>
                    <a:srgbClr val="000000"/>
                  </a:solidFill>
                  <a:highlight>
                    <a:srgbClr val="FFFF00"/>
                  </a:highlight>
                  <a:latin typeface="Times New Roman" panose="02020603050405020304" pitchFamily="18" charset="0"/>
                </a:rPr>
                <a:t>3.  </a:t>
              </a:r>
              <a:r>
                <a:rPr lang="zh-CN" altLang="en-US" sz="2000" dirty="0">
                  <a:solidFill>
                    <a:srgbClr val="000000"/>
                  </a:solidFill>
                  <a:highlight>
                    <a:srgbClr val="FFFF00"/>
                  </a:highlight>
                  <a:latin typeface="Times New Roman" panose="02020603050405020304" pitchFamily="18" charset="0"/>
                </a:rPr>
                <a:t>如果</a:t>
              </a:r>
              <a:r>
                <a:rPr lang="el-GR" altLang="zh-CN" sz="2000" dirty="0">
                  <a:solidFill>
                    <a:srgbClr val="000000"/>
                  </a:solidFill>
                  <a:highlight>
                    <a:srgbClr val="FFFF00"/>
                  </a:highlight>
                  <a:latin typeface="Times New Roman" panose="02020603050405020304" pitchFamily="18" charset="0"/>
                </a:rPr>
                <a:t>β</a:t>
              </a:r>
              <a:r>
                <a:rPr lang="en-US" altLang="zh-CN" sz="2000" dirty="0">
                  <a:solidFill>
                    <a:srgbClr val="000000"/>
                  </a:solidFill>
                  <a:highlight>
                    <a:srgbClr val="FFFF00"/>
                  </a:highlight>
                  <a:latin typeface="Times New Roman" panose="02020603050405020304" pitchFamily="18" charset="0"/>
                </a:rPr>
                <a:t>      </a:t>
              </a:r>
              <a:r>
                <a:rPr lang="el-GR" altLang="zh-CN" sz="2000" b="1" i="1" dirty="0">
                  <a:solidFill>
                    <a:srgbClr val="000000"/>
                  </a:solidFill>
                  <a:highlight>
                    <a:srgbClr val="FFFF00"/>
                  </a:highlight>
                  <a:latin typeface="Times New Roman" panose="02020603050405020304" pitchFamily="18" charset="0"/>
                </a:rPr>
                <a:t>ε</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，那么 </a:t>
              </a:r>
              <a:r>
                <a:rPr lang="el-GR" altLang="zh-CN" sz="2000" dirty="0">
                  <a:solidFill>
                    <a:srgbClr val="000000"/>
                  </a:solidFill>
                  <a:highlight>
                    <a:srgbClr val="FFFF00"/>
                  </a:highlight>
                  <a:latin typeface="Times New Roman" panose="02020603050405020304" pitchFamily="18" charset="0"/>
                </a:rPr>
                <a:t>α</a:t>
              </a:r>
              <a:r>
                <a:rPr lang="en-US" altLang="zh-CN" sz="2000" dirty="0">
                  <a:solidFill>
                    <a:srgbClr val="000000"/>
                  </a:solidFill>
                  <a:highlight>
                    <a:srgbClr val="FFFF00"/>
                  </a:highlight>
                  <a:latin typeface="Times New Roman" panose="02020603050405020304" pitchFamily="18" charset="0"/>
                </a:rPr>
                <a:t> </a:t>
              </a:r>
              <a:r>
                <a:rPr lang="zh-CN" altLang="en-US" sz="2000" dirty="0">
                  <a:solidFill>
                    <a:srgbClr val="000000"/>
                  </a:solidFill>
                  <a:highlight>
                    <a:srgbClr val="FFFF00"/>
                  </a:highlight>
                  <a:latin typeface="Times New Roman" panose="02020603050405020304" pitchFamily="18" charset="0"/>
                </a:rPr>
                <a:t>不能导出以 </a:t>
              </a:r>
              <a:r>
                <a:rPr lang="en-US" altLang="zh-CN" sz="2000" dirty="0">
                  <a:solidFill>
                    <a:srgbClr val="000000"/>
                  </a:solidFill>
                  <a:highlight>
                    <a:srgbClr val="FFFF00"/>
                  </a:highlight>
                  <a:latin typeface="Times New Roman" panose="02020603050405020304" pitchFamily="18" charset="0"/>
                </a:rPr>
                <a:t>FOLLOW(A)</a:t>
              </a:r>
              <a:r>
                <a:rPr lang="zh-CN" altLang="en-US" sz="2000" dirty="0">
                  <a:solidFill>
                    <a:srgbClr val="000000"/>
                  </a:solidFill>
                  <a:highlight>
                    <a:srgbClr val="FFFF00"/>
                  </a:highlight>
                  <a:latin typeface="Times New Roman" panose="02020603050405020304" pitchFamily="18" charset="0"/>
                </a:rPr>
                <a:t>中的终结符开始的任何串。</a:t>
              </a:r>
              <a:r>
                <a:rPr lang="zh-CN" altLang="en-US" sz="2000" dirty="0">
                  <a:latin typeface="Times New Roman" panose="02020603050405020304" pitchFamily="18" charset="0"/>
                </a:rPr>
                <a:t> </a:t>
              </a:r>
              <a:endParaRPr lang="zh-CN" altLang="en-US" sz="2000" dirty="0">
                <a:latin typeface="Times New Roman" panose="02020603050405020304" pitchFamily="18" charset="0"/>
              </a:endParaRPr>
            </a:p>
          </p:txBody>
        </p:sp>
        <p:pic>
          <p:nvPicPr>
            <p:cNvPr id="100357" name="Picture 6" descr="公式3"/>
            <p:cNvPicPr>
              <a:picLocks noChangeAspect="1"/>
            </p:cNvPicPr>
            <p:nvPr/>
          </p:nvPicPr>
          <p:blipFill>
            <a:blip r:embed="rId1"/>
            <a:stretch>
              <a:fillRect/>
            </a:stretch>
          </p:blipFill>
          <p:spPr>
            <a:xfrm>
              <a:off x="1247" y="3022"/>
              <a:ext cx="201" cy="168"/>
            </a:xfrm>
            <a:prstGeom prst="rect">
              <a:avLst/>
            </a:prstGeom>
            <a:noFill/>
            <a:ln w="9525">
              <a:noFill/>
            </a:ln>
          </p:spPr>
        </p:pic>
      </p:grpSp>
    </p:spTree>
  </p:cSld>
  <p:clrMapOvr>
    <a:masterClrMapping/>
  </p:clrMapOvr>
  <p:transition spd="med">
    <p:wheel spokes="1"/>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灯片编号占位符 3"/>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1379" name="Rectangle 5"/>
          <p:cNvSpPr/>
          <p:nvPr/>
        </p:nvSpPr>
        <p:spPr>
          <a:xfrm>
            <a:off x="1258888" y="1268413"/>
            <a:ext cx="6769100" cy="3889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zh-CN" sz="2400" b="1" i="1" dirty="0">
                <a:latin typeface="宋体" panose="02010600030101010101" pitchFamily="2" charset="-122"/>
              </a:rPr>
              <a:t>非</a:t>
            </a:r>
            <a:r>
              <a:rPr lang="en-US" altLang="zh-CN" sz="2400" b="1" i="1" dirty="0">
                <a:latin typeface="宋体" panose="02010600030101010101" pitchFamily="2" charset="-122"/>
              </a:rPr>
              <a:t>LL(1)</a:t>
            </a:r>
            <a:r>
              <a:rPr lang="zh-CN" altLang="zh-CN" sz="2400" b="1" i="1" dirty="0">
                <a:latin typeface="宋体" panose="02010600030101010101" pitchFamily="2" charset="-122"/>
              </a:rPr>
              <a:t>文法的改造</a:t>
            </a:r>
            <a:r>
              <a:rPr lang="zh-CN" altLang="en-US" sz="2400" b="1" i="1" dirty="0">
                <a:latin typeface="宋体" panose="02010600030101010101" pitchFamily="2" charset="-122"/>
              </a:rPr>
              <a:t>：</a:t>
            </a:r>
            <a:endParaRPr lang="zh-CN" altLang="en-US" sz="2400" b="1" i="1" dirty="0">
              <a:latin typeface="宋体" panose="02010600030101010101" pitchFamily="2" charset="-122"/>
            </a:endParaRPr>
          </a:p>
          <a:p>
            <a:pPr marL="0" lvl="0" indent="0" eaLnBrk="1" hangingPunct="1">
              <a:lnSpc>
                <a:spcPct val="130000"/>
              </a:lnSpc>
              <a:spcBef>
                <a:spcPct val="0"/>
              </a:spcBef>
              <a:buNone/>
            </a:pPr>
            <a:endParaRPr lang="zh-CN" altLang="en-US" sz="2400" b="1" i="1" dirty="0">
              <a:solidFill>
                <a:srgbClr val="000000"/>
              </a:solidFill>
              <a:latin typeface="宋体" panose="02010600030101010101" pitchFamily="2" charset="-122"/>
            </a:endParaRPr>
          </a:p>
          <a:p>
            <a:pPr marL="0" lvl="0" indent="0" eaLnBrk="1" hangingPunct="1">
              <a:lnSpc>
                <a:spcPct val="130000"/>
              </a:lnSpc>
              <a:spcBef>
                <a:spcPct val="0"/>
              </a:spcBef>
              <a:buNone/>
            </a:pPr>
            <a:r>
              <a:rPr lang="zh-CN" altLang="en-US" sz="2400" b="1" dirty="0">
                <a:solidFill>
                  <a:srgbClr val="000000"/>
                </a:solidFill>
                <a:latin typeface="宋体" panose="02010600030101010101" pitchFamily="2" charset="-122"/>
              </a:rPr>
              <a:t>消除左递归</a:t>
            </a:r>
            <a:endParaRPr lang="zh-CN" altLang="en-US" sz="2400" b="1" dirty="0">
              <a:solidFill>
                <a:srgbClr val="000000"/>
              </a:solidFill>
              <a:latin typeface="宋体" panose="02010600030101010101" pitchFamily="2" charset="-122"/>
            </a:endParaRPr>
          </a:p>
          <a:p>
            <a:pPr marL="0" lvl="0" indent="0" eaLnBrk="1" hangingPunct="1">
              <a:lnSpc>
                <a:spcPct val="130000"/>
              </a:lnSpc>
              <a:spcBef>
                <a:spcPct val="0"/>
              </a:spcBef>
              <a:buNone/>
            </a:pPr>
            <a:r>
              <a:rPr lang="zh-CN" altLang="en-US" sz="2400" b="1" dirty="0">
                <a:solidFill>
                  <a:srgbClr val="000000"/>
                </a:solidFill>
                <a:latin typeface="宋体" panose="02010600030101010101" pitchFamily="2" charset="-122"/>
              </a:rPr>
              <a:t>提左公因子，将产生式Ａ</a:t>
            </a:r>
            <a:r>
              <a:rPr lang="zh-CN" altLang="en-US" sz="2400" b="1" dirty="0">
                <a:solidFill>
                  <a:srgbClr val="000000"/>
                </a:solidFill>
                <a:latin typeface="宋体" panose="02010600030101010101" pitchFamily="2" charset="-122"/>
                <a:sym typeface="Symbol" panose="05050102010706020507" pitchFamily="18" charset="2"/>
              </a:rPr>
              <a:t></a:t>
            </a:r>
            <a:r>
              <a:rPr lang="zh-CN" altLang="en-US" sz="24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sym typeface="Symbol" panose="05050102010706020507" pitchFamily="18" charset="2"/>
              </a:rPr>
              <a:t></a:t>
            </a:r>
            <a:r>
              <a:rPr lang="en-US" altLang="zh-CN" sz="2400" b="1" dirty="0">
                <a:solidFill>
                  <a:srgbClr val="000000"/>
                </a:solidFill>
                <a:latin typeface="宋体" panose="02010600030101010101" pitchFamily="2" charset="-122"/>
              </a:rPr>
              <a:t>β|</a:t>
            </a:r>
            <a:r>
              <a:rPr lang="en-US" altLang="zh-CN" sz="2400" b="1" dirty="0">
                <a:solidFill>
                  <a:srgbClr val="000000"/>
                </a:solidFill>
                <a:latin typeface="宋体" panose="02010600030101010101" pitchFamily="2" charset="-122"/>
                <a:sym typeface="Symbol" panose="05050102010706020507" pitchFamily="18" charset="2"/>
              </a:rPr>
              <a:t> </a:t>
            </a:r>
            <a:r>
              <a:rPr lang="zh-CN" altLang="en-US" sz="2400" b="1" dirty="0">
                <a:solidFill>
                  <a:srgbClr val="000000"/>
                </a:solidFill>
                <a:latin typeface="宋体" panose="02010600030101010101" pitchFamily="2" charset="-122"/>
                <a:sym typeface="Symbol" panose="05050102010706020507" pitchFamily="18" charset="2"/>
              </a:rPr>
              <a:t>变换为：</a:t>
            </a:r>
            <a:endParaRPr lang="zh-CN" altLang="en-US" sz="2400" b="1" dirty="0">
              <a:solidFill>
                <a:srgbClr val="000000"/>
              </a:solidFill>
              <a:latin typeface="宋体" panose="02010600030101010101" pitchFamily="2" charset="-122"/>
              <a:sym typeface="Symbol" panose="05050102010706020507" pitchFamily="18" charset="2"/>
            </a:endParaRPr>
          </a:p>
          <a:p>
            <a:pPr marL="0" lvl="0" indent="0" eaLnBrk="1" hangingPunct="1">
              <a:lnSpc>
                <a:spcPct val="130000"/>
              </a:lnSpc>
              <a:spcBef>
                <a:spcPct val="0"/>
              </a:spcBef>
              <a:buNone/>
            </a:pPr>
            <a:r>
              <a:rPr lang="zh-CN" altLang="en-US" sz="2400" b="1" dirty="0">
                <a:solidFill>
                  <a:srgbClr val="000000"/>
                </a:solidFill>
                <a:latin typeface="宋体" panose="02010600030101010101" pitchFamily="2" charset="-122"/>
              </a:rPr>
              <a:t>         Ａ</a:t>
            </a:r>
            <a:r>
              <a:rPr lang="zh-CN" altLang="en-US" sz="2400" b="1" dirty="0">
                <a:solidFill>
                  <a:srgbClr val="000000"/>
                </a:solidFill>
                <a:latin typeface="宋体" panose="02010600030101010101" pitchFamily="2" charset="-122"/>
                <a:sym typeface="Symbol" panose="05050102010706020507" pitchFamily="18" charset="2"/>
              </a:rPr>
              <a:t></a:t>
            </a:r>
            <a:r>
              <a:rPr lang="zh-CN" altLang="en-US" sz="2400" b="1" dirty="0">
                <a:solidFill>
                  <a:srgbClr val="000000"/>
                </a:solidFill>
                <a:latin typeface="宋体" panose="02010600030101010101" pitchFamily="2" charset="-122"/>
              </a:rPr>
              <a:t> </a:t>
            </a:r>
            <a:r>
              <a:rPr lang="zh-CN" altLang="en-US" sz="2400" b="1" dirty="0">
                <a:solidFill>
                  <a:srgbClr val="000000"/>
                </a:solidFill>
                <a:latin typeface="宋体" panose="02010600030101010101" pitchFamily="2" charset="-122"/>
                <a:sym typeface="Symbol" panose="05050102010706020507" pitchFamily="18" charset="2"/>
              </a:rPr>
              <a:t></a:t>
            </a:r>
            <a:r>
              <a:rPr lang="en-US" altLang="zh-CN" sz="2400" b="1" dirty="0">
                <a:solidFill>
                  <a:srgbClr val="000000"/>
                </a:solidFill>
                <a:latin typeface="宋体" panose="02010600030101010101" pitchFamily="2" charset="-122"/>
                <a:sym typeface="Symbol" panose="05050102010706020507" pitchFamily="18" charset="2"/>
              </a:rPr>
              <a:t>B</a:t>
            </a:r>
            <a:endParaRPr lang="en-US" altLang="zh-CN" sz="2400" b="1" dirty="0">
              <a:solidFill>
                <a:srgbClr val="000000"/>
              </a:solidFill>
              <a:latin typeface="宋体" panose="02010600030101010101" pitchFamily="2" charset="-122"/>
              <a:sym typeface="Symbol" panose="05050102010706020507" pitchFamily="18" charset="2"/>
            </a:endParaRPr>
          </a:p>
          <a:p>
            <a:pPr marL="0" lvl="0" indent="0" eaLnBrk="1" hangingPunct="1">
              <a:lnSpc>
                <a:spcPct val="130000"/>
              </a:lnSpc>
              <a:spcBef>
                <a:spcPct val="0"/>
              </a:spcBef>
              <a:buNone/>
            </a:pPr>
            <a:r>
              <a:rPr lang="en-US" altLang="zh-CN" sz="2400" b="1" dirty="0">
                <a:solidFill>
                  <a:srgbClr val="000000"/>
                </a:solidFill>
                <a:latin typeface="宋体" panose="02010600030101010101" pitchFamily="2" charset="-122"/>
                <a:sym typeface="Symbol" panose="05050102010706020507" pitchFamily="18" charset="2"/>
              </a:rPr>
              <a:t>          B </a:t>
            </a:r>
            <a:r>
              <a:rPr lang="en-US" altLang="zh-CN" sz="2400" b="1" dirty="0">
                <a:solidFill>
                  <a:srgbClr val="000000"/>
                </a:solidFill>
                <a:latin typeface="宋体" panose="02010600030101010101" pitchFamily="2" charset="-122"/>
              </a:rPr>
              <a:t>β| </a:t>
            </a:r>
            <a:r>
              <a:rPr lang="en-US" altLang="zh-CN" sz="2400" b="1" dirty="0">
                <a:solidFill>
                  <a:srgbClr val="000000"/>
                </a:solidFill>
                <a:latin typeface="宋体" panose="02010600030101010101" pitchFamily="2" charset="-122"/>
                <a:sym typeface="Symbol" panose="05050102010706020507" pitchFamily="18" charset="2"/>
              </a:rPr>
              <a:t></a:t>
            </a:r>
            <a:endParaRPr lang="en-US" altLang="zh-CN" sz="2400" b="1" dirty="0">
              <a:solidFill>
                <a:srgbClr val="000000"/>
              </a:solidFill>
              <a:latin typeface="宋体" panose="02010600030101010101" pitchFamily="2" charset="-122"/>
              <a:sym typeface="Symbol" panose="05050102010706020507" pitchFamily="18" charset="2"/>
            </a:endParaRPr>
          </a:p>
          <a:p>
            <a:pPr marL="0" lvl="0" indent="0" eaLnBrk="1" hangingPunct="1">
              <a:lnSpc>
                <a:spcPct val="130000"/>
              </a:lnSpc>
              <a:spcBef>
                <a:spcPct val="0"/>
              </a:spcBef>
              <a:buNone/>
            </a:pPr>
            <a:endParaRPr lang="en-US" altLang="zh-CN" sz="2400" b="1" dirty="0">
              <a:solidFill>
                <a:srgbClr val="000000"/>
              </a:solidFill>
              <a:latin typeface="宋体" panose="02010600030101010101" pitchFamily="2" charset="-122"/>
              <a:sym typeface="Symbol" panose="05050102010706020507" pitchFamily="18" charset="2"/>
            </a:endParaRPr>
          </a:p>
          <a:p>
            <a:pPr marL="0" lvl="0" indent="0" eaLnBrk="1" hangingPunct="1">
              <a:lnSpc>
                <a:spcPct val="130000"/>
              </a:lnSpc>
              <a:spcBef>
                <a:spcPct val="0"/>
              </a:spcBef>
              <a:buNone/>
            </a:pPr>
            <a:r>
              <a:rPr lang="zh-CN" altLang="en-US" sz="2400" b="1" dirty="0">
                <a:solidFill>
                  <a:srgbClr val="000000"/>
                </a:solidFill>
                <a:latin typeface="宋体" panose="02010600030101010101" pitchFamily="2" charset="-122"/>
                <a:sym typeface="Symbol" panose="05050102010706020507" pitchFamily="18" charset="2"/>
              </a:rPr>
              <a:t>有些文法不论怎么变换也不能产生</a:t>
            </a:r>
            <a:r>
              <a:rPr lang="en-US" altLang="zh-CN" sz="2400" b="1" dirty="0">
                <a:solidFill>
                  <a:srgbClr val="000000"/>
                </a:solidFill>
                <a:latin typeface="宋体" panose="02010600030101010101" pitchFamily="2" charset="-122"/>
                <a:sym typeface="Symbol" panose="05050102010706020507" pitchFamily="18" charset="2"/>
              </a:rPr>
              <a:t>LL(1)</a:t>
            </a:r>
            <a:r>
              <a:rPr lang="zh-CN" altLang="en-US" sz="2400" b="1" dirty="0">
                <a:solidFill>
                  <a:srgbClr val="000000"/>
                </a:solidFill>
                <a:latin typeface="宋体" panose="02010600030101010101" pitchFamily="2" charset="-122"/>
                <a:sym typeface="Symbol" panose="05050102010706020507" pitchFamily="18" charset="2"/>
              </a:rPr>
              <a:t>文法。</a:t>
            </a:r>
            <a:endParaRPr lang="zh-CN" altLang="en-US" sz="2400" b="1" dirty="0">
              <a:solidFill>
                <a:srgbClr val="000000"/>
              </a:solidFill>
              <a:latin typeface="宋体" panose="02010600030101010101" pitchFamily="2" charset="-122"/>
              <a:sym typeface="Symbol" panose="05050102010706020507" pitchFamily="18" charset="2"/>
            </a:endParaRPr>
          </a:p>
        </p:txBody>
      </p:sp>
    </p:spTree>
  </p:cSld>
  <p:clrMapOvr>
    <a:masterClrMapping/>
  </p:clrMapOvr>
  <p:transition spd="med">
    <p:dissolv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2403" name="Rectangle 3"/>
          <p:cNvSpPr>
            <a:spLocks noGrp="1"/>
          </p:cNvSpPr>
          <p:nvPr>
            <p:ph idx="1"/>
          </p:nvPr>
        </p:nvSpPr>
        <p:spPr>
          <a:xfrm>
            <a:off x="539750" y="692150"/>
            <a:ext cx="8229600" cy="433388"/>
          </a:xfrm>
        </p:spPr>
        <p:txBody>
          <a:bodyPr vert="horz" wrap="square" lIns="91440" tIns="45720" rIns="91440" bIns="45720" anchor="t" anchorCtr="0"/>
          <a:p>
            <a:pPr eaLnBrk="1" hangingPunct="1">
              <a:lnSpc>
                <a:spcPct val="80000"/>
              </a:lnSpc>
            </a:pPr>
            <a:r>
              <a:rPr lang="en-US" altLang="zh-CN" sz="2800" b="1" dirty="0">
                <a:solidFill>
                  <a:srgbClr val="660033"/>
                </a:solidFill>
                <a:latin typeface="宋体" panose="02010600030101010101" pitchFamily="2" charset="-122"/>
                <a:cs typeface="Times New Roman" panose="02020603050405020304" pitchFamily="18" charset="0"/>
              </a:rPr>
              <a:t>4.4.6 </a:t>
            </a:r>
            <a:r>
              <a:rPr lang="zh-CN" altLang="en-US" sz="2800" b="1" dirty="0">
                <a:solidFill>
                  <a:srgbClr val="660033"/>
                </a:solidFill>
                <a:latin typeface="宋体" panose="02010600030101010101" pitchFamily="2" charset="-122"/>
                <a:cs typeface="Times New Roman" panose="02020603050405020304" pitchFamily="18" charset="0"/>
              </a:rPr>
              <a:t>预测分析的错误恢复</a:t>
            </a:r>
            <a:endParaRPr lang="zh-CN" altLang="en-US" sz="2800" b="1" dirty="0">
              <a:solidFill>
                <a:srgbClr val="660033"/>
              </a:solidFill>
              <a:latin typeface="宋体" panose="02010600030101010101" pitchFamily="2" charset="-122"/>
              <a:ea typeface="Times New Roman" panose="02020603050405020304" pitchFamily="18" charset="0"/>
            </a:endParaRPr>
          </a:p>
        </p:txBody>
      </p:sp>
      <p:sp>
        <p:nvSpPr>
          <p:cNvPr id="102404" name="Rectangle 5"/>
          <p:cNvSpPr/>
          <p:nvPr/>
        </p:nvSpPr>
        <p:spPr>
          <a:xfrm>
            <a:off x="827088" y="1628775"/>
            <a:ext cx="7848600" cy="388937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buNone/>
            </a:pPr>
            <a:r>
              <a:rPr lang="zh-CN" altLang="en-US" sz="2400" b="1" dirty="0"/>
              <a:t>发现错误</a:t>
            </a:r>
            <a:endParaRPr lang="zh-CN" altLang="en-US" sz="2400" b="1" dirty="0"/>
          </a:p>
          <a:p>
            <a:pPr marL="342900" lvl="0" indent="-342900" eaLnBrk="1" hangingPunct="1">
              <a:lnSpc>
                <a:spcPct val="130000"/>
              </a:lnSpc>
              <a:spcBef>
                <a:spcPct val="0"/>
              </a:spcBef>
            </a:pPr>
            <a:r>
              <a:rPr lang="zh-CN" altLang="en-US" sz="2400" dirty="0">
                <a:solidFill>
                  <a:srgbClr val="000000"/>
                </a:solidFill>
                <a:latin typeface="宋体" panose="02010600030101010101" pitchFamily="2" charset="-122"/>
              </a:rPr>
              <a:t>栈顶的终结符和下一个输入符号不匹配</a:t>
            </a:r>
            <a:endParaRPr lang="zh-CN" altLang="en-US" sz="2400" dirty="0">
              <a:solidFill>
                <a:srgbClr val="000000"/>
              </a:solidFill>
              <a:latin typeface="宋体" panose="02010600030101010101" pitchFamily="2" charset="-122"/>
            </a:endParaRPr>
          </a:p>
          <a:p>
            <a:pPr marL="342900" lvl="0" indent="-342900" eaLnBrk="1" hangingPunct="1">
              <a:lnSpc>
                <a:spcPct val="130000"/>
              </a:lnSpc>
              <a:spcBef>
                <a:spcPct val="0"/>
              </a:spcBef>
            </a:pPr>
            <a:r>
              <a:rPr lang="zh-CN" altLang="en-US" sz="2400" dirty="0">
                <a:solidFill>
                  <a:srgbClr val="000000"/>
                </a:solidFill>
                <a:latin typeface="宋体" panose="02010600030101010101" pitchFamily="2" charset="-122"/>
              </a:rPr>
              <a:t>栈顶是非终结符</a:t>
            </a:r>
            <a:r>
              <a:rPr lang="en-US" altLang="zh-CN" sz="2400" i="1" dirty="0">
                <a:solidFill>
                  <a:srgbClr val="000000"/>
                </a:solidFill>
              </a:rPr>
              <a:t>A</a:t>
            </a:r>
            <a:r>
              <a:rPr lang="zh-CN" altLang="en-US" sz="2400" dirty="0">
                <a:solidFill>
                  <a:srgbClr val="000000"/>
                </a:solidFill>
                <a:latin typeface="宋体" panose="02010600030101010101" pitchFamily="2" charset="-122"/>
              </a:rPr>
              <a:t>，输入符号是</a:t>
            </a:r>
            <a:r>
              <a:rPr lang="en-US" altLang="zh-CN" sz="2400" i="1" dirty="0">
                <a:solidFill>
                  <a:srgbClr val="000000"/>
                </a:solidFill>
              </a:rPr>
              <a:t>a</a:t>
            </a:r>
            <a:r>
              <a:rPr lang="zh-CN" altLang="en-US" sz="2400" dirty="0">
                <a:solidFill>
                  <a:srgbClr val="000000"/>
                </a:solidFill>
                <a:latin typeface="宋体" panose="02010600030101010101" pitchFamily="2" charset="-122"/>
              </a:rPr>
              <a:t>，而</a:t>
            </a:r>
            <a:r>
              <a:rPr lang="en-US" altLang="zh-CN" sz="2400" i="1" dirty="0">
                <a:solidFill>
                  <a:srgbClr val="000000"/>
                </a:solidFill>
              </a:rPr>
              <a:t>M</a:t>
            </a:r>
            <a:r>
              <a:rPr lang="en-US" altLang="zh-CN" sz="2400" dirty="0">
                <a:solidFill>
                  <a:srgbClr val="000000"/>
                </a:solidFill>
              </a:rPr>
              <a:t>[</a:t>
            </a:r>
            <a:r>
              <a:rPr lang="en-US" altLang="zh-CN" sz="2400" i="1" dirty="0">
                <a:solidFill>
                  <a:srgbClr val="000000"/>
                </a:solidFill>
              </a:rPr>
              <a:t>A</a:t>
            </a:r>
            <a:r>
              <a:rPr lang="en-US" altLang="zh-CN" sz="2400" dirty="0">
                <a:solidFill>
                  <a:srgbClr val="000000"/>
                </a:solidFill>
              </a:rPr>
              <a:t> ,</a:t>
            </a:r>
            <a:r>
              <a:rPr lang="en-US" altLang="zh-CN" sz="2400" i="1" dirty="0">
                <a:solidFill>
                  <a:srgbClr val="000000"/>
                </a:solidFill>
              </a:rPr>
              <a:t> a</a:t>
            </a:r>
            <a:r>
              <a:rPr lang="en-US" altLang="zh-CN" sz="2400" dirty="0">
                <a:solidFill>
                  <a:srgbClr val="000000"/>
                </a:solidFill>
              </a:rPr>
              <a:t>]</a:t>
            </a:r>
            <a:r>
              <a:rPr lang="zh-CN" altLang="en-US" sz="2400" dirty="0">
                <a:solidFill>
                  <a:srgbClr val="000000"/>
                </a:solidFill>
                <a:latin typeface="宋体" panose="02010600030101010101" pitchFamily="2" charset="-122"/>
              </a:rPr>
              <a:t>是</a:t>
            </a:r>
            <a:r>
              <a:rPr lang="en-US" altLang="zh-CN" sz="2400" dirty="0">
                <a:solidFill>
                  <a:srgbClr val="000000"/>
                </a:solidFill>
                <a:latin typeface="宋体" panose="02010600030101010101" pitchFamily="2" charset="-122"/>
              </a:rPr>
              <a:t>error</a:t>
            </a:r>
            <a:endParaRPr lang="en-US" altLang="zh-CN" sz="2400" dirty="0">
              <a:solidFill>
                <a:srgbClr val="000000"/>
              </a:solidFill>
              <a:latin typeface="宋体" panose="02010600030101010101" pitchFamily="2" charset="-122"/>
            </a:endParaRPr>
          </a:p>
          <a:p>
            <a:pPr marL="342900" lvl="0" indent="-342900" eaLnBrk="1" hangingPunct="1">
              <a:lnSpc>
                <a:spcPct val="130000"/>
              </a:lnSpc>
              <a:buNone/>
            </a:pPr>
            <a:endParaRPr lang="en-US" altLang="zh-CN" sz="2400" dirty="0">
              <a:solidFill>
                <a:srgbClr val="000000"/>
              </a:solidFill>
            </a:endParaRPr>
          </a:p>
          <a:p>
            <a:pPr marL="342900" lvl="0" indent="-342900" eaLnBrk="1" hangingPunct="1">
              <a:lnSpc>
                <a:spcPct val="130000"/>
              </a:lnSpc>
              <a:buNone/>
            </a:pPr>
            <a:r>
              <a:rPr lang="en-US" altLang="zh-CN" sz="2400" b="1" dirty="0">
                <a:latin typeface="宋体" panose="02010600030101010101" pitchFamily="2" charset="-122"/>
              </a:rPr>
              <a:t>1.</a:t>
            </a:r>
            <a:r>
              <a:rPr lang="zh-CN" altLang="en-US" sz="2400" b="1" dirty="0">
                <a:latin typeface="宋体" panose="02010600030101010101" pitchFamily="2" charset="-122"/>
              </a:rPr>
              <a:t>采用</a:t>
            </a:r>
            <a:r>
              <a:rPr lang="zh-CN" altLang="en-US" sz="2400" b="1" dirty="0"/>
              <a:t>恐慌模式的错误恢复</a:t>
            </a:r>
            <a:endParaRPr lang="zh-CN" altLang="en-US" sz="2400" b="1" dirty="0"/>
          </a:p>
          <a:p>
            <a:pPr marL="342900" lvl="0" indent="-342900" eaLnBrk="1" hangingPunct="1">
              <a:lnSpc>
                <a:spcPct val="130000"/>
              </a:lnSpc>
              <a:spcBef>
                <a:spcPct val="0"/>
              </a:spcBef>
              <a:buNone/>
            </a:pPr>
            <a:r>
              <a:rPr lang="zh-CN" altLang="en-US" sz="2400" dirty="0">
                <a:solidFill>
                  <a:srgbClr val="000000"/>
                </a:solidFill>
                <a:latin typeface="宋体" panose="02010600030101010101" pitchFamily="2" charset="-122"/>
              </a:rPr>
              <a:t>发现错误时，分析器每次抛弃一个输入记号，直到输入记</a:t>
            </a:r>
            <a:endParaRPr lang="zh-CN" altLang="en-US" sz="2400" dirty="0">
              <a:solidFill>
                <a:srgbClr val="000000"/>
              </a:solidFill>
              <a:latin typeface="宋体" panose="02010600030101010101" pitchFamily="2" charset="-122"/>
            </a:endParaRPr>
          </a:p>
          <a:p>
            <a:pPr marL="342900" lvl="0" indent="-342900" eaLnBrk="1" hangingPunct="1">
              <a:lnSpc>
                <a:spcPct val="130000"/>
              </a:lnSpc>
              <a:spcBef>
                <a:spcPct val="0"/>
              </a:spcBef>
              <a:buNone/>
            </a:pPr>
            <a:r>
              <a:rPr lang="zh-CN" altLang="en-US" sz="2400" dirty="0">
                <a:solidFill>
                  <a:srgbClr val="000000"/>
                </a:solidFill>
                <a:latin typeface="宋体" panose="02010600030101010101" pitchFamily="2" charset="-122"/>
              </a:rPr>
              <a:t>号属于某个指定的同步记号集合为止</a:t>
            </a:r>
            <a:r>
              <a:rPr lang="zh-CN" altLang="en-US" sz="2400" dirty="0">
                <a:solidFill>
                  <a:srgbClr val="000000"/>
                </a:solidFill>
              </a:rPr>
              <a:t>。</a:t>
            </a:r>
            <a:endParaRPr lang="zh-CN" altLang="en-US" sz="2400" dirty="0">
              <a:solidFill>
                <a:srgbClr val="000000"/>
              </a:solidFill>
            </a:endParaRPr>
          </a:p>
        </p:txBody>
      </p:sp>
    </p:spTree>
  </p:cSld>
  <p:clrMapOvr>
    <a:masterClrMapping/>
  </p:clrMapOvr>
  <p:transition spd="med">
    <p:blinds/>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3427" name="Rectangle 5"/>
          <p:cNvSpPr/>
          <p:nvPr/>
        </p:nvSpPr>
        <p:spPr>
          <a:xfrm>
            <a:off x="827088" y="981075"/>
            <a:ext cx="7848600" cy="52943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b="1" dirty="0"/>
              <a:t>同步记号集合的选择</a:t>
            </a:r>
            <a:endParaRPr lang="zh-CN" altLang="en-US" sz="2400" b="1" dirty="0"/>
          </a:p>
          <a:p>
            <a:pPr marL="0" lvl="0" indent="0" eaLnBrk="1" hangingPunct="1">
              <a:lnSpc>
                <a:spcPct val="130000"/>
              </a:lnSpc>
              <a:spcBef>
                <a:spcPct val="0"/>
              </a:spcBef>
              <a:buNone/>
            </a:pP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1</a:t>
            </a:r>
            <a:r>
              <a:rPr lang="zh-CN" altLang="en-US" sz="2400" dirty="0">
                <a:solidFill>
                  <a:srgbClr val="000000"/>
                </a:solidFill>
                <a:latin typeface="宋体" panose="02010600030101010101" pitchFamily="2" charset="-122"/>
              </a:rPr>
              <a:t>）</a:t>
            </a:r>
            <a:r>
              <a:rPr lang="zh-CN" altLang="en-US" sz="2400" dirty="0">
                <a:solidFill>
                  <a:srgbClr val="000000"/>
                </a:solidFill>
              </a:rPr>
              <a:t>把</a:t>
            </a:r>
            <a:r>
              <a:rPr lang="en-US" altLang="zh-CN" sz="2400" dirty="0">
                <a:solidFill>
                  <a:srgbClr val="000000"/>
                </a:solidFill>
                <a:latin typeface="Times New Roman" panose="02020603050405020304" pitchFamily="18" charset="0"/>
              </a:rPr>
              <a:t>FOLLOW(A)</a:t>
            </a:r>
            <a:r>
              <a:rPr lang="zh-CN" altLang="en-US" sz="2400" dirty="0">
                <a:solidFill>
                  <a:srgbClr val="000000"/>
                </a:solidFill>
              </a:rPr>
              <a:t>的所有终结符放入非终结符</a:t>
            </a:r>
            <a:r>
              <a:rPr lang="en-US" altLang="zh-CN" sz="2400" dirty="0">
                <a:solidFill>
                  <a:srgbClr val="000000"/>
                </a:solidFill>
                <a:latin typeface="Times New Roman" panose="02020603050405020304" pitchFamily="18" charset="0"/>
              </a:rPr>
              <a:t>A</a:t>
            </a:r>
            <a:r>
              <a:rPr lang="zh-CN" altLang="en-US" sz="2400" dirty="0">
                <a:solidFill>
                  <a:srgbClr val="000000"/>
                </a:solidFill>
              </a:rPr>
              <a:t>的同步记号集合</a:t>
            </a:r>
            <a:endParaRPr lang="zh-CN" altLang="en-US" sz="2400" dirty="0">
              <a:solidFill>
                <a:srgbClr val="000000"/>
              </a:solidFill>
            </a:endParaRPr>
          </a:p>
          <a:p>
            <a:pPr marL="457200" lvl="1" indent="0" eaLnBrk="1" hangingPunct="1">
              <a:lnSpc>
                <a:spcPct val="130000"/>
              </a:lnSpc>
              <a:spcBef>
                <a:spcPct val="0"/>
              </a:spcBef>
              <a:buNone/>
            </a:pPr>
            <a:r>
              <a:rPr lang="zh-CN" altLang="en-US" sz="2000" dirty="0">
                <a:solidFill>
                  <a:srgbClr val="0000FF"/>
                </a:solidFill>
              </a:rPr>
              <a:t>            </a:t>
            </a:r>
            <a:r>
              <a:rPr lang="en-US" altLang="zh-CN" sz="2000" dirty="0">
                <a:solidFill>
                  <a:srgbClr val="0000FF"/>
                </a:solidFill>
              </a:rPr>
              <a:t>if  </a:t>
            </a:r>
            <a:r>
              <a:rPr lang="en-US" altLang="zh-CN" sz="2000" i="1" dirty="0">
                <a:solidFill>
                  <a:srgbClr val="0000FF"/>
                </a:solidFill>
              </a:rPr>
              <a:t>expr   </a:t>
            </a:r>
            <a:r>
              <a:rPr lang="en-US" altLang="zh-CN" sz="2000" dirty="0">
                <a:solidFill>
                  <a:srgbClr val="0000FF"/>
                </a:solidFill>
              </a:rPr>
              <a:t>then</a:t>
            </a:r>
            <a:endParaRPr lang="en-US" altLang="zh-CN" sz="2000" dirty="0">
              <a:solidFill>
                <a:srgbClr val="0000FF"/>
              </a:solidFill>
            </a:endParaRPr>
          </a:p>
          <a:p>
            <a:pPr marL="457200" lvl="1" indent="0" eaLnBrk="1" hangingPunct="1">
              <a:lnSpc>
                <a:spcPct val="130000"/>
              </a:lnSpc>
              <a:spcBef>
                <a:spcPct val="0"/>
              </a:spcBef>
              <a:buNone/>
            </a:pPr>
            <a:r>
              <a:rPr lang="zh-CN" altLang="en-US" sz="2000" dirty="0">
                <a:solidFill>
                  <a:srgbClr val="0000FF"/>
                </a:solidFill>
              </a:rPr>
              <a:t>（</a:t>
            </a:r>
            <a:r>
              <a:rPr lang="en-US" altLang="zh-CN" sz="2000" dirty="0">
                <a:solidFill>
                  <a:srgbClr val="0000FF"/>
                </a:solidFill>
              </a:rPr>
              <a:t>then</a:t>
            </a:r>
            <a:r>
              <a:rPr lang="zh-CN" altLang="en-US" sz="2000" dirty="0">
                <a:solidFill>
                  <a:srgbClr val="0000FF"/>
                </a:solidFill>
              </a:rPr>
              <a:t>是</a:t>
            </a:r>
            <a:r>
              <a:rPr lang="en-US" altLang="zh-CN" sz="2000" i="1" dirty="0">
                <a:solidFill>
                  <a:srgbClr val="0000FF"/>
                </a:solidFill>
              </a:rPr>
              <a:t>expr</a:t>
            </a:r>
            <a:r>
              <a:rPr lang="zh-CN" altLang="en-US" sz="2000" dirty="0">
                <a:solidFill>
                  <a:srgbClr val="0000FF"/>
                </a:solidFill>
              </a:rPr>
              <a:t>的一个同步记号）</a:t>
            </a:r>
            <a:endParaRPr lang="zh-CN" altLang="en-US" sz="2000" dirty="0">
              <a:solidFill>
                <a:srgbClr val="0000FF"/>
              </a:solidFill>
            </a:endParaRPr>
          </a:p>
          <a:p>
            <a:pPr marL="457200" lvl="1" indent="0" eaLnBrk="1" hangingPunct="1">
              <a:lnSpc>
                <a:spcPct val="130000"/>
              </a:lnSpc>
              <a:spcBef>
                <a:spcPct val="0"/>
              </a:spcBef>
              <a:buNone/>
            </a:pPr>
            <a:endParaRPr lang="zh-CN" altLang="en-US" sz="2000" dirty="0">
              <a:solidFill>
                <a:srgbClr val="0000FF"/>
              </a:solidFill>
            </a:endParaRPr>
          </a:p>
          <a:p>
            <a:pPr marL="0" lvl="0" indent="0" eaLnBrk="1" hangingPunct="1">
              <a:lnSpc>
                <a:spcPct val="130000"/>
              </a:lnSpc>
              <a:spcBef>
                <a:spcPct val="0"/>
              </a:spcBef>
              <a:buNone/>
            </a:pPr>
            <a:r>
              <a:rPr lang="zh-CN" altLang="en-US" sz="2000" dirty="0">
                <a:solidFill>
                  <a:srgbClr val="000000"/>
                </a:solidFill>
                <a:latin typeface="宋体" panose="02010600030101010101" pitchFamily="2" charset="-122"/>
              </a:rPr>
              <a:t>（</a:t>
            </a:r>
            <a:r>
              <a:rPr lang="en-US" altLang="zh-CN" sz="2000" dirty="0">
                <a:solidFill>
                  <a:srgbClr val="000000"/>
                </a:solidFill>
                <a:latin typeface="宋体" panose="02010600030101010101" pitchFamily="2" charset="-122"/>
              </a:rPr>
              <a:t>2</a:t>
            </a:r>
            <a:r>
              <a:rPr lang="zh-CN" altLang="en-US" sz="2000" dirty="0">
                <a:solidFill>
                  <a:srgbClr val="000000"/>
                </a:solidFill>
                <a:latin typeface="宋体" panose="02010600030101010101" pitchFamily="2" charset="-122"/>
              </a:rPr>
              <a:t>）</a:t>
            </a:r>
            <a:r>
              <a:rPr lang="zh-CN" altLang="en-US" sz="2400" dirty="0">
                <a:solidFill>
                  <a:srgbClr val="000000"/>
                </a:solidFill>
              </a:rPr>
              <a:t>把高层结构的开始符号加到低层结构的同步记号集合中</a:t>
            </a:r>
            <a:endParaRPr lang="zh-CN" altLang="en-US" sz="2400" dirty="0">
              <a:solidFill>
                <a:srgbClr val="000000"/>
              </a:solidFill>
            </a:endParaRPr>
          </a:p>
          <a:p>
            <a:pPr marL="457200" lvl="1" indent="0" eaLnBrk="1" hangingPunct="1">
              <a:lnSpc>
                <a:spcPct val="130000"/>
              </a:lnSpc>
              <a:spcBef>
                <a:spcPct val="0"/>
              </a:spcBef>
              <a:buNone/>
            </a:pPr>
            <a:r>
              <a:rPr lang="zh-CN" altLang="en-US" sz="2000" i="1" dirty="0">
                <a:solidFill>
                  <a:srgbClr val="0000FF"/>
                </a:solidFill>
              </a:rPr>
              <a:t>            </a:t>
            </a:r>
            <a:r>
              <a:rPr lang="en-US" altLang="zh-CN" sz="2000" i="1" dirty="0">
                <a:solidFill>
                  <a:srgbClr val="0000FF"/>
                </a:solidFill>
              </a:rPr>
              <a:t>a</a:t>
            </a:r>
            <a:r>
              <a:rPr lang="en-US" altLang="zh-CN" sz="2000" dirty="0">
                <a:solidFill>
                  <a:srgbClr val="0000FF"/>
                </a:solidFill>
              </a:rPr>
              <a:t> := </a:t>
            </a:r>
            <a:r>
              <a:rPr lang="en-US" altLang="zh-CN" sz="2000" i="1" dirty="0">
                <a:solidFill>
                  <a:srgbClr val="0000FF"/>
                </a:solidFill>
              </a:rPr>
              <a:t>expr</a:t>
            </a:r>
            <a:r>
              <a:rPr lang="en-US" altLang="zh-CN" sz="2000" dirty="0">
                <a:solidFill>
                  <a:srgbClr val="0000FF"/>
                </a:solidFill>
              </a:rPr>
              <a:t>  ;  if </a:t>
            </a:r>
            <a:r>
              <a:rPr lang="en-US" altLang="zh-CN" sz="2000" dirty="0">
                <a:solidFill>
                  <a:srgbClr val="0000FF"/>
                </a:solidFill>
                <a:latin typeface="Arial" panose="020B0604020202020204" pitchFamily="34" charset="0"/>
              </a:rPr>
              <a:t>…</a:t>
            </a:r>
            <a:r>
              <a:rPr lang="en-US" altLang="zh-CN" sz="2000" dirty="0">
                <a:solidFill>
                  <a:srgbClr val="0000FF"/>
                </a:solidFill>
              </a:rPr>
              <a:t> </a:t>
            </a:r>
            <a:endParaRPr lang="en-US" altLang="zh-CN" sz="2000" dirty="0">
              <a:solidFill>
                <a:srgbClr val="0000FF"/>
              </a:solidFill>
            </a:endParaRPr>
          </a:p>
          <a:p>
            <a:pPr marL="457200" lvl="1" indent="0" eaLnBrk="1" hangingPunct="1">
              <a:lnSpc>
                <a:spcPct val="130000"/>
              </a:lnSpc>
              <a:spcBef>
                <a:spcPct val="0"/>
              </a:spcBef>
              <a:buNone/>
            </a:pPr>
            <a:r>
              <a:rPr lang="zh-CN" altLang="en-US" sz="2000" dirty="0">
                <a:solidFill>
                  <a:srgbClr val="0000FF"/>
                </a:solidFill>
              </a:rPr>
              <a:t>（语句的开始符号作为表达式的同步符号，以免遗漏分号时忽略</a:t>
            </a:r>
            <a:r>
              <a:rPr lang="en-US" altLang="zh-CN" sz="2000" dirty="0">
                <a:solidFill>
                  <a:srgbClr val="0000FF"/>
                </a:solidFill>
              </a:rPr>
              <a:t>if</a:t>
            </a:r>
            <a:r>
              <a:rPr lang="zh-CN" altLang="en-US" sz="2000" dirty="0">
                <a:solidFill>
                  <a:srgbClr val="0000FF"/>
                </a:solidFill>
              </a:rPr>
              <a:t>语句等一大段程序）</a:t>
            </a:r>
            <a:endParaRPr lang="zh-CN" altLang="en-US" sz="2000" dirty="0">
              <a:solidFill>
                <a:srgbClr val="0000FF"/>
              </a:solidFill>
            </a:endParaRPr>
          </a:p>
          <a:p>
            <a:pPr marL="457200" lvl="1" indent="0" eaLnBrk="1" hangingPunct="1">
              <a:lnSpc>
                <a:spcPct val="130000"/>
              </a:lnSpc>
              <a:spcBef>
                <a:spcPct val="0"/>
              </a:spcBef>
              <a:buNone/>
            </a:pPr>
            <a:endParaRPr lang="en-US" altLang="zh-CN" sz="2000" dirty="0">
              <a:solidFill>
                <a:srgbClr val="0000FF"/>
              </a:solidFill>
            </a:endParaRPr>
          </a:p>
        </p:txBody>
      </p:sp>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4451" name="Rectangle 4"/>
          <p:cNvSpPr/>
          <p:nvPr/>
        </p:nvSpPr>
        <p:spPr>
          <a:xfrm>
            <a:off x="755650" y="1268413"/>
            <a:ext cx="8064500" cy="436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3</a:t>
            </a:r>
            <a:r>
              <a:rPr lang="zh-CN" altLang="en-US" sz="2400" dirty="0">
                <a:solidFill>
                  <a:srgbClr val="000000"/>
                </a:solidFill>
                <a:latin typeface="宋体" panose="02010600030101010101" pitchFamily="2" charset="-122"/>
              </a:rPr>
              <a:t>）把</a:t>
            </a:r>
            <a:r>
              <a:rPr lang="en-US" altLang="zh-CN" sz="2400" dirty="0">
                <a:solidFill>
                  <a:srgbClr val="000000"/>
                </a:solidFill>
                <a:latin typeface="宋体" panose="02010600030101010101" pitchFamily="2" charset="-122"/>
              </a:rPr>
              <a:t>FIRST(</a:t>
            </a:r>
            <a:r>
              <a:rPr lang="en-US" altLang="zh-CN" sz="2400" i="1" dirty="0">
                <a:solidFill>
                  <a:srgbClr val="000000"/>
                </a:solidFill>
                <a:latin typeface="宋体" panose="02010600030101010101" pitchFamily="2" charset="-122"/>
              </a:rPr>
              <a:t>A</a:t>
            </a: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的终结符加入</a:t>
            </a:r>
            <a:r>
              <a:rPr lang="en-US" altLang="zh-CN" sz="2400" i="1" dirty="0">
                <a:solidFill>
                  <a:srgbClr val="000000"/>
                </a:solidFill>
                <a:latin typeface="宋体" panose="02010600030101010101" pitchFamily="2" charset="-122"/>
              </a:rPr>
              <a:t>A</a:t>
            </a:r>
            <a:r>
              <a:rPr lang="zh-CN" altLang="en-US" sz="2400" dirty="0">
                <a:solidFill>
                  <a:srgbClr val="000000"/>
                </a:solidFill>
                <a:latin typeface="宋体" panose="02010600030101010101" pitchFamily="2" charset="-122"/>
              </a:rPr>
              <a:t>的同步记号集合</a:t>
            </a:r>
            <a:endParaRPr lang="zh-CN" altLang="en-US" sz="2400" b="1" dirty="0">
              <a:latin typeface="宋体" panose="02010600030101010101" pitchFamily="2" charset="-122"/>
            </a:endParaRPr>
          </a:p>
          <a:p>
            <a:pPr marL="457200" lvl="1" indent="0" eaLnBrk="1" hangingPunct="1">
              <a:lnSpc>
                <a:spcPct val="130000"/>
              </a:lnSpc>
              <a:spcBef>
                <a:spcPct val="0"/>
              </a:spcBef>
              <a:buNone/>
            </a:pPr>
            <a:r>
              <a:rPr lang="zh-CN" altLang="en-US" sz="2400" b="1" i="1" dirty="0">
                <a:latin typeface="宋体" panose="02010600030101010101" pitchFamily="2" charset="-122"/>
              </a:rPr>
              <a:t>	</a:t>
            </a:r>
            <a:r>
              <a:rPr lang="en-US" altLang="zh-CN" sz="2400" i="1" dirty="0">
                <a:solidFill>
                  <a:srgbClr val="0000FF"/>
                </a:solidFill>
                <a:latin typeface="Times New Roman" panose="02020603050405020304" pitchFamily="18" charset="0"/>
              </a:rPr>
              <a:t>a</a:t>
            </a:r>
            <a:r>
              <a:rPr lang="en-US" altLang="zh-CN" sz="2400" dirty="0">
                <a:solidFill>
                  <a:srgbClr val="0000FF"/>
                </a:solidFill>
                <a:latin typeface="Times New Roman" panose="02020603050405020304" pitchFamily="18" charset="0"/>
              </a:rPr>
              <a:t> := </a:t>
            </a:r>
            <a:r>
              <a:rPr lang="en-US" altLang="zh-CN" sz="2400" i="1" dirty="0">
                <a:solidFill>
                  <a:srgbClr val="0000FF"/>
                </a:solidFill>
                <a:latin typeface="Times New Roman" panose="02020603050405020304" pitchFamily="18" charset="0"/>
              </a:rPr>
              <a:t>expr</a:t>
            </a:r>
            <a:r>
              <a:rPr lang="en-US" altLang="zh-CN" sz="2400" dirty="0">
                <a:solidFill>
                  <a:srgbClr val="0000FF"/>
                </a:solidFill>
                <a:latin typeface="Times New Roman" panose="02020603050405020304" pitchFamily="18" charset="0"/>
              </a:rPr>
              <a:t>  ;  ,  if …</a:t>
            </a:r>
            <a:endParaRPr lang="en-US" altLang="zh-CN" sz="2400" dirty="0">
              <a:solidFill>
                <a:srgbClr val="0000FF"/>
              </a:solidFill>
              <a:latin typeface="Times New Roman" panose="02020603050405020304" pitchFamily="18" charset="0"/>
            </a:endParaRPr>
          </a:p>
          <a:p>
            <a:pPr marL="457200" lvl="1" indent="0" eaLnBrk="1" hangingPunct="1">
              <a:lnSpc>
                <a:spcPct val="130000"/>
              </a:lnSpc>
              <a:spcBef>
                <a:spcPct val="0"/>
              </a:spcBef>
              <a:buNone/>
            </a:pPr>
            <a:r>
              <a:rPr lang="zh-CN" altLang="en-US" sz="2400" dirty="0">
                <a:solidFill>
                  <a:srgbClr val="0000FF"/>
                </a:solidFill>
                <a:latin typeface="宋体" panose="02010600030101010101" pitchFamily="2" charset="-122"/>
              </a:rPr>
              <a:t>（语句的开始符号作为语句的同步符号，以免多出一个逗号时会把</a:t>
            </a:r>
            <a:r>
              <a:rPr lang="en-US" altLang="zh-CN" sz="2400" dirty="0">
                <a:solidFill>
                  <a:srgbClr val="0000FF"/>
                </a:solidFill>
                <a:latin typeface="宋体" panose="02010600030101010101" pitchFamily="2" charset="-122"/>
              </a:rPr>
              <a:t>if</a:t>
            </a:r>
            <a:r>
              <a:rPr lang="zh-CN" altLang="en-US" sz="2400" dirty="0">
                <a:solidFill>
                  <a:srgbClr val="0000FF"/>
                </a:solidFill>
                <a:latin typeface="宋体" panose="02010600030101010101" pitchFamily="2" charset="-122"/>
              </a:rPr>
              <a:t>语句忽略了）</a:t>
            </a:r>
            <a:endParaRPr lang="zh-CN" altLang="en-US" sz="2400" dirty="0">
              <a:solidFill>
                <a:srgbClr val="0000FF"/>
              </a:solidFill>
              <a:latin typeface="宋体" panose="02010600030101010101" pitchFamily="2" charset="-122"/>
            </a:endParaRPr>
          </a:p>
          <a:p>
            <a:pPr marL="457200" lvl="1" indent="0" eaLnBrk="1" hangingPunct="1">
              <a:lnSpc>
                <a:spcPct val="130000"/>
              </a:lnSpc>
              <a:spcBef>
                <a:spcPct val="0"/>
              </a:spcBef>
              <a:buNone/>
            </a:pPr>
            <a:endParaRPr lang="zh-CN" altLang="en-US" sz="2400" dirty="0">
              <a:solidFill>
                <a:srgbClr val="000000"/>
              </a:solidFill>
              <a:latin typeface="宋体" panose="02010600030101010101" pitchFamily="2" charset="-122"/>
            </a:endParaRPr>
          </a:p>
          <a:p>
            <a:pPr marL="0" lvl="0" indent="0" eaLnBrk="1" hangingPunct="1">
              <a:lnSpc>
                <a:spcPct val="130000"/>
              </a:lnSpc>
              <a:spcBef>
                <a:spcPct val="0"/>
              </a:spcBef>
              <a:buNone/>
            </a:pP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4</a:t>
            </a:r>
            <a:r>
              <a:rPr lang="zh-CN" altLang="en-US" sz="2400" dirty="0">
                <a:solidFill>
                  <a:srgbClr val="000000"/>
                </a:solidFill>
                <a:latin typeface="宋体" panose="02010600030101010101" pitchFamily="2" charset="-122"/>
              </a:rPr>
              <a:t>）如果非终结符可以产生空串，若出错时栈顶是这样的非终结符，则可以使用产生空串的产生式</a:t>
            </a:r>
            <a:endParaRPr lang="zh-CN" altLang="en-US" sz="2400" dirty="0">
              <a:solidFill>
                <a:srgbClr val="000000"/>
              </a:solidFill>
              <a:latin typeface="宋体" panose="02010600030101010101" pitchFamily="2" charset="-122"/>
            </a:endParaRPr>
          </a:p>
          <a:p>
            <a:pPr marL="0" lvl="0" indent="0" eaLnBrk="1" hangingPunct="1">
              <a:lnSpc>
                <a:spcPct val="130000"/>
              </a:lnSpc>
              <a:spcBef>
                <a:spcPct val="0"/>
              </a:spcBef>
              <a:buNone/>
            </a:pPr>
            <a:endParaRPr lang="zh-CN" altLang="en-US" sz="2400" dirty="0">
              <a:solidFill>
                <a:srgbClr val="000000"/>
              </a:solidFill>
              <a:latin typeface="宋体" panose="02010600030101010101" pitchFamily="2" charset="-122"/>
            </a:endParaRPr>
          </a:p>
          <a:p>
            <a:pPr marL="0" lvl="0" indent="0" eaLnBrk="1" hangingPunct="1">
              <a:lnSpc>
                <a:spcPct val="130000"/>
              </a:lnSpc>
              <a:spcBef>
                <a:spcPct val="0"/>
              </a:spcBef>
              <a:buNone/>
            </a:pP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5</a:t>
            </a:r>
            <a:r>
              <a:rPr lang="zh-CN" altLang="en-US" sz="2400" dirty="0">
                <a:solidFill>
                  <a:srgbClr val="000000"/>
                </a:solidFill>
                <a:latin typeface="宋体" panose="02010600030101010101" pitchFamily="2" charset="-122"/>
              </a:rPr>
              <a:t>）如果终结符在栈顶而不能匹配，弹出此终结符</a:t>
            </a:r>
            <a:endParaRPr lang="zh-CN" altLang="en-US" sz="2400" dirty="0">
              <a:solidFill>
                <a:srgbClr val="000000"/>
              </a:solidFill>
              <a:latin typeface="宋体" panose="02010600030101010101" pitchFamily="2" charset="-122"/>
            </a:endParaRPr>
          </a:p>
        </p:txBody>
      </p:sp>
    </p:spTree>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105475" name="Rectangle 4"/>
          <p:cNvSpPr/>
          <p:nvPr/>
        </p:nvSpPr>
        <p:spPr>
          <a:xfrm>
            <a:off x="755650" y="965200"/>
            <a:ext cx="37449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latin typeface="宋体" panose="02010600030101010101" pitchFamily="2" charset="-122"/>
              </a:rPr>
              <a:t>2.</a:t>
            </a:r>
            <a:r>
              <a:rPr lang="zh-CN" altLang="en-US" sz="2400" b="1" dirty="0">
                <a:latin typeface="宋体" panose="02010600030101010101" pitchFamily="2" charset="-122"/>
              </a:rPr>
              <a:t>短语层次的错误恢复</a:t>
            </a:r>
            <a:endParaRPr lang="zh-CN" altLang="en-US" sz="2400" b="1" dirty="0">
              <a:latin typeface="宋体" panose="02010600030101010101" pitchFamily="2" charset="-122"/>
            </a:endParaRPr>
          </a:p>
        </p:txBody>
      </p:sp>
      <p:sp>
        <p:nvSpPr>
          <p:cNvPr id="105476" name="Text Box 5"/>
          <p:cNvSpPr txBox="1"/>
          <p:nvPr/>
        </p:nvSpPr>
        <p:spPr>
          <a:xfrm>
            <a:off x="755650" y="1844675"/>
            <a:ext cx="7704138"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00"/>
                </a:solidFill>
              </a:rPr>
              <a:t>短语层次错误恢复的实现方法是在预测语法分析表的空白条目中填写指向处理例程的指针。这些例程可以改变、插入或删除输入中的符号，并发出适当的错误信息。它们也可以执行一些出栈操作。</a:t>
            </a:r>
            <a:endParaRPr lang="zh-CN" altLang="en-US" sz="2400" dirty="0">
              <a:solidFill>
                <a:srgbClr val="000000"/>
              </a:solidFill>
            </a:endParaRPr>
          </a:p>
        </p:txBody>
      </p:sp>
    </p:spTree>
  </p:cSld>
  <p:clrMapOvr>
    <a:masterClrMapping/>
  </p:clrMapOvr>
  <p:transition>
    <p:blinds dir="vert"/>
  </p:transition>
</p:sld>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Balloons</Template>
  <TotalTime>0</TotalTime>
  <Words>33562</Words>
  <Application>WPS 演示</Application>
  <PresentationFormat>全屏显示(4:3)</PresentationFormat>
  <Paragraphs>2787</Paragraphs>
  <Slides>189</Slides>
  <Notes>6</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6</vt:i4>
      </vt:variant>
      <vt:variant>
        <vt:lpstr>幻灯片标题</vt:lpstr>
      </vt:variant>
      <vt:variant>
        <vt:i4>189</vt:i4>
      </vt:variant>
    </vt:vector>
  </HeadingPairs>
  <TitlesOfParts>
    <vt:vector size="221" baseType="lpstr">
      <vt:lpstr>Arial</vt:lpstr>
      <vt:lpstr>宋体</vt:lpstr>
      <vt:lpstr>Wingdings</vt:lpstr>
      <vt:lpstr>Verdana</vt:lpstr>
      <vt:lpstr>Times New Roman</vt:lpstr>
      <vt:lpstr>GulimChe</vt:lpstr>
      <vt:lpstr>Yu Gothic</vt:lpstr>
      <vt:lpstr>楷体_GB2312</vt:lpstr>
      <vt:lpstr>新宋体</vt:lpstr>
      <vt:lpstr>微软雅黑</vt:lpstr>
      <vt:lpstr>Arial Unicode MS</vt:lpstr>
      <vt:lpstr>Symbol</vt:lpstr>
      <vt:lpstr>华文新魏</vt:lpstr>
      <vt:lpstr>隶书</vt:lpstr>
      <vt:lpstr>黑体</vt:lpstr>
      <vt:lpstr>华文楷体</vt:lpstr>
      <vt:lpstr>Arial</vt:lpstr>
      <vt:lpstr>Tahoma</vt:lpstr>
      <vt:lpstr>方正姚体</vt:lpstr>
      <vt:lpstr>TimesNewRomanPS-BoldMT</vt:lpstr>
      <vt:lpstr>AMGDT</vt:lpstr>
      <vt:lpstr>TimesNewRomanPS-BoldItalicMT</vt:lpstr>
      <vt:lpstr>楷体</vt:lpstr>
      <vt:lpstr>ZapfDingbats</vt:lpstr>
      <vt:lpstr>Wingdings 2</vt:lpstr>
      <vt:lpstr>Balloons</vt:lpstr>
      <vt:lpstr>Equation.3</vt:lpstr>
      <vt:lpstr>Equation.3</vt:lpstr>
      <vt:lpstr>Photoshop.Image.7</vt:lpstr>
      <vt:lpstr>Equation.3</vt:lpstr>
      <vt:lpstr>Photoshop.Image.7</vt:lpstr>
      <vt:lpstr>Equation.3</vt:lpstr>
      <vt:lpstr>第四章 语法分析 </vt:lpstr>
      <vt:lpstr>4.1 引论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分析树描绘了如何从文法的开始符号开始推导出它的一个语句。如果非终结符A具有一个产生式A→ XYZ，则A的一棵分析树如下图所示，内节点标记为A，A的三个子节点从左到右分别标记为X、Y和Z。</vt:lpstr>
      <vt:lpstr>        形式的说，给定一个上下文无关文法，分析树是具有如下特征的树：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设计文法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自顶向下语法分析</vt:lpstr>
      <vt:lpstr>下面的文法生成C或Java语句的一个子集。      stmt →  expr；                   | if ( expr ) stmt                   | for ( optexpr; optexpr;optexpr ) stmt                     | other                  optexpr→ ε                   |   expr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自底向上语法分析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4.6 LR语法分析器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4.8 二义文法的应用</vt:lpstr>
      <vt:lpstr>PowerPoint 演示文稿</vt:lpstr>
      <vt:lpstr>PowerPoint 演示文稿</vt:lpstr>
      <vt:lpstr>PowerPoint 演示文稿</vt:lpstr>
      <vt:lpstr>4.9 语法分析器生成工具</vt:lpstr>
      <vt:lpstr>4.9 语法分析器生成工具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LVMEITANG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Syntax Analysis</dc:title>
  <dc:creator>LVMEITANG</dc:creator>
  <cp:lastModifiedBy>梁桐</cp:lastModifiedBy>
  <cp:revision>1439</cp:revision>
  <dcterms:created xsi:type="dcterms:W3CDTF">2006-06-03T06:41:00Z</dcterms:created>
  <dcterms:modified xsi:type="dcterms:W3CDTF">2025-05-18T03:37:43Z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2881532033EF4D0997F0E276AEF522E3_12</vt:lpwstr>
  </property>
  <property fmtid="{D5CDD505-2E9C-101B-9397-08002B2CF9AE}" pid="3" name="KSOProductBuildVer">
    <vt:lpwstr>2052-12.1.0.19770</vt:lpwstr>
  </property>
</Properties>
</file>